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theme/themeOverride4.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theme/themeOverride5.xml" ContentType="application/vnd.openxmlformats-officedocument.themeOverride+xml"/>
  <Override PartName="/ppt/notesSlides/notesSlide21.xml" ContentType="application/vnd.openxmlformats-officedocument.presentationml.notesSlide+xml"/>
  <Override PartName="/ppt/charts/chart17.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18.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charts/chart19.xml" ContentType="application/vnd.openxmlformats-officedocument.drawingml.chart+xml"/>
  <Override PartName="/ppt/theme/themeOverride8.xml" ContentType="application/vnd.openxmlformats-officedocument.themeOverride+xml"/>
  <Override PartName="/ppt/notesSlides/notesSlide24.xml" ContentType="application/vnd.openxmlformats-officedocument.presentationml.notesSlide+xml"/>
  <Override PartName="/ppt/charts/chart20.xml" ContentType="application/vnd.openxmlformats-officedocument.drawingml.chart+xml"/>
  <Override PartName="/ppt/theme/themeOverride9.xml" ContentType="application/vnd.openxmlformats-officedocument.themeOverride+xml"/>
  <Override PartName="/ppt/notesSlides/notesSlide25.xml" ContentType="application/vnd.openxmlformats-officedocument.presentationml.notesSlide+xml"/>
  <Override PartName="/ppt/charts/chart21.xml" ContentType="application/vnd.openxmlformats-officedocument.drawingml.chart+xml"/>
  <Override PartName="/ppt/theme/themeOverride10.xml" ContentType="application/vnd.openxmlformats-officedocument.themeOverride+xml"/>
  <Override PartName="/ppt/notesSlides/notesSlide26.xml" ContentType="application/vnd.openxmlformats-officedocument.presentationml.notesSlide+xml"/>
  <Override PartName="/ppt/charts/chart22.xml" ContentType="application/vnd.openxmlformats-officedocument.drawingml.chart+xml"/>
  <Override PartName="/ppt/theme/themeOverride11.xml" ContentType="application/vnd.openxmlformats-officedocument.themeOverride+xml"/>
  <Override PartName="/ppt/notesSlides/notesSlide27.xml" ContentType="application/vnd.openxmlformats-officedocument.presentationml.notesSlide+xml"/>
  <Override PartName="/ppt/charts/chart23.xml" ContentType="application/vnd.openxmlformats-officedocument.drawingml.chart+xml"/>
  <Override PartName="/ppt/theme/themeOverride12.xml" ContentType="application/vnd.openxmlformats-officedocument.themeOverride+xml"/>
  <Override PartName="/ppt/notesSlides/notesSlide28.xml" ContentType="application/vnd.openxmlformats-officedocument.presentationml.notesSlide+xml"/>
  <Override PartName="/ppt/charts/chart24.xml" ContentType="application/vnd.openxmlformats-officedocument.drawingml.chart+xml"/>
  <Override PartName="/ppt/theme/themeOverride13.xml" ContentType="application/vnd.openxmlformats-officedocument.themeOverride+xml"/>
  <Override PartName="/ppt/notesSlides/notesSlide29.xml" ContentType="application/vnd.openxmlformats-officedocument.presentationml.notesSlide+xml"/>
  <Override PartName="/ppt/charts/chart25.xml" ContentType="application/vnd.openxmlformats-officedocument.drawingml.chart+xml"/>
  <Override PartName="/ppt/theme/themeOverride14.xml" ContentType="application/vnd.openxmlformats-officedocument.themeOverride+xml"/>
  <Override PartName="/ppt/notesSlides/notesSlide30.xml" ContentType="application/vnd.openxmlformats-officedocument.presentationml.notesSlide+xml"/>
  <Override PartName="/ppt/charts/chart26.xml" ContentType="application/vnd.openxmlformats-officedocument.drawingml.chart+xml"/>
  <Override PartName="/ppt/theme/themeOverride15.xml" ContentType="application/vnd.openxmlformats-officedocument.themeOverride+xml"/>
  <Override PartName="/ppt/notesSlides/notesSlide31.xml" ContentType="application/vnd.openxmlformats-officedocument.presentationml.notesSlide+xml"/>
  <Override PartName="/ppt/charts/chart27.xml" ContentType="application/vnd.openxmlformats-officedocument.drawingml.chart+xml"/>
  <Override PartName="/ppt/theme/themeOverride16.xml" ContentType="application/vnd.openxmlformats-officedocument.themeOverride+xml"/>
  <Override PartName="/ppt/notesSlides/notesSlide32.xml" ContentType="application/vnd.openxmlformats-officedocument.presentationml.notesSlide+xml"/>
  <Override PartName="/ppt/charts/chart28.xml" ContentType="application/vnd.openxmlformats-officedocument.drawingml.chart+xml"/>
  <Override PartName="/ppt/theme/themeOverride17.xml" ContentType="application/vnd.openxmlformats-officedocument.themeOverride+xml"/>
  <Override PartName="/ppt/notesSlides/notesSlide33.xml" ContentType="application/vnd.openxmlformats-officedocument.presentationml.notesSlide+xml"/>
  <Override PartName="/ppt/charts/chart29.xml" ContentType="application/vnd.openxmlformats-officedocument.drawingml.chart+xml"/>
  <Override PartName="/ppt/theme/themeOverride18.xml" ContentType="application/vnd.openxmlformats-officedocument.themeOverride+xml"/>
  <Override PartName="/ppt/notesSlides/notesSlide34.xml" ContentType="application/vnd.openxmlformats-officedocument.presentationml.notesSlide+xml"/>
  <Override PartName="/ppt/charts/chart30.xml" ContentType="application/vnd.openxmlformats-officedocument.drawingml.chart+xml"/>
  <Override PartName="/ppt/theme/themeOverride19.xml" ContentType="application/vnd.openxmlformats-officedocument.themeOverride+xml"/>
  <Override PartName="/ppt/notesSlides/notesSlide35.xml" ContentType="application/vnd.openxmlformats-officedocument.presentationml.notesSlide+xml"/>
  <Override PartName="/ppt/charts/chart31.xml" ContentType="application/vnd.openxmlformats-officedocument.drawingml.chart+xml"/>
  <Override PartName="/ppt/theme/themeOverride20.xml" ContentType="application/vnd.openxmlformats-officedocument.themeOverride+xml"/>
  <Override PartName="/ppt/notesSlides/notesSlide36.xml" ContentType="application/vnd.openxmlformats-officedocument.presentationml.notesSlide+xml"/>
  <Override PartName="/ppt/charts/chart32.xml" ContentType="application/vnd.openxmlformats-officedocument.drawingml.chart+xml"/>
  <Override PartName="/ppt/theme/themeOverride21.xml" ContentType="application/vnd.openxmlformats-officedocument.themeOverride+xml"/>
  <Override PartName="/ppt/notesSlides/notesSlide37.xml" ContentType="application/vnd.openxmlformats-officedocument.presentationml.notesSlide+xml"/>
  <Override PartName="/ppt/charts/chart33.xml" ContentType="application/vnd.openxmlformats-officedocument.drawingml.chart+xml"/>
  <Override PartName="/ppt/theme/themeOverride22.xml" ContentType="application/vnd.openxmlformats-officedocument.themeOverride+xml"/>
  <Override PartName="/ppt/notesSlides/notesSlide38.xml" ContentType="application/vnd.openxmlformats-officedocument.presentationml.notesSlide+xml"/>
  <Override PartName="/ppt/charts/chart34.xml" ContentType="application/vnd.openxmlformats-officedocument.drawingml.chart+xml"/>
  <Override PartName="/ppt/theme/themeOverride23.xml" ContentType="application/vnd.openxmlformats-officedocument.themeOverride+xml"/>
  <Override PartName="/ppt/notesSlides/notesSlide39.xml" ContentType="application/vnd.openxmlformats-officedocument.presentationml.notesSlide+xml"/>
  <Override PartName="/ppt/charts/chart35.xml" ContentType="application/vnd.openxmlformats-officedocument.drawingml.chart+xml"/>
  <Override PartName="/ppt/theme/themeOverride24.xml" ContentType="application/vnd.openxmlformats-officedocument.themeOverride+xml"/>
  <Override PartName="/ppt/notesSlides/notesSlide40.xml" ContentType="application/vnd.openxmlformats-officedocument.presentationml.notesSlide+xml"/>
  <Override PartName="/ppt/charts/chart36.xml" ContentType="application/vnd.openxmlformats-officedocument.drawingml.chart+xml"/>
  <Override PartName="/ppt/theme/themeOverride25.xml" ContentType="application/vnd.openxmlformats-officedocument.themeOverride+xml"/>
  <Override PartName="/ppt/notesSlides/notesSlide41.xml" ContentType="application/vnd.openxmlformats-officedocument.presentationml.notesSlide+xml"/>
  <Override PartName="/ppt/charts/chart37.xml" ContentType="application/vnd.openxmlformats-officedocument.drawingml.chart+xml"/>
  <Override PartName="/ppt/theme/themeOverride26.xml" ContentType="application/vnd.openxmlformats-officedocument.themeOverride+xml"/>
  <Override PartName="/ppt/notesSlides/notesSlide42.xml" ContentType="application/vnd.openxmlformats-officedocument.presentationml.notesSlide+xml"/>
  <Override PartName="/ppt/charts/chart38.xml" ContentType="application/vnd.openxmlformats-officedocument.drawingml.chart+xml"/>
  <Override PartName="/ppt/theme/themeOverride27.xml" ContentType="application/vnd.openxmlformats-officedocument.themeOverride+xml"/>
  <Override PartName="/ppt/notesSlides/notesSlide43.xml" ContentType="application/vnd.openxmlformats-officedocument.presentationml.notesSlide+xml"/>
  <Override PartName="/ppt/charts/chart39.xml" ContentType="application/vnd.openxmlformats-officedocument.drawingml.chart+xml"/>
  <Override PartName="/ppt/theme/themeOverride28.xml" ContentType="application/vnd.openxmlformats-officedocument.themeOverride+xml"/>
  <Override PartName="/ppt/notesSlides/notesSlide44.xml" ContentType="application/vnd.openxmlformats-officedocument.presentationml.notesSlide+xml"/>
  <Override PartName="/ppt/charts/chart40.xml" ContentType="application/vnd.openxmlformats-officedocument.drawingml.chart+xml"/>
  <Override PartName="/ppt/theme/themeOverride29.xml" ContentType="application/vnd.openxmlformats-officedocument.themeOverride+xml"/>
  <Override PartName="/ppt/notesSlides/notesSlide45.xml" ContentType="application/vnd.openxmlformats-officedocument.presentationml.notesSlide+xml"/>
  <Override PartName="/ppt/charts/chart41.xml" ContentType="application/vnd.openxmlformats-officedocument.drawingml.chart+xml"/>
  <Override PartName="/ppt/theme/themeOverride30.xml" ContentType="application/vnd.openxmlformats-officedocument.themeOverride+xml"/>
  <Override PartName="/ppt/notesSlides/notesSlide46.xml" ContentType="application/vnd.openxmlformats-officedocument.presentationml.notesSlide+xml"/>
  <Override PartName="/ppt/charts/chart42.xml" ContentType="application/vnd.openxmlformats-officedocument.drawingml.chart+xml"/>
  <Override PartName="/ppt/theme/themeOverride31.xml" ContentType="application/vnd.openxmlformats-officedocument.themeOverride+xml"/>
  <Override PartName="/ppt/notesSlides/notesSlide47.xml" ContentType="application/vnd.openxmlformats-officedocument.presentationml.notesSlide+xml"/>
  <Override PartName="/ppt/charts/chart43.xml" ContentType="application/vnd.openxmlformats-officedocument.drawingml.chart+xml"/>
  <Override PartName="/ppt/theme/themeOverride32.xml" ContentType="application/vnd.openxmlformats-officedocument.themeOverride+xml"/>
  <Override PartName="/ppt/notesSlides/notesSlide48.xml" ContentType="application/vnd.openxmlformats-officedocument.presentationml.notesSlide+xml"/>
  <Override PartName="/ppt/charts/chart44.xml" ContentType="application/vnd.openxmlformats-officedocument.drawingml.chart+xml"/>
  <Override PartName="/ppt/theme/themeOverride3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3"/>
  </p:notesMasterIdLst>
  <p:handoutMasterIdLst>
    <p:handoutMasterId r:id="rId54"/>
  </p:handoutMasterIdLst>
  <p:sldIdLst>
    <p:sldId id="2317" r:id="rId5"/>
    <p:sldId id="2361" r:id="rId6"/>
    <p:sldId id="2404" r:id="rId7"/>
    <p:sldId id="2410" r:id="rId8"/>
    <p:sldId id="2412" r:id="rId9"/>
    <p:sldId id="2398" r:id="rId10"/>
    <p:sldId id="2400" r:id="rId11"/>
    <p:sldId id="2401" r:id="rId12"/>
    <p:sldId id="2403" r:id="rId13"/>
    <p:sldId id="2402" r:id="rId14"/>
    <p:sldId id="2405" r:id="rId15"/>
    <p:sldId id="2406" r:id="rId16"/>
    <p:sldId id="2407" r:id="rId17"/>
    <p:sldId id="2411" r:id="rId18"/>
    <p:sldId id="2408" r:id="rId19"/>
    <p:sldId id="2363" r:id="rId20"/>
    <p:sldId id="2364" r:id="rId21"/>
    <p:sldId id="2366" r:id="rId22"/>
    <p:sldId id="2367" r:id="rId23"/>
    <p:sldId id="2368" r:id="rId24"/>
    <p:sldId id="2369" r:id="rId25"/>
    <p:sldId id="2370" r:id="rId26"/>
    <p:sldId id="2371" r:id="rId27"/>
    <p:sldId id="2372" r:id="rId28"/>
    <p:sldId id="2373" r:id="rId29"/>
    <p:sldId id="2374" r:id="rId30"/>
    <p:sldId id="2375" r:id="rId31"/>
    <p:sldId id="2376" r:id="rId32"/>
    <p:sldId id="2377" r:id="rId33"/>
    <p:sldId id="2378" r:id="rId34"/>
    <p:sldId id="2379" r:id="rId35"/>
    <p:sldId id="2380" r:id="rId36"/>
    <p:sldId id="2381" r:id="rId37"/>
    <p:sldId id="2382" r:id="rId38"/>
    <p:sldId id="2383" r:id="rId39"/>
    <p:sldId id="2384" r:id="rId40"/>
    <p:sldId id="2385" r:id="rId41"/>
    <p:sldId id="2386" r:id="rId42"/>
    <p:sldId id="2387" r:id="rId43"/>
    <p:sldId id="2388" r:id="rId44"/>
    <p:sldId id="2389" r:id="rId45"/>
    <p:sldId id="2390" r:id="rId46"/>
    <p:sldId id="2391" r:id="rId47"/>
    <p:sldId id="2392" r:id="rId48"/>
    <p:sldId id="2393" r:id="rId49"/>
    <p:sldId id="2394" r:id="rId50"/>
    <p:sldId id="2395" r:id="rId51"/>
    <p:sldId id="2396" r:id="rId52"/>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stal Green" initials="CG" lastIdx="1" clrIdx="0"/>
  <p:cmAuthor id="2" name="Dritan Suljoti" initials="DS" lastIdx="8" clrIdx="1"/>
  <p:cmAuthor id="3" name="Nik Koutsoukos" initials="NK" lastIdx="3" clrIdx="2">
    <p:extLst>
      <p:ext uri="{19B8F6BF-5375-455C-9EA6-DF929625EA0E}">
        <p15:presenceInfo xmlns:p15="http://schemas.microsoft.com/office/powerpoint/2012/main" userId="S::nkoutsoukos@catchpoint.com::f76ab914-3e60-470b-9777-1348c529700d" providerId="AD"/>
      </p:ext>
    </p:extLst>
  </p:cmAuthor>
  <p:cmAuthor id="4" name="Bryson McHardy" initials="BM" lastIdx="1" clrIdx="3">
    <p:extLst>
      <p:ext uri="{19B8F6BF-5375-455C-9EA6-DF929625EA0E}">
        <p15:presenceInfo xmlns:p15="http://schemas.microsoft.com/office/powerpoint/2012/main" userId="bd7843f83b696ee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70"/>
    <a:srgbClr val="278BD5"/>
    <a:srgbClr val="4FCE99"/>
    <a:srgbClr val="7D8C9B"/>
    <a:srgbClr val="96AFC8"/>
    <a:srgbClr val="8F7CE4"/>
    <a:srgbClr val="FF8CAB"/>
    <a:srgbClr val="BECDD7"/>
    <a:srgbClr val="C8D2DC"/>
    <a:srgbClr val="E3E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71941" autoAdjust="0"/>
  </p:normalViewPr>
  <p:slideViewPr>
    <p:cSldViewPr snapToGrid="0">
      <p:cViewPr varScale="1">
        <p:scale>
          <a:sx n="69" d="100"/>
          <a:sy n="69" d="100"/>
        </p:scale>
        <p:origin x="414" y="60"/>
      </p:cViewPr>
      <p:guideLst/>
    </p:cSldViewPr>
  </p:slideViewPr>
  <p:notesTextViewPr>
    <p:cViewPr>
      <p:scale>
        <a:sx n="100" d="100"/>
        <a:sy n="100" d="100"/>
      </p:scale>
      <p:origin x="0" y="0"/>
    </p:cViewPr>
  </p:notesTextViewPr>
  <p:sorterViewPr>
    <p:cViewPr>
      <p:scale>
        <a:sx n="75" d="100"/>
        <a:sy n="75" d="100"/>
      </p:scale>
      <p:origin x="0" y="-936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7.xml"/></Relationships>
</file>

<file path=ppt/charts/_rels/chart19.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9.xml"/></Relationships>
</file>

<file path=ppt/charts/_rels/chart21.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10.xml"/></Relationships>
</file>

<file path=ppt/charts/_rels/chart22.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11.xml"/></Relationships>
</file>

<file path=ppt/charts/_rels/chart23.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12.xml"/></Relationships>
</file>

<file path=ppt/charts/_rels/chart24.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13.xml"/></Relationships>
</file>

<file path=ppt/charts/_rels/chart25.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14.xml"/></Relationships>
</file>

<file path=ppt/charts/_rels/chart26.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15.xml"/></Relationships>
</file>

<file path=ppt/charts/_rels/chart27.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16.xml"/></Relationships>
</file>

<file path=ppt/charts/_rels/chart28.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17.xml"/></Relationships>
</file>

<file path=ppt/charts/_rels/chart29.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1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19.xml"/></Relationships>
</file>

<file path=ppt/charts/_rels/chart31.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20.xml"/></Relationships>
</file>

<file path=ppt/charts/_rels/chart32.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21.xml"/></Relationships>
</file>

<file path=ppt/charts/_rels/chart33.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22.xml"/></Relationships>
</file>

<file path=ppt/charts/_rels/chart34.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23.xml"/></Relationships>
</file>

<file path=ppt/charts/_rels/chart35.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24.xml"/></Relationships>
</file>

<file path=ppt/charts/_rels/chart36.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25.xml"/></Relationships>
</file>

<file path=ppt/charts/_rels/chart37.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26.xml"/></Relationships>
</file>

<file path=ppt/charts/_rels/chart38.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27.xml"/></Relationships>
</file>

<file path=ppt/charts/_rels/chart39.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2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29.xml"/></Relationships>
</file>

<file path=ppt/charts/_rels/chart41.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30.xml"/></Relationships>
</file>

<file path=ppt/charts/_rels/chart42.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31.xml"/></Relationships>
</file>

<file path=ppt/charts/_rels/chart43.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32.xml"/></Relationships>
</file>

<file path=ppt/charts/_rels/chart44.xml.rels><?xml version="1.0" encoding="UTF-8" standalone="yes"?>
<Relationships xmlns="http://schemas.openxmlformats.org/package/2006/relationships"><Relationship Id="rId2" Type="http://schemas.openxmlformats.org/officeDocument/2006/relationships/oleObject" Target="file:///F:\Dropbox%20(Connect%20Marketing)\Clients\Catchpoint\Connect%20Strategic\Surveys\eCommerce%20-%20Preparing%20for%20Holiday%20Shopping%20Season%202020\Results\eCommerce%20Survey%20-%20Preparing%20for%20Holiday%20Shopping%20Season%202020%20v2.xlsx" TargetMode="External"/><Relationship Id="rId1" Type="http://schemas.openxmlformats.org/officeDocument/2006/relationships/themeOverride" Target="../theme/themeOverride3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F8CAB"/>
              </a:solidFill>
              <a:ln w="19050">
                <a:solidFill>
                  <a:schemeClr val="lt1"/>
                </a:solidFill>
              </a:ln>
              <a:effectLst/>
            </c:spPr>
            <c:extLst>
              <c:ext xmlns:c16="http://schemas.microsoft.com/office/drawing/2014/chart" uri="{C3380CC4-5D6E-409C-BE32-E72D297353CC}">
                <c16:uniqueId val="{00000003-2C19-47A4-909F-51A973369B1A}"/>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2-2C19-47A4-909F-51A973369B1A}"/>
              </c:ext>
            </c:extLst>
          </c:dPt>
          <c:cat>
            <c:strRef>
              <c:f>Sheet1!$A$2:$A$3</c:f>
              <c:strCache>
                <c:ptCount val="2"/>
                <c:pt idx="0">
                  <c:v>1st Qtr</c:v>
                </c:pt>
                <c:pt idx="1">
                  <c:v>2nd Qtr</c:v>
                </c:pt>
              </c:strCache>
            </c:strRef>
          </c:cat>
          <c:val>
            <c:numRef>
              <c:f>Sheet1!$B$2:$B$3</c:f>
              <c:numCache>
                <c:formatCode>General</c:formatCode>
                <c:ptCount val="2"/>
                <c:pt idx="0">
                  <c:v>33</c:v>
                </c:pt>
                <c:pt idx="1">
                  <c:v>67</c:v>
                </c:pt>
              </c:numCache>
            </c:numRef>
          </c:val>
          <c:extLst>
            <c:ext xmlns:c16="http://schemas.microsoft.com/office/drawing/2014/chart" uri="{C3380CC4-5D6E-409C-BE32-E72D297353CC}">
              <c16:uniqueId val="{00000000-2C19-47A4-909F-51A973369B1A}"/>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7D8C9B"/>
            </a:solidFill>
            <a:ln>
              <a:noFill/>
            </a:ln>
            <a:effectLst/>
          </c:spPr>
          <c:invertIfNegative val="0"/>
          <c:cat>
            <c:strRef>
              <c:f>Sheet1!$A$5</c:f>
              <c:strCache>
                <c:ptCount val="1"/>
                <c:pt idx="0">
                  <c:v>Category 4</c:v>
                </c:pt>
              </c:strCache>
            </c:strRef>
          </c:cat>
          <c:val>
            <c:numRef>
              <c:f>Sheet1!$B$5</c:f>
              <c:numCache>
                <c:formatCode>General</c:formatCode>
                <c:ptCount val="1"/>
                <c:pt idx="0">
                  <c:v>69</c:v>
                </c:pt>
              </c:numCache>
            </c:numRef>
          </c:val>
          <c:extLst>
            <c:ext xmlns:c16="http://schemas.microsoft.com/office/drawing/2014/chart" uri="{C3380CC4-5D6E-409C-BE32-E72D297353CC}">
              <c16:uniqueId val="{00000000-263A-4113-94D9-659D2E138297}"/>
            </c:ext>
          </c:extLst>
        </c:ser>
        <c:ser>
          <c:idx val="1"/>
          <c:order val="1"/>
          <c:tx>
            <c:strRef>
              <c:f>Sheet1!$C$1</c:f>
              <c:strCache>
                <c:ptCount val="1"/>
                <c:pt idx="0">
                  <c:v>Series 2</c:v>
                </c:pt>
              </c:strCache>
            </c:strRef>
          </c:tx>
          <c:spPr>
            <a:solidFill>
              <a:srgbClr val="4FCE99"/>
            </a:solidFill>
            <a:ln>
              <a:noFill/>
            </a:ln>
            <a:effectLst/>
          </c:spPr>
          <c:invertIfNegative val="0"/>
          <c:cat>
            <c:strRef>
              <c:f>Sheet1!$A$5</c:f>
              <c:strCache>
                <c:ptCount val="1"/>
                <c:pt idx="0">
                  <c:v>Category 4</c:v>
                </c:pt>
              </c:strCache>
            </c:strRef>
          </c:cat>
          <c:val>
            <c:numRef>
              <c:f>Sheet1!$C$5</c:f>
              <c:numCache>
                <c:formatCode>General</c:formatCode>
                <c:ptCount val="1"/>
                <c:pt idx="0">
                  <c:v>91</c:v>
                </c:pt>
              </c:numCache>
            </c:numRef>
          </c:val>
          <c:extLst>
            <c:ext xmlns:c16="http://schemas.microsoft.com/office/drawing/2014/chart" uri="{C3380CC4-5D6E-409C-BE32-E72D297353CC}">
              <c16:uniqueId val="{00000001-263A-4113-94D9-659D2E138297}"/>
            </c:ext>
          </c:extLst>
        </c:ser>
        <c:dLbls>
          <c:showLegendKey val="0"/>
          <c:showVal val="0"/>
          <c:showCatName val="0"/>
          <c:showSerName val="0"/>
          <c:showPercent val="0"/>
          <c:showBubbleSize val="0"/>
        </c:dLbls>
        <c:gapWidth val="219"/>
        <c:overlap val="-36"/>
        <c:axId val="726864680"/>
        <c:axId val="726865992"/>
      </c:barChart>
      <c:catAx>
        <c:axId val="726864680"/>
        <c:scaling>
          <c:orientation val="minMax"/>
        </c:scaling>
        <c:delete val="1"/>
        <c:axPos val="l"/>
        <c:numFmt formatCode="General" sourceLinked="1"/>
        <c:majorTickMark val="none"/>
        <c:minorTickMark val="none"/>
        <c:tickLblPos val="nextTo"/>
        <c:crossAx val="726865992"/>
        <c:crosses val="autoZero"/>
        <c:auto val="1"/>
        <c:lblAlgn val="ctr"/>
        <c:lblOffset val="100"/>
        <c:noMultiLvlLbl val="0"/>
      </c:catAx>
      <c:valAx>
        <c:axId val="72686599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26864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7D8C9B"/>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100</c:v>
                </c:pt>
                <c:pt idx="1">
                  <c:v>100</c:v>
                </c:pt>
                <c:pt idx="2">
                  <c:v>100</c:v>
                </c:pt>
              </c:numCache>
            </c:numRef>
          </c:val>
          <c:extLst>
            <c:ext xmlns:c16="http://schemas.microsoft.com/office/drawing/2014/chart" uri="{C3380CC4-5D6E-409C-BE32-E72D297353CC}">
              <c16:uniqueId val="{00000000-00A9-4D49-A604-7A1A0F3B3FE1}"/>
            </c:ext>
          </c:extLst>
        </c:ser>
        <c:ser>
          <c:idx val="1"/>
          <c:order val="1"/>
          <c:tx>
            <c:strRef>
              <c:f>Sheet1!$C$1</c:f>
              <c:strCache>
                <c:ptCount val="1"/>
                <c:pt idx="0">
                  <c:v>Series 2</c:v>
                </c:pt>
              </c:strCache>
            </c:strRef>
          </c:tx>
          <c:spPr>
            <a:solidFill>
              <a:srgbClr val="4FCE99"/>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300</c:v>
                </c:pt>
                <c:pt idx="1">
                  <c:v>300</c:v>
                </c:pt>
                <c:pt idx="2">
                  <c:v>133</c:v>
                </c:pt>
              </c:numCache>
            </c:numRef>
          </c:val>
          <c:extLst>
            <c:ext xmlns:c16="http://schemas.microsoft.com/office/drawing/2014/chart" uri="{C3380CC4-5D6E-409C-BE32-E72D297353CC}">
              <c16:uniqueId val="{00000001-00A9-4D49-A604-7A1A0F3B3FE1}"/>
            </c:ext>
          </c:extLst>
        </c:ser>
        <c:dLbls>
          <c:showLegendKey val="0"/>
          <c:showVal val="0"/>
          <c:showCatName val="0"/>
          <c:showSerName val="0"/>
          <c:showPercent val="0"/>
          <c:showBubbleSize val="0"/>
        </c:dLbls>
        <c:gapWidth val="219"/>
        <c:overlap val="-36"/>
        <c:axId val="726864680"/>
        <c:axId val="726865992"/>
      </c:barChart>
      <c:catAx>
        <c:axId val="726864680"/>
        <c:scaling>
          <c:orientation val="minMax"/>
        </c:scaling>
        <c:delete val="1"/>
        <c:axPos val="l"/>
        <c:numFmt formatCode="General" sourceLinked="1"/>
        <c:majorTickMark val="none"/>
        <c:minorTickMark val="none"/>
        <c:tickLblPos val="nextTo"/>
        <c:crossAx val="726865992"/>
        <c:crosses val="autoZero"/>
        <c:auto val="1"/>
        <c:lblAlgn val="ctr"/>
        <c:lblOffset val="100"/>
        <c:noMultiLvlLbl val="0"/>
      </c:catAx>
      <c:valAx>
        <c:axId val="72686599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26864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8F7CE4"/>
              </a:solidFill>
              <a:ln w="19050">
                <a:solidFill>
                  <a:schemeClr val="lt1"/>
                </a:solidFill>
              </a:ln>
              <a:effectLst/>
            </c:spPr>
            <c:extLst>
              <c:ext xmlns:c16="http://schemas.microsoft.com/office/drawing/2014/chart" uri="{C3380CC4-5D6E-409C-BE32-E72D297353CC}">
                <c16:uniqueId val="{00000001-A34B-44E3-9D52-22BAC32F1B9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34B-44E3-9D52-22BAC32F1B9E}"/>
              </c:ext>
            </c:extLst>
          </c:dPt>
          <c:cat>
            <c:strRef>
              <c:f>Sheet1!$A$2:$A$3</c:f>
              <c:strCache>
                <c:ptCount val="2"/>
                <c:pt idx="0">
                  <c:v>1st Qtr</c:v>
                </c:pt>
                <c:pt idx="1">
                  <c:v>26</c:v>
                </c:pt>
              </c:strCache>
            </c:strRef>
          </c:cat>
          <c:val>
            <c:numRef>
              <c:f>Sheet1!$B$2:$B$3</c:f>
              <c:numCache>
                <c:formatCode>General</c:formatCode>
                <c:ptCount val="2"/>
                <c:pt idx="0">
                  <c:v>74</c:v>
                </c:pt>
                <c:pt idx="1">
                  <c:v>26</c:v>
                </c:pt>
              </c:numCache>
            </c:numRef>
          </c:val>
          <c:extLst>
            <c:ext xmlns:c16="http://schemas.microsoft.com/office/drawing/2014/chart" uri="{C3380CC4-5D6E-409C-BE32-E72D297353CC}">
              <c16:uniqueId val="{00000004-A34B-44E3-9D52-22BAC32F1B9E}"/>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4FCE99"/>
              </a:solidFill>
              <a:ln w="19050">
                <a:solidFill>
                  <a:schemeClr val="lt1"/>
                </a:solidFill>
              </a:ln>
              <a:effectLst/>
            </c:spPr>
            <c:extLst>
              <c:ext xmlns:c16="http://schemas.microsoft.com/office/drawing/2014/chart" uri="{C3380CC4-5D6E-409C-BE32-E72D297353CC}">
                <c16:uniqueId val="{00000001-817F-4A7D-A5A3-12B2C70AECF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17F-4A7D-A5A3-12B2C70AECFE}"/>
              </c:ext>
            </c:extLst>
          </c:dPt>
          <c:cat>
            <c:strRef>
              <c:f>Sheet1!$A$2:$A$3</c:f>
              <c:strCache>
                <c:ptCount val="2"/>
                <c:pt idx="0">
                  <c:v>1st Qtr</c:v>
                </c:pt>
                <c:pt idx="1">
                  <c:v>26</c:v>
                </c:pt>
              </c:strCache>
            </c:strRef>
          </c:cat>
          <c:val>
            <c:numRef>
              <c:f>Sheet1!$B$2:$B$3</c:f>
              <c:numCache>
                <c:formatCode>General</c:formatCode>
                <c:ptCount val="2"/>
                <c:pt idx="0">
                  <c:v>42</c:v>
                </c:pt>
                <c:pt idx="1">
                  <c:v>58</c:v>
                </c:pt>
              </c:numCache>
            </c:numRef>
          </c:val>
          <c:extLst>
            <c:ext xmlns:c16="http://schemas.microsoft.com/office/drawing/2014/chart" uri="{C3380CC4-5D6E-409C-BE32-E72D297353CC}">
              <c16:uniqueId val="{00000004-817F-4A7D-A5A3-12B2C70AECFE}"/>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F8CAB"/>
              </a:solidFill>
              <a:ln w="19050">
                <a:solidFill>
                  <a:schemeClr val="lt1"/>
                </a:solidFill>
              </a:ln>
              <a:effectLst/>
            </c:spPr>
            <c:extLst>
              <c:ext xmlns:c16="http://schemas.microsoft.com/office/drawing/2014/chart" uri="{C3380CC4-5D6E-409C-BE32-E72D297353CC}">
                <c16:uniqueId val="{00000001-2F34-4249-BFBB-0402E73175C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2F34-4249-BFBB-0402E73175CF}"/>
              </c:ext>
            </c:extLst>
          </c:dPt>
          <c:cat>
            <c:strRef>
              <c:f>Sheet1!$A$2:$A$3</c:f>
              <c:strCache>
                <c:ptCount val="2"/>
                <c:pt idx="0">
                  <c:v>1st Qtr</c:v>
                </c:pt>
                <c:pt idx="1">
                  <c:v>2nd Qtr</c:v>
                </c:pt>
              </c:strCache>
            </c:strRef>
          </c:cat>
          <c:val>
            <c:numRef>
              <c:f>Sheet1!$B$2:$B$3</c:f>
              <c:numCache>
                <c:formatCode>General</c:formatCode>
                <c:ptCount val="2"/>
                <c:pt idx="0">
                  <c:v>57</c:v>
                </c:pt>
                <c:pt idx="1">
                  <c:v>43</c:v>
                </c:pt>
              </c:numCache>
            </c:numRef>
          </c:val>
          <c:extLst>
            <c:ext xmlns:c16="http://schemas.microsoft.com/office/drawing/2014/chart" uri="{C3380CC4-5D6E-409C-BE32-E72D297353CC}">
              <c16:uniqueId val="{00000004-2F34-4249-BFBB-0402E73175CF}"/>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rtl="0">
              <a:defRPr sz="1800" b="1" i="0" u="none" strike="noStrike" kern="1200" spc="0" baseline="0">
                <a:solidFill>
                  <a:sysClr val="windowText" lastClr="000000">
                    <a:lumMod val="95000"/>
                    <a:lumOff val="5000"/>
                  </a:sysClr>
                </a:solidFill>
                <a:latin typeface="Arial" panose="020B0604020202020204" pitchFamily="34" charset="0"/>
                <a:ea typeface="+mn-ea"/>
                <a:cs typeface="Arial" panose="020B0604020202020204" pitchFamily="34" charset="0"/>
              </a:defRPr>
            </a:pPr>
            <a:r>
              <a:rPr lang="en-US"/>
              <a:t>Q2: How many employees work at your organization worldwide?</a:t>
            </a:r>
          </a:p>
        </c:rich>
      </c:tx>
      <c:overlay val="0"/>
      <c:spPr>
        <a:noFill/>
        <a:ln>
          <a:noFill/>
        </a:ln>
        <a:effectLst/>
      </c:spPr>
    </c:title>
    <c:autoTitleDeleted val="0"/>
    <c:plotArea>
      <c:layout/>
      <c:barChart>
        <c:barDir val="bar"/>
        <c:grouping val="clustered"/>
        <c:varyColors val="0"/>
        <c:dLbls>
          <c:showLegendKey val="0"/>
          <c:showVal val="0"/>
          <c:showCatName val="0"/>
          <c:showSerName val="0"/>
          <c:showPercent val="0"/>
          <c:showBubbleSize val="0"/>
        </c:dLbls>
        <c:gapWidth val="30"/>
        <c:axId val="474414168"/>
        <c:axId val="474414952"/>
      </c:barChart>
      <c:catAx>
        <c:axId val="474414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4414952"/>
        <c:crosses val="autoZero"/>
        <c:auto val="1"/>
        <c:lblAlgn val="ctr"/>
        <c:lblOffset val="100"/>
        <c:noMultiLvlLbl val="0"/>
      </c:catAx>
      <c:valAx>
        <c:axId val="4744149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vert="horz"/>
          <a:lstStyle/>
          <a:p>
            <a:pPr>
              <a:defRPr/>
            </a:pPr>
            <a:endParaRPr lang="en-US"/>
          </a:p>
        </c:txPr>
        <c:crossAx val="474414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8F7CE4"/>
              </a:solidFill>
              <a:ln w="19050">
                <a:solidFill>
                  <a:schemeClr val="lt1"/>
                </a:solidFill>
              </a:ln>
              <a:effectLst/>
            </c:spPr>
            <c:extLst>
              <c:ext xmlns:c16="http://schemas.microsoft.com/office/drawing/2014/chart" uri="{C3380CC4-5D6E-409C-BE32-E72D297353CC}">
                <c16:uniqueId val="{00000001-4761-472B-92DE-23B576FBF1F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4761-472B-92DE-23B576FBF1F7}"/>
              </c:ext>
            </c:extLst>
          </c:dPt>
          <c:cat>
            <c:strRef>
              <c:f>Sheet1!$A$2:$A$3</c:f>
              <c:strCache>
                <c:ptCount val="2"/>
                <c:pt idx="0">
                  <c:v>1st Qtr</c:v>
                </c:pt>
                <c:pt idx="1">
                  <c:v>26</c:v>
                </c:pt>
              </c:strCache>
            </c:str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4761-472B-92DE-23B576FBF1F7}"/>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4FCE99"/>
              </a:solidFill>
              <a:ln w="19050">
                <a:solidFill>
                  <a:schemeClr val="lt1"/>
                </a:solidFill>
              </a:ln>
              <a:effectLst/>
            </c:spPr>
            <c:extLst>
              <c:ext xmlns:c16="http://schemas.microsoft.com/office/drawing/2014/chart" uri="{C3380CC4-5D6E-409C-BE32-E72D297353CC}">
                <c16:uniqueId val="{00000001-6F63-4779-BD6F-9B3895EE27E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6F63-4779-BD6F-9B3895EE27E7}"/>
              </c:ext>
            </c:extLst>
          </c:dPt>
          <c:cat>
            <c:strRef>
              <c:f>Sheet1!$A$2:$A$3</c:f>
              <c:strCache>
                <c:ptCount val="2"/>
                <c:pt idx="0">
                  <c:v>1st Qtr</c:v>
                </c:pt>
                <c:pt idx="1">
                  <c:v>26</c:v>
                </c:pt>
              </c:strCache>
            </c:strRef>
          </c:cat>
          <c:val>
            <c:numRef>
              <c:f>Sheet1!$B$2:$B$3</c:f>
              <c:numCache>
                <c:formatCode>General</c:formatCode>
                <c:ptCount val="2"/>
                <c:pt idx="0">
                  <c:v>63</c:v>
                </c:pt>
                <c:pt idx="1">
                  <c:v>37</c:v>
                </c:pt>
              </c:numCache>
            </c:numRef>
          </c:val>
          <c:extLst>
            <c:ext xmlns:c16="http://schemas.microsoft.com/office/drawing/2014/chart" uri="{C3380CC4-5D6E-409C-BE32-E72D297353CC}">
              <c16:uniqueId val="{00000004-6F63-4779-BD6F-9B3895EE27E7}"/>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278BD5"/>
            </a:solidFill>
            <a:ln>
              <a:noFill/>
            </a:ln>
            <a:effectLst/>
          </c:spPr>
          <c:invertIfNegative val="0"/>
          <c:dPt>
            <c:idx val="0"/>
            <c:invertIfNegative val="0"/>
            <c:bubble3D val="0"/>
            <c:spPr>
              <a:solidFill>
                <a:srgbClr val="FF8CAB"/>
              </a:solidFill>
              <a:ln>
                <a:noFill/>
              </a:ln>
              <a:effectLst/>
            </c:spPr>
            <c:extLst>
              <c:ext xmlns:c16="http://schemas.microsoft.com/office/drawing/2014/chart" uri="{C3380CC4-5D6E-409C-BE32-E72D297353CC}">
                <c16:uniqueId val="{00000002-20C8-442B-A5EB-D99B8B80CB21}"/>
              </c:ext>
            </c:extLst>
          </c:dPt>
          <c:dPt>
            <c:idx val="1"/>
            <c:invertIfNegative val="0"/>
            <c:bubble3D val="0"/>
            <c:spPr>
              <a:solidFill>
                <a:srgbClr val="8F7CE4"/>
              </a:solidFill>
              <a:ln>
                <a:noFill/>
              </a:ln>
              <a:effectLst/>
            </c:spPr>
            <c:extLst>
              <c:ext xmlns:c16="http://schemas.microsoft.com/office/drawing/2014/chart" uri="{C3380CC4-5D6E-409C-BE32-E72D297353CC}">
                <c16:uniqueId val="{00000001-20C8-442B-A5EB-D99B8B80CB21}"/>
              </c:ext>
            </c:extLst>
          </c:dPt>
          <c:dPt>
            <c:idx val="2"/>
            <c:invertIfNegative val="0"/>
            <c:bubble3D val="0"/>
            <c:spPr>
              <a:solidFill>
                <a:srgbClr val="4FCE99"/>
              </a:solidFill>
              <a:ln>
                <a:noFill/>
              </a:ln>
              <a:effectLst/>
            </c:spPr>
            <c:extLst>
              <c:ext xmlns:c16="http://schemas.microsoft.com/office/drawing/2014/chart" uri="{C3380CC4-5D6E-409C-BE32-E72D297353CC}">
                <c16:uniqueId val="{00000000-20C8-442B-A5EB-D99B8B80CB21}"/>
              </c:ext>
            </c:extLst>
          </c:dPt>
          <c:cat>
            <c:strRef>
              <c:f>Sheet1!$A$2:$A$5</c:f>
              <c:strCache>
                <c:ptCount val="4"/>
                <c:pt idx="0">
                  <c:v>Security issues</c:v>
                </c:pt>
                <c:pt idx="1">
                  <c:v>Employees lack expertise in WFR tecnhologies</c:v>
                </c:pt>
                <c:pt idx="2">
                  <c:v>Network reliability</c:v>
                </c:pt>
                <c:pt idx="3">
                  <c:v>Application performance</c:v>
                </c:pt>
              </c:strCache>
            </c:strRef>
          </c:cat>
          <c:val>
            <c:numRef>
              <c:f>Sheet1!$B$2:$B$5</c:f>
              <c:numCache>
                <c:formatCode>General</c:formatCode>
                <c:ptCount val="4"/>
                <c:pt idx="0">
                  <c:v>63</c:v>
                </c:pt>
                <c:pt idx="1">
                  <c:v>63</c:v>
                </c:pt>
                <c:pt idx="2">
                  <c:v>63</c:v>
                </c:pt>
                <c:pt idx="3">
                  <c:v>66</c:v>
                </c:pt>
              </c:numCache>
            </c:numRef>
          </c:val>
          <c:extLst>
            <c:ext xmlns:c16="http://schemas.microsoft.com/office/drawing/2014/chart" uri="{C3380CC4-5D6E-409C-BE32-E72D297353CC}">
              <c16:uniqueId val="{00000000-695D-445D-AB03-BB0C18D157F5}"/>
            </c:ext>
          </c:extLst>
        </c:ser>
        <c:dLbls>
          <c:showLegendKey val="0"/>
          <c:showVal val="0"/>
          <c:showCatName val="0"/>
          <c:showSerName val="0"/>
          <c:showPercent val="0"/>
          <c:showBubbleSize val="0"/>
        </c:dLbls>
        <c:gapWidth val="48"/>
        <c:overlap val="1"/>
        <c:axId val="674932184"/>
        <c:axId val="674933824"/>
      </c:barChart>
      <c:catAx>
        <c:axId val="674932184"/>
        <c:scaling>
          <c:orientation val="minMax"/>
        </c:scaling>
        <c:delete val="1"/>
        <c:axPos val="l"/>
        <c:numFmt formatCode="General" sourceLinked="1"/>
        <c:majorTickMark val="none"/>
        <c:minorTickMark val="none"/>
        <c:tickLblPos val="nextTo"/>
        <c:crossAx val="674933824"/>
        <c:crosses val="autoZero"/>
        <c:auto val="1"/>
        <c:lblAlgn val="ctr"/>
        <c:lblOffset val="100"/>
        <c:noMultiLvlLbl val="0"/>
      </c:catAx>
      <c:valAx>
        <c:axId val="674933824"/>
        <c:scaling>
          <c:orientation val="minMax"/>
          <c:max val="70"/>
          <c:min val="50"/>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74932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7D8C9B"/>
            </a:solidFill>
            <a:ln>
              <a:noFill/>
            </a:ln>
            <a:effectLst/>
          </c:spPr>
          <c:invertIfNegative val="0"/>
          <c:cat>
            <c:strRef>
              <c:f>Sheet1!$A$3:$A$4</c:f>
              <c:strCache>
                <c:ptCount val="2"/>
                <c:pt idx="0">
                  <c:v>Category 2</c:v>
                </c:pt>
                <c:pt idx="1">
                  <c:v>Category 3</c:v>
                </c:pt>
              </c:strCache>
            </c:strRef>
          </c:cat>
          <c:val>
            <c:numRef>
              <c:f>Sheet1!$B$3:$B$4</c:f>
              <c:numCache>
                <c:formatCode>0%</c:formatCode>
                <c:ptCount val="2"/>
                <c:pt idx="0">
                  <c:v>0.61</c:v>
                </c:pt>
                <c:pt idx="1">
                  <c:v>0.75</c:v>
                </c:pt>
              </c:numCache>
            </c:numRef>
          </c:val>
          <c:extLst>
            <c:ext xmlns:c16="http://schemas.microsoft.com/office/drawing/2014/chart" uri="{C3380CC4-5D6E-409C-BE32-E72D297353CC}">
              <c16:uniqueId val="{00000000-95AE-454B-90BE-2CCB485A1EA2}"/>
            </c:ext>
          </c:extLst>
        </c:ser>
        <c:ser>
          <c:idx val="1"/>
          <c:order val="1"/>
          <c:tx>
            <c:strRef>
              <c:f>Sheet1!$C$1</c:f>
              <c:strCache>
                <c:ptCount val="1"/>
                <c:pt idx="0">
                  <c:v>Series 2</c:v>
                </c:pt>
              </c:strCache>
            </c:strRef>
          </c:tx>
          <c:spPr>
            <a:solidFill>
              <a:srgbClr val="4FCE99"/>
            </a:solidFill>
            <a:ln>
              <a:noFill/>
            </a:ln>
            <a:effectLst/>
          </c:spPr>
          <c:invertIfNegative val="0"/>
          <c:cat>
            <c:strRef>
              <c:f>Sheet1!$A$3:$A$4</c:f>
              <c:strCache>
                <c:ptCount val="2"/>
                <c:pt idx="0">
                  <c:v>Category 2</c:v>
                </c:pt>
                <c:pt idx="1">
                  <c:v>Category 3</c:v>
                </c:pt>
              </c:strCache>
            </c:strRef>
          </c:cat>
          <c:val>
            <c:numRef>
              <c:f>Sheet1!$C$3:$C$4</c:f>
              <c:numCache>
                <c:formatCode>0%</c:formatCode>
                <c:ptCount val="2"/>
                <c:pt idx="0">
                  <c:v>0.98</c:v>
                </c:pt>
                <c:pt idx="1">
                  <c:v>0.98</c:v>
                </c:pt>
              </c:numCache>
            </c:numRef>
          </c:val>
          <c:extLst>
            <c:ext xmlns:c16="http://schemas.microsoft.com/office/drawing/2014/chart" uri="{C3380CC4-5D6E-409C-BE32-E72D297353CC}">
              <c16:uniqueId val="{00000001-95AE-454B-90BE-2CCB485A1EA2}"/>
            </c:ext>
          </c:extLst>
        </c:ser>
        <c:dLbls>
          <c:showLegendKey val="0"/>
          <c:showVal val="0"/>
          <c:showCatName val="0"/>
          <c:showSerName val="0"/>
          <c:showPercent val="0"/>
          <c:showBubbleSize val="0"/>
        </c:dLbls>
        <c:gapWidth val="219"/>
        <c:overlap val="-36"/>
        <c:axId val="726864680"/>
        <c:axId val="726865992"/>
      </c:barChart>
      <c:catAx>
        <c:axId val="726864680"/>
        <c:scaling>
          <c:orientation val="minMax"/>
        </c:scaling>
        <c:delete val="1"/>
        <c:axPos val="l"/>
        <c:numFmt formatCode="General" sourceLinked="1"/>
        <c:majorTickMark val="none"/>
        <c:minorTickMark val="none"/>
        <c:tickLblPos val="nextTo"/>
        <c:crossAx val="726865992"/>
        <c:crosses val="autoZero"/>
        <c:auto val="1"/>
        <c:lblAlgn val="ctr"/>
        <c:lblOffset val="100"/>
        <c:noMultiLvlLbl val="0"/>
      </c:catAx>
      <c:valAx>
        <c:axId val="72686599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6864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7D8C9B"/>
            </a:solidFill>
            <a:ln>
              <a:noFill/>
            </a:ln>
            <a:effectLst/>
          </c:spPr>
          <c:invertIfNegative val="0"/>
          <c:cat>
            <c:strRef>
              <c:f>Sheet1!$A$2</c:f>
              <c:strCache>
                <c:ptCount val="1"/>
                <c:pt idx="0">
                  <c:v>Category 1</c:v>
                </c:pt>
              </c:strCache>
            </c:strRef>
          </c:cat>
          <c:val>
            <c:numRef>
              <c:f>Sheet1!$B$2</c:f>
              <c:numCache>
                <c:formatCode>General</c:formatCode>
                <c:ptCount val="1"/>
                <c:pt idx="0">
                  <c:v>100</c:v>
                </c:pt>
              </c:numCache>
            </c:numRef>
          </c:val>
          <c:extLst>
            <c:ext xmlns:c16="http://schemas.microsoft.com/office/drawing/2014/chart" uri="{C3380CC4-5D6E-409C-BE32-E72D297353CC}">
              <c16:uniqueId val="{00000000-47BC-4608-A22B-045CFCA23245}"/>
            </c:ext>
          </c:extLst>
        </c:ser>
        <c:ser>
          <c:idx val="1"/>
          <c:order val="1"/>
          <c:tx>
            <c:strRef>
              <c:f>Sheet1!$C$1</c:f>
              <c:strCache>
                <c:ptCount val="1"/>
                <c:pt idx="0">
                  <c:v>Series 2</c:v>
                </c:pt>
              </c:strCache>
            </c:strRef>
          </c:tx>
          <c:spPr>
            <a:solidFill>
              <a:srgbClr val="4FCE99"/>
            </a:solidFill>
            <a:ln>
              <a:noFill/>
            </a:ln>
            <a:effectLst/>
          </c:spPr>
          <c:invertIfNegative val="0"/>
          <c:cat>
            <c:strRef>
              <c:f>Sheet1!$A$2</c:f>
              <c:strCache>
                <c:ptCount val="1"/>
                <c:pt idx="0">
                  <c:v>Category 1</c:v>
                </c:pt>
              </c:strCache>
            </c:strRef>
          </c:cat>
          <c:val>
            <c:numRef>
              <c:f>Sheet1!$C$2</c:f>
              <c:numCache>
                <c:formatCode>General</c:formatCode>
                <c:ptCount val="1"/>
                <c:pt idx="0">
                  <c:v>280</c:v>
                </c:pt>
              </c:numCache>
            </c:numRef>
          </c:val>
          <c:extLst>
            <c:ext xmlns:c16="http://schemas.microsoft.com/office/drawing/2014/chart" uri="{C3380CC4-5D6E-409C-BE32-E72D297353CC}">
              <c16:uniqueId val="{00000001-47BC-4608-A22B-045CFCA23245}"/>
            </c:ext>
          </c:extLst>
        </c:ser>
        <c:dLbls>
          <c:showLegendKey val="0"/>
          <c:showVal val="0"/>
          <c:showCatName val="0"/>
          <c:showSerName val="0"/>
          <c:showPercent val="0"/>
          <c:showBubbleSize val="0"/>
        </c:dLbls>
        <c:gapWidth val="219"/>
        <c:overlap val="-36"/>
        <c:axId val="726864680"/>
        <c:axId val="726865992"/>
      </c:barChart>
      <c:catAx>
        <c:axId val="726864680"/>
        <c:scaling>
          <c:orientation val="minMax"/>
        </c:scaling>
        <c:delete val="1"/>
        <c:axPos val="l"/>
        <c:numFmt formatCode="General" sourceLinked="1"/>
        <c:majorTickMark val="none"/>
        <c:minorTickMark val="none"/>
        <c:tickLblPos val="nextTo"/>
        <c:crossAx val="726865992"/>
        <c:crosses val="autoZero"/>
        <c:auto val="1"/>
        <c:lblAlgn val="ctr"/>
        <c:lblOffset val="100"/>
        <c:noMultiLvlLbl val="0"/>
      </c:catAx>
      <c:valAx>
        <c:axId val="72686599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26864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6116"/>
          </a:xfrm>
          <a:prstGeom prst="rect">
            <a:avLst/>
          </a:prstGeom>
        </p:spPr>
        <p:txBody>
          <a:bodyPr vert="horz" lIns="93100" tIns="46550" rIns="93100" bIns="46550" rtlCol="0"/>
          <a:lstStyle>
            <a:lvl1pPr algn="l">
              <a:defRPr sz="1200"/>
            </a:lvl1pPr>
          </a:lstStyle>
          <a:p>
            <a:endParaRPr lang="en-US" dirty="0"/>
          </a:p>
        </p:txBody>
      </p:sp>
      <p:sp>
        <p:nvSpPr>
          <p:cNvPr id="3" name="Date Placeholder 2"/>
          <p:cNvSpPr>
            <a:spLocks noGrp="1"/>
          </p:cNvSpPr>
          <p:nvPr>
            <p:ph type="dt" sz="quarter" idx="1"/>
          </p:nvPr>
        </p:nvSpPr>
        <p:spPr>
          <a:xfrm>
            <a:off x="3967341" y="1"/>
            <a:ext cx="3035088" cy="466116"/>
          </a:xfrm>
          <a:prstGeom prst="rect">
            <a:avLst/>
          </a:prstGeom>
        </p:spPr>
        <p:txBody>
          <a:bodyPr vert="horz" lIns="93100" tIns="46550" rIns="93100" bIns="46550" rtlCol="0"/>
          <a:lstStyle>
            <a:lvl1pPr algn="r">
              <a:defRPr sz="1200"/>
            </a:lvl1pPr>
          </a:lstStyle>
          <a:p>
            <a:fld id="{EBACAA1E-97A2-4207-9194-2C58D28789F9}" type="datetimeFigureOut">
              <a:rPr lang="en-US" smtClean="0"/>
              <a:t>8/27/2020</a:t>
            </a:fld>
            <a:endParaRPr lang="en-US" dirty="0"/>
          </a:p>
        </p:txBody>
      </p:sp>
      <p:sp>
        <p:nvSpPr>
          <p:cNvPr id="4" name="Footer Placeholder 3"/>
          <p:cNvSpPr>
            <a:spLocks noGrp="1"/>
          </p:cNvSpPr>
          <p:nvPr>
            <p:ph type="ftr" sz="quarter" idx="2"/>
          </p:nvPr>
        </p:nvSpPr>
        <p:spPr>
          <a:xfrm>
            <a:off x="0" y="8823936"/>
            <a:ext cx="3035088" cy="466115"/>
          </a:xfrm>
          <a:prstGeom prst="rect">
            <a:avLst/>
          </a:prstGeom>
        </p:spPr>
        <p:txBody>
          <a:bodyPr vert="horz" lIns="93100" tIns="46550" rIns="93100" bIns="465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7341" y="8823936"/>
            <a:ext cx="3035088" cy="466115"/>
          </a:xfrm>
          <a:prstGeom prst="rect">
            <a:avLst/>
          </a:prstGeom>
        </p:spPr>
        <p:txBody>
          <a:bodyPr vert="horz" lIns="93100" tIns="46550" rIns="93100" bIns="46550" rtlCol="0" anchor="b"/>
          <a:lstStyle>
            <a:lvl1pPr algn="r">
              <a:defRPr sz="1200"/>
            </a:lvl1pPr>
          </a:lstStyle>
          <a:p>
            <a:fld id="{66D30D83-7B43-4C27-A2D1-F4E1BF7CFE55}" type="slidenum">
              <a:rPr lang="en-US" smtClean="0"/>
              <a:t>‹#›</a:t>
            </a:fld>
            <a:endParaRPr lang="en-US" dirty="0"/>
          </a:p>
        </p:txBody>
      </p:sp>
    </p:spTree>
    <p:extLst>
      <p:ext uri="{BB962C8B-B14F-4D97-AF65-F5344CB8AC3E}">
        <p14:creationId xmlns:p14="http://schemas.microsoft.com/office/powerpoint/2010/main" val="619403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6116"/>
          </a:xfrm>
          <a:prstGeom prst="rect">
            <a:avLst/>
          </a:prstGeom>
        </p:spPr>
        <p:txBody>
          <a:bodyPr vert="horz" lIns="93100" tIns="46550" rIns="93100" bIns="46550" rtlCol="0"/>
          <a:lstStyle>
            <a:lvl1pPr algn="l">
              <a:defRPr sz="1200"/>
            </a:lvl1pPr>
          </a:lstStyle>
          <a:p>
            <a:endParaRPr lang="en-US" dirty="0"/>
          </a:p>
        </p:txBody>
      </p:sp>
      <p:sp>
        <p:nvSpPr>
          <p:cNvPr id="3" name="Date Placeholder 2"/>
          <p:cNvSpPr>
            <a:spLocks noGrp="1"/>
          </p:cNvSpPr>
          <p:nvPr>
            <p:ph type="dt" idx="1"/>
          </p:nvPr>
        </p:nvSpPr>
        <p:spPr>
          <a:xfrm>
            <a:off x="3967341" y="1"/>
            <a:ext cx="3035088" cy="466116"/>
          </a:xfrm>
          <a:prstGeom prst="rect">
            <a:avLst/>
          </a:prstGeom>
        </p:spPr>
        <p:txBody>
          <a:bodyPr vert="horz" lIns="93100" tIns="46550" rIns="93100" bIns="46550" rtlCol="0"/>
          <a:lstStyle>
            <a:lvl1pPr algn="r">
              <a:defRPr sz="1200"/>
            </a:lvl1pPr>
          </a:lstStyle>
          <a:p>
            <a:fld id="{ACAA5FB3-9B87-44F1-9EB0-334A392BB2B3}" type="datetimeFigureOut">
              <a:rPr lang="en-US" smtClean="0"/>
              <a:t>8/27/2020</a:t>
            </a:fld>
            <a:endParaRPr lang="en-US" dirty="0"/>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0" tIns="46550" rIns="93100" bIns="46550" rtlCol="0" anchor="ctr"/>
          <a:lstStyle/>
          <a:p>
            <a:endParaRPr lang="en-US" dirty="0"/>
          </a:p>
        </p:txBody>
      </p:sp>
      <p:sp>
        <p:nvSpPr>
          <p:cNvPr id="5" name="Notes Placeholder 4"/>
          <p:cNvSpPr>
            <a:spLocks noGrp="1"/>
          </p:cNvSpPr>
          <p:nvPr>
            <p:ph type="body" sz="quarter" idx="3"/>
          </p:nvPr>
        </p:nvSpPr>
        <p:spPr>
          <a:xfrm>
            <a:off x="700405" y="4470837"/>
            <a:ext cx="5603240" cy="3657958"/>
          </a:xfrm>
          <a:prstGeom prst="rect">
            <a:avLst/>
          </a:prstGeom>
        </p:spPr>
        <p:txBody>
          <a:bodyPr vert="horz" lIns="93100" tIns="46550" rIns="93100" bIns="4655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0" tIns="46550" rIns="93100" bIns="465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0" tIns="46550" rIns="93100" bIns="46550" rtlCol="0" anchor="b"/>
          <a:lstStyle>
            <a:lvl1pPr algn="r">
              <a:defRPr sz="1200"/>
            </a:lvl1pPr>
          </a:lstStyle>
          <a:p>
            <a:fld id="{A6FF162A-43B9-4A3B-B3BA-020F7FA2ED33}" type="slidenum">
              <a:rPr lang="en-US" smtClean="0"/>
              <a:t>‹#›</a:t>
            </a:fld>
            <a:endParaRPr lang="en-US" dirty="0"/>
          </a:p>
        </p:txBody>
      </p:sp>
    </p:spTree>
    <p:extLst>
      <p:ext uri="{BB962C8B-B14F-4D97-AF65-F5344CB8AC3E}">
        <p14:creationId xmlns:p14="http://schemas.microsoft.com/office/powerpoint/2010/main" val="298640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FF162A-43B9-4A3B-B3BA-020F7FA2ED33}" type="slidenum">
              <a:rPr lang="en-US" smtClean="0"/>
              <a:t>1</a:t>
            </a:fld>
            <a:endParaRPr lang="en-US" dirty="0"/>
          </a:p>
        </p:txBody>
      </p:sp>
    </p:spTree>
    <p:extLst>
      <p:ext uri="{BB962C8B-B14F-4D97-AF65-F5344CB8AC3E}">
        <p14:creationId xmlns:p14="http://schemas.microsoft.com/office/powerpoint/2010/main" val="2688348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Focus on Reliability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top tier is fully committed to reliability. 91 percent of the Top Tier have implemented a formal site reliability engineering methodology (SRE). This compares to 69% of bottom-tier organizations.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part of this commitment to reliability, 98% of Top Tier organizations say tools that monitor both their employees’ and their customers’ journeys are crucial (compared to 75% and 61% for the Bottom Tier).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This position is reflected in the usage of monitoring tools. In fact,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top tier</a:t>
            </a:r>
            <a:r>
              <a:rPr lang="en-US" sz="1100" dirty="0">
                <a:effectLst/>
                <a:latin typeface="Calibri" panose="020F0502020204030204" pitchFamily="34" charset="0"/>
                <a:ea typeface="Calibri" panose="020F0502020204030204" pitchFamily="34" charset="0"/>
                <a:cs typeface="Times New Roman" panose="02020603050405020304" pitchFamily="18" charset="0"/>
              </a:rPr>
              <a:t> uses 2.8 times as many separate monitoring tools as the bottom tier:</a:t>
            </a:r>
          </a:p>
          <a:p>
            <a:pPr marL="45720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Employee device monitoring (1.6 times as likely to use employee device monitoring as the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bottom-tier</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Real user monitoring (1.6 times as likely to be using)</a:t>
            </a:r>
          </a:p>
          <a:p>
            <a:pPr marL="45720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Synthetic/end-user proactive monitoring (1.5 times as likely to be using)</a:t>
            </a:r>
          </a:p>
        </p:txBody>
      </p:sp>
      <p:sp>
        <p:nvSpPr>
          <p:cNvPr id="4" name="Slide Number Placeholder 3"/>
          <p:cNvSpPr>
            <a:spLocks noGrp="1"/>
          </p:cNvSpPr>
          <p:nvPr>
            <p:ph type="sldNum" sz="quarter" idx="5"/>
          </p:nvPr>
        </p:nvSpPr>
        <p:spPr/>
        <p:txBody>
          <a:bodyPr/>
          <a:lstStyle/>
          <a:p>
            <a:fld id="{A6FF162A-43B9-4A3B-B3BA-020F7FA2ED33}" type="slidenum">
              <a:rPr lang="en-US" smtClean="0"/>
              <a:t>10</a:t>
            </a:fld>
            <a:endParaRPr lang="en-US" dirty="0"/>
          </a:p>
        </p:txBody>
      </p:sp>
    </p:spTree>
    <p:extLst>
      <p:ext uri="{BB962C8B-B14F-4D97-AF65-F5344CB8AC3E}">
        <p14:creationId xmlns:p14="http://schemas.microsoft.com/office/powerpoint/2010/main" val="1231679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Focus on Work-from-Home Tools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Top Tier is committed to making Work-from-Home (WFH) employees as productive as possible. For example, the Top Tier is 33 percent more likely to train their employees on work-from-home technologies.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Top Tier also does a better job of equipping their WFH employees – nearly three times as likely to say their employees’ collaboration tools are extremely effective.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Top Tier has selected better hybrid cloud providers and are three times as likely to report their vendor enables them to deliver both services and apps.</a:t>
            </a:r>
          </a:p>
        </p:txBody>
      </p:sp>
      <p:sp>
        <p:nvSpPr>
          <p:cNvPr id="4" name="Slide Number Placeholder 3"/>
          <p:cNvSpPr>
            <a:spLocks noGrp="1"/>
          </p:cNvSpPr>
          <p:nvPr>
            <p:ph type="sldNum" sz="quarter" idx="5"/>
          </p:nvPr>
        </p:nvSpPr>
        <p:spPr/>
        <p:txBody>
          <a:bodyPr/>
          <a:lstStyle/>
          <a:p>
            <a:fld id="{A6FF162A-43B9-4A3B-B3BA-020F7FA2ED33}" type="slidenum">
              <a:rPr lang="en-US" smtClean="0"/>
              <a:t>11</a:t>
            </a:fld>
            <a:endParaRPr lang="en-US" dirty="0"/>
          </a:p>
        </p:txBody>
      </p:sp>
    </p:spTree>
    <p:extLst>
      <p:ext uri="{BB962C8B-B14F-4D97-AF65-F5344CB8AC3E}">
        <p14:creationId xmlns:p14="http://schemas.microsoft.com/office/powerpoint/2010/main" val="2368802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General Networking Initiatives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Top-Tier organizations are more engaged with cutting edge initiatives that optimize remote work:</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1.8 times as likely to be involved with robotic process automation.</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1.5 times as likely to be automating routine business tasks.</a:t>
            </a:r>
          </a:p>
          <a:p>
            <a:pPr marL="45720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1.5 times as likely to have implemented SD-WAN.</a:t>
            </a:r>
          </a:p>
          <a:p>
            <a:pPr marL="45720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1.5 times as likely to be involved with AIOps.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FF162A-43B9-4A3B-B3BA-020F7FA2ED33}" type="slidenum">
              <a:rPr lang="en-US" smtClean="0"/>
              <a:t>12</a:t>
            </a:fld>
            <a:endParaRPr lang="en-US" dirty="0"/>
          </a:p>
        </p:txBody>
      </p:sp>
    </p:spTree>
    <p:extLst>
      <p:ext uri="{BB962C8B-B14F-4D97-AF65-F5344CB8AC3E}">
        <p14:creationId xmlns:p14="http://schemas.microsoft.com/office/powerpoint/2010/main" val="4012550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Finally, Top-Tier organizations are also more engaged with cutting edge security initiatives:</a:t>
            </a:r>
          </a:p>
          <a:p>
            <a:endParaRPr lang="en-US" sz="1800" dirty="0">
              <a:effectLst/>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6FF162A-43B9-4A3B-B3BA-020F7FA2ED33}" type="slidenum">
              <a:rPr lang="en-US" smtClean="0"/>
              <a:t>13</a:t>
            </a:fld>
            <a:endParaRPr lang="en-US" dirty="0"/>
          </a:p>
        </p:txBody>
      </p:sp>
    </p:spTree>
    <p:extLst>
      <p:ext uri="{BB962C8B-B14F-4D97-AF65-F5344CB8AC3E}">
        <p14:creationId xmlns:p14="http://schemas.microsoft.com/office/powerpoint/2010/main" val="131422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two biggest threats to enterprises today are lost customers due to bad experience and low employee morale and productivity resulting in undesired turn over.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Face-to-face customer interactions have been replaced with online interactions.  You need to ensure these interactions go smoothly, and that there are no technical glitches that undermine your customer relations.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employees are now mostly working remotely, without in person IT support.  Employees now have to rely on consumer-grade infrastructure which was never designed to handle enterprise class apps and high definition video conferencing. These unreliable systems exacerbate morale of an already stressed workforce, lowering productivity and (again), customer dissatisfaction.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Since you are not face-to-face with either your customers nor your employees you need to double down on effective monitoring of customer and employee experience.  This will enable you to spots problems before either your customers or your employees notice.</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Proactive (Synthetic) monitoring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lets you simulate the kinds of interactions that customers and employees engage in, from their locations.  This identifies problems before they can impact customer and employee experience, and while you still have time to fix the problem.</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top-tier is 1.5 times as likely to use synthetic monitoring than the bottom tier.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Real user monitoring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watches what is happening as your employees work.  It spots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real</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problems happening to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real</a:t>
            </a:r>
            <a:r>
              <a:rPr lang="en-US" sz="1800" dirty="0">
                <a:effectLst/>
                <a:latin typeface="Calibri" panose="020F0502020204030204" pitchFamily="34" charset="0"/>
                <a:ea typeface="Calibri" panose="020F0502020204030204" pitchFamily="34" charset="0"/>
                <a:cs typeface="Times New Roman" panose="02020603050405020304" pitchFamily="18" charset="0"/>
              </a:rPr>
              <a:t> users in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real</a:t>
            </a:r>
            <a:r>
              <a:rPr lang="en-US" sz="1800" dirty="0">
                <a:effectLst/>
                <a:latin typeface="Calibri" panose="020F0502020204030204" pitchFamily="34" charset="0"/>
                <a:ea typeface="Calibri" panose="020F0502020204030204" pitchFamily="34" charset="0"/>
                <a:cs typeface="Times New Roman" panose="02020603050405020304" pitchFamily="18" charset="0"/>
              </a:rPr>
              <a:t> time.  Think of this as your last line of defense.  IT can proactively engage to fix problems as they occur.</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top-tier is 1.6 times as likely to use real user monitoring than the bottom tier.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Employee device monitoring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watch your employee’s specific device to make sure it is performing correctly.  IT can spot devices that are struggling and work to resolve any issues before your employees get frustrated.</a:t>
            </a:r>
          </a:p>
          <a:p>
            <a:pPr marL="45720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A6FF162A-43B9-4A3B-B3BA-020F7FA2ED33}" type="slidenum">
              <a:rPr lang="en-US" smtClean="0"/>
              <a:t>14</a:t>
            </a:fld>
            <a:endParaRPr lang="en-US" dirty="0"/>
          </a:p>
        </p:txBody>
      </p:sp>
    </p:spTree>
    <p:extLst>
      <p:ext uri="{BB962C8B-B14F-4D97-AF65-F5344CB8AC3E}">
        <p14:creationId xmlns:p14="http://schemas.microsoft.com/office/powerpoint/2010/main" val="2070043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15</a:t>
            </a:fld>
            <a:endParaRPr lang="en-US" dirty="0"/>
          </a:p>
        </p:txBody>
      </p:sp>
    </p:spTree>
    <p:extLst>
      <p:ext uri="{BB962C8B-B14F-4D97-AF65-F5344CB8AC3E}">
        <p14:creationId xmlns:p14="http://schemas.microsoft.com/office/powerpoint/2010/main" val="609766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16</a:t>
            </a:fld>
            <a:endParaRPr lang="en-US" dirty="0"/>
          </a:p>
        </p:txBody>
      </p:sp>
    </p:spTree>
    <p:extLst>
      <p:ext uri="{BB962C8B-B14F-4D97-AF65-F5344CB8AC3E}">
        <p14:creationId xmlns:p14="http://schemas.microsoft.com/office/powerpoint/2010/main" val="2332475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 112</a:t>
            </a:r>
          </a:p>
        </p:txBody>
      </p:sp>
      <p:sp>
        <p:nvSpPr>
          <p:cNvPr id="4" name="Slide Number Placeholder 3"/>
          <p:cNvSpPr>
            <a:spLocks noGrp="1"/>
          </p:cNvSpPr>
          <p:nvPr>
            <p:ph type="sldNum" sz="quarter" idx="5"/>
          </p:nvPr>
        </p:nvSpPr>
        <p:spPr/>
        <p:txBody>
          <a:bodyPr/>
          <a:lstStyle/>
          <a:p>
            <a:fld id="{A6FF162A-43B9-4A3B-B3BA-020F7FA2ED33}" type="slidenum">
              <a:rPr lang="en-US" smtClean="0"/>
              <a:t>17</a:t>
            </a:fld>
            <a:endParaRPr lang="en-US" dirty="0"/>
          </a:p>
        </p:txBody>
      </p:sp>
    </p:spTree>
    <p:extLst>
      <p:ext uri="{BB962C8B-B14F-4D97-AF65-F5344CB8AC3E}">
        <p14:creationId xmlns:p14="http://schemas.microsoft.com/office/powerpoint/2010/main" val="179048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18</a:t>
            </a:fld>
            <a:endParaRPr lang="en-US" dirty="0"/>
          </a:p>
        </p:txBody>
      </p:sp>
    </p:spTree>
    <p:extLst>
      <p:ext uri="{BB962C8B-B14F-4D97-AF65-F5344CB8AC3E}">
        <p14:creationId xmlns:p14="http://schemas.microsoft.com/office/powerpoint/2010/main" val="230354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19</a:t>
            </a:fld>
            <a:endParaRPr lang="en-US" dirty="0"/>
          </a:p>
        </p:txBody>
      </p:sp>
    </p:spTree>
    <p:extLst>
      <p:ext uri="{BB962C8B-B14F-4D97-AF65-F5344CB8AC3E}">
        <p14:creationId xmlns:p14="http://schemas.microsoft.com/office/powerpoint/2010/main" val="143261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Catchpoint commissioned ReRez Research of Dallas, Texas, to survey 200 CIOs and 200 work-from-home managers during July of 2020. </a:t>
            </a:r>
          </a:p>
          <a:p>
            <a:pPr marL="0" marR="0">
              <a:spcBef>
                <a:spcPts val="0"/>
              </a:spcBef>
              <a:spcAft>
                <a:spcPts val="0"/>
              </a:spcAft>
            </a:pPr>
            <a:endParaRPr lang="en-US" sz="1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ReRez surveyed 200 CIOs of various sizes: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Small enterprises (1,000 to 2,499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Medium enterprises (2,500 to 4,999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Large enterprises (5,000 or more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These enterprises were geographically dispersed across the United States and comprised a wide range of industries.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ReRez also surveyed enterprise managers from enterprises of similar size, all of whom had been required to work from home during the crisis. All these managers have jobs that require the use of a computer for 50 percent or more of their 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FF162A-43B9-4A3B-B3BA-020F7FA2ED33}" type="slidenum">
              <a:rPr lang="en-US" smtClean="0"/>
              <a:t>2</a:t>
            </a:fld>
            <a:endParaRPr lang="en-US" dirty="0"/>
          </a:p>
        </p:txBody>
      </p:sp>
    </p:spTree>
    <p:extLst>
      <p:ext uri="{BB962C8B-B14F-4D97-AF65-F5344CB8AC3E}">
        <p14:creationId xmlns:p14="http://schemas.microsoft.com/office/powerpoint/2010/main" val="1667699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20</a:t>
            </a:fld>
            <a:endParaRPr lang="en-US" dirty="0"/>
          </a:p>
        </p:txBody>
      </p:sp>
    </p:spTree>
    <p:extLst>
      <p:ext uri="{BB962C8B-B14F-4D97-AF65-F5344CB8AC3E}">
        <p14:creationId xmlns:p14="http://schemas.microsoft.com/office/powerpoint/2010/main" val="1003741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21</a:t>
            </a:fld>
            <a:endParaRPr lang="en-US" dirty="0"/>
          </a:p>
        </p:txBody>
      </p:sp>
    </p:spTree>
    <p:extLst>
      <p:ext uri="{BB962C8B-B14F-4D97-AF65-F5344CB8AC3E}">
        <p14:creationId xmlns:p14="http://schemas.microsoft.com/office/powerpoint/2010/main" val="1727503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22</a:t>
            </a:fld>
            <a:endParaRPr lang="en-US" dirty="0"/>
          </a:p>
        </p:txBody>
      </p:sp>
    </p:spTree>
    <p:extLst>
      <p:ext uri="{BB962C8B-B14F-4D97-AF65-F5344CB8AC3E}">
        <p14:creationId xmlns:p14="http://schemas.microsoft.com/office/powerpoint/2010/main" val="80279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23</a:t>
            </a:fld>
            <a:endParaRPr lang="en-US" dirty="0"/>
          </a:p>
        </p:txBody>
      </p:sp>
    </p:spTree>
    <p:extLst>
      <p:ext uri="{BB962C8B-B14F-4D97-AF65-F5344CB8AC3E}">
        <p14:creationId xmlns:p14="http://schemas.microsoft.com/office/powerpoint/2010/main" val="888545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24</a:t>
            </a:fld>
            <a:endParaRPr lang="en-US" dirty="0"/>
          </a:p>
        </p:txBody>
      </p:sp>
    </p:spTree>
    <p:extLst>
      <p:ext uri="{BB962C8B-B14F-4D97-AF65-F5344CB8AC3E}">
        <p14:creationId xmlns:p14="http://schemas.microsoft.com/office/powerpoint/2010/main" val="840529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25</a:t>
            </a:fld>
            <a:endParaRPr lang="en-US" dirty="0"/>
          </a:p>
        </p:txBody>
      </p:sp>
    </p:spTree>
    <p:extLst>
      <p:ext uri="{BB962C8B-B14F-4D97-AF65-F5344CB8AC3E}">
        <p14:creationId xmlns:p14="http://schemas.microsoft.com/office/powerpoint/2010/main" val="461432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26</a:t>
            </a:fld>
            <a:endParaRPr lang="en-US" dirty="0"/>
          </a:p>
        </p:txBody>
      </p:sp>
    </p:spTree>
    <p:extLst>
      <p:ext uri="{BB962C8B-B14F-4D97-AF65-F5344CB8AC3E}">
        <p14:creationId xmlns:p14="http://schemas.microsoft.com/office/powerpoint/2010/main" val="4280539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27</a:t>
            </a:fld>
            <a:endParaRPr lang="en-US" dirty="0"/>
          </a:p>
        </p:txBody>
      </p:sp>
    </p:spTree>
    <p:extLst>
      <p:ext uri="{BB962C8B-B14F-4D97-AF65-F5344CB8AC3E}">
        <p14:creationId xmlns:p14="http://schemas.microsoft.com/office/powerpoint/2010/main" val="3104094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28</a:t>
            </a:fld>
            <a:endParaRPr lang="en-US" dirty="0"/>
          </a:p>
        </p:txBody>
      </p:sp>
    </p:spTree>
    <p:extLst>
      <p:ext uri="{BB962C8B-B14F-4D97-AF65-F5344CB8AC3E}">
        <p14:creationId xmlns:p14="http://schemas.microsoft.com/office/powerpoint/2010/main" val="116738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a:p>
            <a:r>
              <a:rPr lang="en-US" dirty="0"/>
              <a:t>Median = 32.5</a:t>
            </a:r>
          </a:p>
        </p:txBody>
      </p:sp>
      <p:sp>
        <p:nvSpPr>
          <p:cNvPr id="4" name="Slide Number Placeholder 3"/>
          <p:cNvSpPr>
            <a:spLocks noGrp="1"/>
          </p:cNvSpPr>
          <p:nvPr>
            <p:ph type="sldNum" sz="quarter" idx="5"/>
          </p:nvPr>
        </p:nvSpPr>
        <p:spPr/>
        <p:txBody>
          <a:bodyPr/>
          <a:lstStyle/>
          <a:p>
            <a:fld id="{A6FF162A-43B9-4A3B-B3BA-020F7FA2ED33}" type="slidenum">
              <a:rPr lang="en-US" smtClean="0"/>
              <a:t>29</a:t>
            </a:fld>
            <a:endParaRPr lang="en-US" dirty="0"/>
          </a:p>
        </p:txBody>
      </p:sp>
    </p:spTree>
    <p:extLst>
      <p:ext uri="{BB962C8B-B14F-4D97-AF65-F5344CB8AC3E}">
        <p14:creationId xmlns:p14="http://schemas.microsoft.com/office/powerpoint/2010/main" val="253492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3</a:t>
            </a:fld>
            <a:endParaRPr lang="en-US" dirty="0"/>
          </a:p>
        </p:txBody>
      </p:sp>
    </p:spTree>
    <p:extLst>
      <p:ext uri="{BB962C8B-B14F-4D97-AF65-F5344CB8AC3E}">
        <p14:creationId xmlns:p14="http://schemas.microsoft.com/office/powerpoint/2010/main" val="1355783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30</a:t>
            </a:fld>
            <a:endParaRPr lang="en-US" dirty="0"/>
          </a:p>
        </p:txBody>
      </p:sp>
    </p:spTree>
    <p:extLst>
      <p:ext uri="{BB962C8B-B14F-4D97-AF65-F5344CB8AC3E}">
        <p14:creationId xmlns:p14="http://schemas.microsoft.com/office/powerpoint/2010/main" val="857108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31</a:t>
            </a:fld>
            <a:endParaRPr lang="en-US" dirty="0"/>
          </a:p>
        </p:txBody>
      </p:sp>
    </p:spTree>
    <p:extLst>
      <p:ext uri="{BB962C8B-B14F-4D97-AF65-F5344CB8AC3E}">
        <p14:creationId xmlns:p14="http://schemas.microsoft.com/office/powerpoint/2010/main" val="1131695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32</a:t>
            </a:fld>
            <a:endParaRPr lang="en-US" dirty="0"/>
          </a:p>
        </p:txBody>
      </p:sp>
    </p:spTree>
    <p:extLst>
      <p:ext uri="{BB962C8B-B14F-4D97-AF65-F5344CB8AC3E}">
        <p14:creationId xmlns:p14="http://schemas.microsoft.com/office/powerpoint/2010/main" val="120858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33</a:t>
            </a:fld>
            <a:endParaRPr lang="en-US" dirty="0"/>
          </a:p>
        </p:txBody>
      </p:sp>
    </p:spTree>
    <p:extLst>
      <p:ext uri="{BB962C8B-B14F-4D97-AF65-F5344CB8AC3E}">
        <p14:creationId xmlns:p14="http://schemas.microsoft.com/office/powerpoint/2010/main" val="2870989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34</a:t>
            </a:fld>
            <a:endParaRPr lang="en-US" dirty="0"/>
          </a:p>
        </p:txBody>
      </p:sp>
    </p:spTree>
    <p:extLst>
      <p:ext uri="{BB962C8B-B14F-4D97-AF65-F5344CB8AC3E}">
        <p14:creationId xmlns:p14="http://schemas.microsoft.com/office/powerpoint/2010/main" val="105287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35</a:t>
            </a:fld>
            <a:endParaRPr lang="en-US" dirty="0"/>
          </a:p>
        </p:txBody>
      </p:sp>
    </p:spTree>
    <p:extLst>
      <p:ext uri="{BB962C8B-B14F-4D97-AF65-F5344CB8AC3E}">
        <p14:creationId xmlns:p14="http://schemas.microsoft.com/office/powerpoint/2010/main" val="1436010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36</a:t>
            </a:fld>
            <a:endParaRPr lang="en-US" dirty="0"/>
          </a:p>
        </p:txBody>
      </p:sp>
    </p:spTree>
    <p:extLst>
      <p:ext uri="{BB962C8B-B14F-4D97-AF65-F5344CB8AC3E}">
        <p14:creationId xmlns:p14="http://schemas.microsoft.com/office/powerpoint/2010/main" val="2318505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37</a:t>
            </a:fld>
            <a:endParaRPr lang="en-US" dirty="0"/>
          </a:p>
        </p:txBody>
      </p:sp>
    </p:spTree>
    <p:extLst>
      <p:ext uri="{BB962C8B-B14F-4D97-AF65-F5344CB8AC3E}">
        <p14:creationId xmlns:p14="http://schemas.microsoft.com/office/powerpoint/2010/main" val="2539834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38</a:t>
            </a:fld>
            <a:endParaRPr lang="en-US" dirty="0"/>
          </a:p>
        </p:txBody>
      </p:sp>
    </p:spTree>
    <p:extLst>
      <p:ext uri="{BB962C8B-B14F-4D97-AF65-F5344CB8AC3E}">
        <p14:creationId xmlns:p14="http://schemas.microsoft.com/office/powerpoint/2010/main" val="1008950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39</a:t>
            </a:fld>
            <a:endParaRPr lang="en-US" dirty="0"/>
          </a:p>
        </p:txBody>
      </p:sp>
    </p:spTree>
    <p:extLst>
      <p:ext uri="{BB962C8B-B14F-4D97-AF65-F5344CB8AC3E}">
        <p14:creationId xmlns:p14="http://schemas.microsoft.com/office/powerpoint/2010/main" val="255278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effects during the pandemic, and projected effects in the new normal, show how COVID-19 has changed enterprises.</a:t>
            </a:r>
          </a:p>
          <a:p>
            <a:endParaRPr lang="en-US" sz="1800" dirty="0"/>
          </a:p>
          <a:p>
            <a:r>
              <a:rPr lang="en-US" sz="1800" dirty="0"/>
              <a:t>First, remote “work-from-home” more than doubled during the lockdowns.  In the new normal, WFH is expected to decrease, but to still remain 27 percent higher than before the pandemic.</a:t>
            </a:r>
          </a:p>
          <a:p>
            <a:endParaRPr lang="en-US" sz="1800" dirty="0"/>
          </a:p>
          <a:p>
            <a:r>
              <a:rPr lang="en-US" sz="1800" dirty="0"/>
              <a:t>A similar trend was seen for customer interactions, where two thirds of interactions are forecast to be remote in the new normal.  The biggest shift has been to Zoom (or equivalent) meetings, which increases by 45% in the new normal.</a:t>
            </a:r>
          </a:p>
          <a:p>
            <a:endParaRPr lang="en-US" sz="1800" dirty="0"/>
          </a:p>
          <a:p>
            <a:r>
              <a:rPr lang="en-US" sz="1800" dirty="0"/>
              <a:t>These are big changes for both the business and for IT …</a:t>
            </a:r>
          </a:p>
        </p:txBody>
      </p:sp>
      <p:sp>
        <p:nvSpPr>
          <p:cNvPr id="4" name="Slide Number Placeholder 3"/>
          <p:cNvSpPr>
            <a:spLocks noGrp="1"/>
          </p:cNvSpPr>
          <p:nvPr>
            <p:ph type="sldNum" sz="quarter" idx="5"/>
          </p:nvPr>
        </p:nvSpPr>
        <p:spPr/>
        <p:txBody>
          <a:bodyPr/>
          <a:lstStyle/>
          <a:p>
            <a:fld id="{A6FF162A-43B9-4A3B-B3BA-020F7FA2ED33}" type="slidenum">
              <a:rPr lang="en-US" smtClean="0"/>
              <a:t>4</a:t>
            </a:fld>
            <a:endParaRPr lang="en-US" dirty="0"/>
          </a:p>
        </p:txBody>
      </p:sp>
    </p:spTree>
    <p:extLst>
      <p:ext uri="{BB962C8B-B14F-4D97-AF65-F5344CB8AC3E}">
        <p14:creationId xmlns:p14="http://schemas.microsoft.com/office/powerpoint/2010/main" val="4048191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40</a:t>
            </a:fld>
            <a:endParaRPr lang="en-US" dirty="0"/>
          </a:p>
        </p:txBody>
      </p:sp>
    </p:spTree>
    <p:extLst>
      <p:ext uri="{BB962C8B-B14F-4D97-AF65-F5344CB8AC3E}">
        <p14:creationId xmlns:p14="http://schemas.microsoft.com/office/powerpoint/2010/main" val="3682680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41</a:t>
            </a:fld>
            <a:endParaRPr lang="en-US" dirty="0"/>
          </a:p>
        </p:txBody>
      </p:sp>
    </p:spTree>
    <p:extLst>
      <p:ext uri="{BB962C8B-B14F-4D97-AF65-F5344CB8AC3E}">
        <p14:creationId xmlns:p14="http://schemas.microsoft.com/office/powerpoint/2010/main" val="1370425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42</a:t>
            </a:fld>
            <a:endParaRPr lang="en-US" dirty="0"/>
          </a:p>
        </p:txBody>
      </p:sp>
    </p:spTree>
    <p:extLst>
      <p:ext uri="{BB962C8B-B14F-4D97-AF65-F5344CB8AC3E}">
        <p14:creationId xmlns:p14="http://schemas.microsoft.com/office/powerpoint/2010/main" val="2997880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43</a:t>
            </a:fld>
            <a:endParaRPr lang="en-US" dirty="0"/>
          </a:p>
        </p:txBody>
      </p:sp>
    </p:spTree>
    <p:extLst>
      <p:ext uri="{BB962C8B-B14F-4D97-AF65-F5344CB8AC3E}">
        <p14:creationId xmlns:p14="http://schemas.microsoft.com/office/powerpoint/2010/main" val="3699740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44</a:t>
            </a:fld>
            <a:endParaRPr lang="en-US" dirty="0"/>
          </a:p>
        </p:txBody>
      </p:sp>
    </p:spTree>
    <p:extLst>
      <p:ext uri="{BB962C8B-B14F-4D97-AF65-F5344CB8AC3E}">
        <p14:creationId xmlns:p14="http://schemas.microsoft.com/office/powerpoint/2010/main" val="1146401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45</a:t>
            </a:fld>
            <a:endParaRPr lang="en-US" dirty="0"/>
          </a:p>
        </p:txBody>
      </p:sp>
    </p:spTree>
    <p:extLst>
      <p:ext uri="{BB962C8B-B14F-4D97-AF65-F5344CB8AC3E}">
        <p14:creationId xmlns:p14="http://schemas.microsoft.com/office/powerpoint/2010/main" val="2629841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46</a:t>
            </a:fld>
            <a:endParaRPr lang="en-US" dirty="0"/>
          </a:p>
        </p:txBody>
      </p:sp>
    </p:spTree>
    <p:extLst>
      <p:ext uri="{BB962C8B-B14F-4D97-AF65-F5344CB8AC3E}">
        <p14:creationId xmlns:p14="http://schemas.microsoft.com/office/powerpoint/2010/main" val="27008127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47</a:t>
            </a:fld>
            <a:endParaRPr lang="en-US" dirty="0"/>
          </a:p>
        </p:txBody>
      </p:sp>
    </p:spTree>
    <p:extLst>
      <p:ext uri="{BB962C8B-B14F-4D97-AF65-F5344CB8AC3E}">
        <p14:creationId xmlns:p14="http://schemas.microsoft.com/office/powerpoint/2010/main" val="106457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N=200</a:t>
            </a:r>
          </a:p>
        </p:txBody>
      </p:sp>
      <p:sp>
        <p:nvSpPr>
          <p:cNvPr id="4" name="Slide Number Placeholder 3"/>
          <p:cNvSpPr>
            <a:spLocks noGrp="1"/>
          </p:cNvSpPr>
          <p:nvPr>
            <p:ph type="sldNum" sz="quarter" idx="5"/>
          </p:nvPr>
        </p:nvSpPr>
        <p:spPr/>
        <p:txBody>
          <a:bodyPr/>
          <a:lstStyle/>
          <a:p>
            <a:fld id="{A6FF162A-43B9-4A3B-B3BA-020F7FA2ED33}" type="slidenum">
              <a:rPr lang="en-US" smtClean="0"/>
              <a:t>48</a:t>
            </a:fld>
            <a:endParaRPr lang="en-US" dirty="0"/>
          </a:p>
        </p:txBody>
      </p:sp>
    </p:spTree>
    <p:extLst>
      <p:ext uri="{BB962C8B-B14F-4D97-AF65-F5344CB8AC3E}">
        <p14:creationId xmlns:p14="http://schemas.microsoft.com/office/powerpoint/2010/main" val="1383610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challenges cited by IT were </a:t>
            </a:r>
          </a:p>
          <a:p>
            <a:endParaRPr lang="en-US" dirty="0"/>
          </a:p>
          <a:p>
            <a:pPr marL="171450" indent="-171450">
              <a:buFont typeface="Arial" panose="020B0604020202020204" pitchFamily="34" charset="0"/>
              <a:buChar char="•"/>
            </a:pPr>
            <a:r>
              <a:rPr lang="en-US" dirty="0"/>
              <a:t>App performance (mentioned by 66% to be a somewhat to extremely significant challenge)</a:t>
            </a:r>
          </a:p>
          <a:p>
            <a:pPr marL="171450" indent="-171450">
              <a:buFont typeface="Arial" panose="020B0604020202020204" pitchFamily="34" charset="0"/>
              <a:buChar char="•"/>
            </a:pPr>
            <a:r>
              <a:rPr lang="en-US" dirty="0"/>
              <a:t>Network reliability (63%)</a:t>
            </a:r>
          </a:p>
          <a:p>
            <a:pPr marL="171450" indent="-171450">
              <a:buFont typeface="Arial" panose="020B0604020202020204" pitchFamily="34" charset="0"/>
              <a:buChar char="•"/>
            </a:pPr>
            <a:r>
              <a:rPr lang="en-US" dirty="0"/>
              <a:t>Employee’s lacking experience with WFR technologies (63%)</a:t>
            </a:r>
          </a:p>
          <a:p>
            <a:pPr marL="171450" indent="-171450">
              <a:buFont typeface="Arial" panose="020B0604020202020204" pitchFamily="34" charset="0"/>
              <a:buChar char="•"/>
            </a:pPr>
            <a:r>
              <a:rPr lang="en-US" dirty="0"/>
              <a:t>Security issues (63%)</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Driven by these challenges, enterprises saw declines in both broad business metrics as well as specific IT metrics.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6FF162A-43B9-4A3B-B3BA-020F7FA2ED33}" type="slidenum">
              <a:rPr lang="en-US" smtClean="0"/>
              <a:t>5</a:t>
            </a:fld>
            <a:endParaRPr lang="en-US" dirty="0"/>
          </a:p>
        </p:txBody>
      </p:sp>
    </p:spTree>
    <p:extLst>
      <p:ext uri="{BB962C8B-B14F-4D97-AF65-F5344CB8AC3E}">
        <p14:creationId xmlns:p14="http://schemas.microsoft.com/office/powerpoint/2010/main" val="40753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u="none" dirty="0">
                <a:effectLst/>
                <a:latin typeface="Calibri" panose="020F0502020204030204" pitchFamily="34" charset="0"/>
                <a:ea typeface="Calibri" panose="020F0502020204030204" pitchFamily="34" charset="0"/>
                <a:cs typeface="Times New Roman" panose="02020603050405020304" pitchFamily="18" charset="0"/>
              </a:rPr>
              <a:t>BUT … not all organizations were affected the same way.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very best performing organizations fared FAR better than the worst. To tease out those differences, we split the respondents into three groups: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TOP TIER: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These are the organizations who performed the very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terms of business and IT metrics.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MIDDLE TIER: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These are the organizations who performed the in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middle</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terms of business and IT metrics.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BOTTOM TIER: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These are the organizations who performed the very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worst</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terms of business and IT metrics.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then compared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Top</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Bottom </a:t>
            </a:r>
            <a:r>
              <a:rPr lang="en-US" sz="1800" dirty="0">
                <a:effectLst/>
                <a:latin typeface="Calibri" panose="020F0502020204030204" pitchFamily="34" charset="0"/>
                <a:ea typeface="Calibri" panose="020F0502020204030204" pitchFamily="34" charset="0"/>
                <a:cs typeface="Times New Roman" panose="02020603050405020304" pitchFamily="18" charset="0"/>
              </a:rPr>
              <a:t>tiers to explore those differences, and to explore what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Top Tier</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doing differently.</a:t>
            </a:r>
          </a:p>
        </p:txBody>
      </p:sp>
      <p:sp>
        <p:nvSpPr>
          <p:cNvPr id="4" name="Slide Number Placeholder 3"/>
          <p:cNvSpPr>
            <a:spLocks noGrp="1"/>
          </p:cNvSpPr>
          <p:nvPr>
            <p:ph type="sldNum" sz="quarter" idx="5"/>
          </p:nvPr>
        </p:nvSpPr>
        <p:spPr/>
        <p:txBody>
          <a:bodyPr/>
          <a:lstStyle/>
          <a:p>
            <a:fld id="{A6FF162A-43B9-4A3B-B3BA-020F7FA2ED33}" type="slidenum">
              <a:rPr lang="en-US" smtClean="0"/>
              <a:t>6</a:t>
            </a:fld>
            <a:endParaRPr lang="en-US" dirty="0"/>
          </a:p>
        </p:txBody>
      </p:sp>
    </p:spTree>
    <p:extLst>
      <p:ext uri="{BB962C8B-B14F-4D97-AF65-F5344CB8AC3E}">
        <p14:creationId xmlns:p14="http://schemas.microsoft.com/office/powerpoint/2010/main" val="354967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Top Tier performed dramatically better in every business metric we examined. Here are the percentages of Top Tier organizations who said they were doing somewhat to extremely well in each area.</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Remember, these are enterprises who are actually doing WELL at a time when most companies were struggling.</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top-tier</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2.6 times as likely to report that they were doing well in terms of revenue growth. They were 2.5 times as likely to say they were doing well with profit and 2.1 times as likely to report success with employee satisfaction.</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FF162A-43B9-4A3B-B3BA-020F7FA2ED33}" type="slidenum">
              <a:rPr lang="en-US" smtClean="0"/>
              <a:t>7</a:t>
            </a:fld>
            <a:endParaRPr lang="en-US" dirty="0"/>
          </a:p>
        </p:txBody>
      </p:sp>
    </p:spTree>
    <p:extLst>
      <p:ext uri="{BB962C8B-B14F-4D97-AF65-F5344CB8AC3E}">
        <p14:creationId xmlns:p14="http://schemas.microsoft.com/office/powerpoint/2010/main" val="61432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same pattern held true with IT metrics as well where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top-tier</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 1.9 times more likely to report success with app reliability and 1.6 times as likely to say things were going well with network reliability and security.  </a:t>
            </a:r>
          </a:p>
        </p:txBody>
      </p:sp>
      <p:sp>
        <p:nvSpPr>
          <p:cNvPr id="4" name="Slide Number Placeholder 3"/>
          <p:cNvSpPr>
            <a:spLocks noGrp="1"/>
          </p:cNvSpPr>
          <p:nvPr>
            <p:ph type="sldNum" sz="quarter" idx="5"/>
          </p:nvPr>
        </p:nvSpPr>
        <p:spPr/>
        <p:txBody>
          <a:bodyPr/>
          <a:lstStyle/>
          <a:p>
            <a:fld id="{A6FF162A-43B9-4A3B-B3BA-020F7FA2ED33}" type="slidenum">
              <a:rPr lang="en-US" smtClean="0"/>
              <a:t>8</a:t>
            </a:fld>
            <a:endParaRPr lang="en-US" dirty="0"/>
          </a:p>
        </p:txBody>
      </p:sp>
    </p:spTree>
    <p:extLst>
      <p:ext uri="{BB962C8B-B14F-4D97-AF65-F5344CB8AC3E}">
        <p14:creationId xmlns:p14="http://schemas.microsoft.com/office/powerpoint/2010/main" val="303191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Top-Tier organizations doing differently in order to delivery such superior performance on both business and IT metrics? Quite a bit, as it turns out …</a:t>
            </a:r>
          </a:p>
        </p:txBody>
      </p:sp>
      <p:sp>
        <p:nvSpPr>
          <p:cNvPr id="4" name="Slide Number Placeholder 3"/>
          <p:cNvSpPr>
            <a:spLocks noGrp="1"/>
          </p:cNvSpPr>
          <p:nvPr>
            <p:ph type="sldNum" sz="quarter" idx="5"/>
          </p:nvPr>
        </p:nvSpPr>
        <p:spPr/>
        <p:txBody>
          <a:bodyPr/>
          <a:lstStyle/>
          <a:p>
            <a:fld id="{A6FF162A-43B9-4A3B-B3BA-020F7FA2ED33}" type="slidenum">
              <a:rPr lang="en-US" smtClean="0"/>
              <a:t>9</a:t>
            </a:fld>
            <a:endParaRPr lang="en-US" dirty="0"/>
          </a:p>
        </p:txBody>
      </p:sp>
    </p:spTree>
    <p:extLst>
      <p:ext uri="{BB962C8B-B14F-4D97-AF65-F5344CB8AC3E}">
        <p14:creationId xmlns:p14="http://schemas.microsoft.com/office/powerpoint/2010/main" val="2152167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gradFill>
          <a:gsLst>
            <a:gs pos="0">
              <a:srgbClr val="235A99"/>
            </a:gs>
            <a:gs pos="100000">
              <a:srgbClr val="121F44"/>
            </a:gs>
          </a:gsLst>
          <a:lin ang="12000000" scaled="0"/>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34599" b="35528"/>
          <a:stretch/>
        </p:blipFill>
        <p:spPr>
          <a:xfrm>
            <a:off x="0" y="865003"/>
            <a:ext cx="3973897" cy="917335"/>
          </a:xfrm>
          <a:prstGeom prst="rect">
            <a:avLst/>
          </a:prstGeom>
        </p:spPr>
      </p:pic>
      <p:sp>
        <p:nvSpPr>
          <p:cNvPr id="2" name="Title 1"/>
          <p:cNvSpPr>
            <a:spLocks noGrp="1"/>
          </p:cNvSpPr>
          <p:nvPr>
            <p:ph type="ctrTitle"/>
          </p:nvPr>
        </p:nvSpPr>
        <p:spPr>
          <a:xfrm>
            <a:off x="1344940" y="2402493"/>
            <a:ext cx="4540469" cy="2515857"/>
          </a:xfrm>
        </p:spPr>
        <p:txBody>
          <a:bodyPr anchor="b">
            <a:normAutofit/>
          </a:bodyPr>
          <a:lstStyle>
            <a:lvl1pPr algn="l">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1344939" y="4939370"/>
            <a:ext cx="4540469" cy="742351"/>
          </a:xfrm>
        </p:spPr>
        <p:txBody>
          <a:bodyPr>
            <a:normAutofit/>
          </a:bodyPr>
          <a:lstStyle>
            <a:lvl1pPr marL="0" indent="0" algn="l">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86" name="Title 10">
            <a:extLst>
              <a:ext uri="{FF2B5EF4-FFF2-40B4-BE49-F238E27FC236}">
                <a16:creationId xmlns:a16="http://schemas.microsoft.com/office/drawing/2014/main" id="{C1F9BA70-6CBA-044D-A668-C732D0A48302}"/>
              </a:ext>
            </a:extLst>
          </p:cNvPr>
          <p:cNvSpPr txBox="1">
            <a:spLocks/>
          </p:cNvSpPr>
          <p:nvPr userDrawn="1"/>
        </p:nvSpPr>
        <p:spPr>
          <a:xfrm>
            <a:off x="1435253" y="1493451"/>
            <a:ext cx="1941599" cy="30990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1200" dirty="0"/>
              <a:t>Every Experience Matters</a:t>
            </a:r>
          </a:p>
        </p:txBody>
      </p:sp>
      <p:pic>
        <p:nvPicPr>
          <p:cNvPr id="6" name="Picture 5" descr="A picture containing vector graphics&#10;&#10;Description automatically generated">
            <a:extLst>
              <a:ext uri="{FF2B5EF4-FFF2-40B4-BE49-F238E27FC236}">
                <a16:creationId xmlns:a16="http://schemas.microsoft.com/office/drawing/2014/main" id="{D37F046F-2E76-4B44-AF90-7CB0A4914F9C}"/>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t="-291" r="46079" b="43374"/>
          <a:stretch/>
        </p:blipFill>
        <p:spPr>
          <a:xfrm>
            <a:off x="5723808" y="663922"/>
            <a:ext cx="5677617" cy="5992997"/>
          </a:xfrm>
          <a:prstGeom prst="rect">
            <a:avLst/>
          </a:prstGeom>
        </p:spPr>
      </p:pic>
    </p:spTree>
    <p:extLst>
      <p:ext uri="{BB962C8B-B14F-4D97-AF65-F5344CB8AC3E}">
        <p14:creationId xmlns:p14="http://schemas.microsoft.com/office/powerpoint/2010/main" val="269107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ntent 04">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CONFIDENTIAL © Catchpoint 2019</a:t>
            </a:r>
          </a:p>
        </p:txBody>
      </p:sp>
      <p:sp>
        <p:nvSpPr>
          <p:cNvPr id="5" name="Picture Placeholder 4"/>
          <p:cNvSpPr>
            <a:spLocks noGrp="1"/>
          </p:cNvSpPr>
          <p:nvPr>
            <p:ph type="pic" sz="quarter" idx="12"/>
          </p:nvPr>
        </p:nvSpPr>
        <p:spPr>
          <a:xfrm>
            <a:off x="1046881" y="1449388"/>
            <a:ext cx="2412343" cy="2412343"/>
          </a:xfrm>
          <a:prstGeom prst="ellipse">
            <a:avLst/>
          </a:prstGeom>
          <a:solidFill>
            <a:schemeClr val="bg1">
              <a:lumMod val="95000"/>
            </a:schemeClr>
          </a:solidFill>
        </p:spPr>
        <p:txBody>
          <a:bodyPr/>
          <a:lstStyle/>
          <a:p>
            <a:endParaRPr lang="en-US" dirty="0"/>
          </a:p>
        </p:txBody>
      </p:sp>
      <p:sp>
        <p:nvSpPr>
          <p:cNvPr id="8" name="Text Placeholder 6"/>
          <p:cNvSpPr>
            <a:spLocks noGrp="1"/>
          </p:cNvSpPr>
          <p:nvPr>
            <p:ph type="body" sz="quarter" idx="14"/>
          </p:nvPr>
        </p:nvSpPr>
        <p:spPr>
          <a:xfrm>
            <a:off x="1062128" y="4019266"/>
            <a:ext cx="2585625" cy="2073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4"/>
          <p:cNvSpPr>
            <a:spLocks noGrp="1"/>
          </p:cNvSpPr>
          <p:nvPr>
            <p:ph type="pic" sz="quarter" idx="15"/>
          </p:nvPr>
        </p:nvSpPr>
        <p:spPr>
          <a:xfrm>
            <a:off x="4888791" y="1449388"/>
            <a:ext cx="2412343" cy="2412343"/>
          </a:xfrm>
          <a:prstGeom prst="ellipse">
            <a:avLst/>
          </a:prstGeom>
          <a:solidFill>
            <a:schemeClr val="bg1">
              <a:lumMod val="95000"/>
            </a:schemeClr>
          </a:solidFill>
        </p:spPr>
        <p:txBody>
          <a:bodyPr/>
          <a:lstStyle/>
          <a:p>
            <a:endParaRPr lang="en-US" dirty="0"/>
          </a:p>
        </p:txBody>
      </p:sp>
      <p:sp>
        <p:nvSpPr>
          <p:cNvPr id="10" name="Picture Placeholder 4"/>
          <p:cNvSpPr>
            <a:spLocks noGrp="1"/>
          </p:cNvSpPr>
          <p:nvPr>
            <p:ph type="pic" sz="quarter" idx="16"/>
          </p:nvPr>
        </p:nvSpPr>
        <p:spPr>
          <a:xfrm>
            <a:off x="8702675" y="1449388"/>
            <a:ext cx="2412343" cy="2412343"/>
          </a:xfrm>
          <a:prstGeom prst="ellipse">
            <a:avLst/>
          </a:prstGeom>
          <a:solidFill>
            <a:schemeClr val="bg1">
              <a:lumMod val="95000"/>
            </a:schemeClr>
          </a:solidFill>
        </p:spPr>
        <p:txBody>
          <a:bodyPr/>
          <a:lstStyle/>
          <a:p>
            <a:endParaRPr lang="en-US" dirty="0"/>
          </a:p>
        </p:txBody>
      </p:sp>
      <p:sp>
        <p:nvSpPr>
          <p:cNvPr id="11" name="Text Placeholder 6"/>
          <p:cNvSpPr>
            <a:spLocks noGrp="1"/>
          </p:cNvSpPr>
          <p:nvPr>
            <p:ph type="body" sz="quarter" idx="17"/>
          </p:nvPr>
        </p:nvSpPr>
        <p:spPr>
          <a:xfrm>
            <a:off x="4802149" y="4019266"/>
            <a:ext cx="2585625" cy="2073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8"/>
          </p:nvPr>
        </p:nvSpPr>
        <p:spPr>
          <a:xfrm>
            <a:off x="8702675" y="4019266"/>
            <a:ext cx="2585625" cy="2073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A09787E4-262D-4D29-8658-147232D113B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506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solidFill>
            <a:schemeClr val="bg1">
              <a:lumMod val="95000"/>
            </a:schemeClr>
          </a:solidFill>
        </p:spPr>
        <p:txBody>
          <a:bodyPr/>
          <a:lstStyle/>
          <a:p>
            <a:endParaRPr lang="en-US" dirty="0"/>
          </a:p>
        </p:txBody>
      </p:sp>
      <p:sp>
        <p:nvSpPr>
          <p:cNvPr id="6" name="Footer Placeholder 5"/>
          <p:cNvSpPr>
            <a:spLocks noGrp="1"/>
          </p:cNvSpPr>
          <p:nvPr>
            <p:ph type="ftr" sz="quarter" idx="11"/>
          </p:nvPr>
        </p:nvSpPr>
        <p:spPr/>
        <p:txBody>
          <a:bodyPr/>
          <a:lstStyle/>
          <a:p>
            <a:r>
              <a:rPr lang="en-US" dirty="0"/>
              <a:t>CONFIDENTIAL © Catchpoint 2019</a:t>
            </a: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t="34599" b="35528"/>
          <a:stretch/>
        </p:blipFill>
        <p:spPr>
          <a:xfrm>
            <a:off x="252249" y="6286772"/>
            <a:ext cx="1755227" cy="405177"/>
          </a:xfrm>
          <a:prstGeom prst="rect">
            <a:avLst/>
          </a:prstGeom>
        </p:spPr>
      </p:pic>
      <p:sp>
        <p:nvSpPr>
          <p:cNvPr id="11" name="Content Placeholder 2"/>
          <p:cNvSpPr>
            <a:spLocks noGrp="1"/>
          </p:cNvSpPr>
          <p:nvPr>
            <p:ph sz="half" idx="1"/>
          </p:nvPr>
        </p:nvSpPr>
        <p:spPr>
          <a:xfrm>
            <a:off x="334963" y="1449387"/>
            <a:ext cx="11522075" cy="4643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BE87B1D-CB71-40BE-A8D7-0076E1F0F4E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14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4963" y="1449387"/>
            <a:ext cx="3600000" cy="4643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CONFIDENTIAL © Catchpoint 2019</a:t>
            </a:r>
          </a:p>
        </p:txBody>
      </p:sp>
      <p:sp>
        <p:nvSpPr>
          <p:cNvPr id="7" name="Content Placeholder 2"/>
          <p:cNvSpPr>
            <a:spLocks noGrp="1"/>
          </p:cNvSpPr>
          <p:nvPr>
            <p:ph sz="half" idx="13"/>
          </p:nvPr>
        </p:nvSpPr>
        <p:spPr>
          <a:xfrm>
            <a:off x="4294962" y="1449387"/>
            <a:ext cx="3600000" cy="4643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sz="half" idx="14"/>
          </p:nvPr>
        </p:nvSpPr>
        <p:spPr>
          <a:xfrm>
            <a:off x="8254962" y="1449387"/>
            <a:ext cx="3600000" cy="4643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46DB22E7-C3BC-4484-8C99-BCAFD2AD9CD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090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4963" y="1449387"/>
            <a:ext cx="3600000" cy="4643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CONFIDENTIAL © Catchpoint 2019</a:t>
            </a:r>
          </a:p>
        </p:txBody>
      </p:sp>
      <p:sp>
        <p:nvSpPr>
          <p:cNvPr id="7" name="Content Placeholder 2"/>
          <p:cNvSpPr>
            <a:spLocks noGrp="1"/>
          </p:cNvSpPr>
          <p:nvPr>
            <p:ph sz="half" idx="13"/>
          </p:nvPr>
        </p:nvSpPr>
        <p:spPr>
          <a:xfrm>
            <a:off x="4292868" y="1449387"/>
            <a:ext cx="7564170" cy="4643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0D4D6E6-3654-4D41-8AD3-9D5BCD4F3F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3279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4963" y="1178561"/>
            <a:ext cx="7615503" cy="4914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CONFIDENTIAL © Catchpoint 2019</a:t>
            </a:r>
          </a:p>
        </p:txBody>
      </p:sp>
      <p:sp>
        <p:nvSpPr>
          <p:cNvPr id="9" name="Content Placeholder 2"/>
          <p:cNvSpPr>
            <a:spLocks noGrp="1"/>
          </p:cNvSpPr>
          <p:nvPr>
            <p:ph sz="half" idx="14"/>
          </p:nvPr>
        </p:nvSpPr>
        <p:spPr>
          <a:xfrm>
            <a:off x="8257038" y="1178561"/>
            <a:ext cx="3600000" cy="4914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9266A766-5AB8-4685-9BF4-AC5A88F9DB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8397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Footer Placeholder 10"/>
          <p:cNvSpPr>
            <a:spLocks noGrp="1"/>
          </p:cNvSpPr>
          <p:nvPr>
            <p:ph type="ftr" sz="quarter" idx="10"/>
          </p:nvPr>
        </p:nvSpPr>
        <p:spPr/>
        <p:txBody>
          <a:bodyPr/>
          <a:lstStyle/>
          <a:p>
            <a:r>
              <a:rPr lang="en-US" dirty="0"/>
              <a:t>CONFIDENTIAL © Catchpoint 2019</a:t>
            </a:r>
          </a:p>
        </p:txBody>
      </p:sp>
      <p:sp>
        <p:nvSpPr>
          <p:cNvPr id="12" name="Content Placeholder 2"/>
          <p:cNvSpPr>
            <a:spLocks noGrp="1"/>
          </p:cNvSpPr>
          <p:nvPr>
            <p:ph sz="half" idx="1"/>
          </p:nvPr>
        </p:nvSpPr>
        <p:spPr>
          <a:xfrm>
            <a:off x="334963" y="1750377"/>
            <a:ext cx="5558400" cy="43424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half" idx="2"/>
          </p:nvPr>
        </p:nvSpPr>
        <p:spPr>
          <a:xfrm>
            <a:off x="6296563" y="1750377"/>
            <a:ext cx="5558400" cy="43424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p:cNvSpPr>
            <a:spLocks noGrp="1"/>
          </p:cNvSpPr>
          <p:nvPr>
            <p:ph type="body" sz="quarter" idx="11" hasCustomPrompt="1"/>
          </p:nvPr>
        </p:nvSpPr>
        <p:spPr>
          <a:xfrm>
            <a:off x="334963" y="1124268"/>
            <a:ext cx="5558400" cy="536575"/>
          </a:xfrm>
        </p:spPr>
        <p:txBody>
          <a:bodyPr anchor="b">
            <a:normAutofit/>
          </a:bodyPr>
          <a:lstStyle>
            <a:lvl1pPr marL="0" indent="0">
              <a:buNone/>
              <a:defRPr sz="2000" b="1" cap="all" baseline="0">
                <a:solidFill>
                  <a:schemeClr val="accent2"/>
                </a:solidFill>
                <a:latin typeface="Century Gothic" panose="020B0502020202020204" pitchFamily="34" charset="0"/>
              </a:defRPr>
            </a:lvl1pPr>
          </a:lstStyle>
          <a:p>
            <a:pPr lvl="0"/>
            <a:r>
              <a:rPr lang="en-US"/>
              <a:t>Insert headline</a:t>
            </a:r>
          </a:p>
        </p:txBody>
      </p:sp>
      <p:sp>
        <p:nvSpPr>
          <p:cNvPr id="16" name="Text Placeholder 14"/>
          <p:cNvSpPr>
            <a:spLocks noGrp="1"/>
          </p:cNvSpPr>
          <p:nvPr>
            <p:ph type="body" sz="quarter" idx="12" hasCustomPrompt="1"/>
          </p:nvPr>
        </p:nvSpPr>
        <p:spPr>
          <a:xfrm>
            <a:off x="6296563" y="1124268"/>
            <a:ext cx="5558400" cy="536575"/>
          </a:xfrm>
        </p:spPr>
        <p:txBody>
          <a:bodyPr anchor="b">
            <a:normAutofit/>
          </a:bodyPr>
          <a:lstStyle>
            <a:lvl1pPr marL="0" indent="0">
              <a:buNone/>
              <a:defRPr sz="2000" b="1" cap="all" baseline="0">
                <a:solidFill>
                  <a:schemeClr val="accent2"/>
                </a:solidFill>
                <a:latin typeface="Century Gothic" panose="020B0502020202020204" pitchFamily="34" charset="0"/>
              </a:defRPr>
            </a:lvl1pPr>
          </a:lstStyle>
          <a:p>
            <a:pPr lvl="0"/>
            <a:r>
              <a:rPr lang="en-US"/>
              <a:t>Insert headline</a:t>
            </a:r>
          </a:p>
        </p:txBody>
      </p:sp>
      <p:sp>
        <p:nvSpPr>
          <p:cNvPr id="2" name="Title 1">
            <a:extLst>
              <a:ext uri="{FF2B5EF4-FFF2-40B4-BE49-F238E27FC236}">
                <a16:creationId xmlns:a16="http://schemas.microsoft.com/office/drawing/2014/main" id="{456C004F-5E4F-4D3D-B184-204B5822C1B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857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CONFIDENTIAL © Catchpoint 2019</a:t>
            </a:r>
          </a:p>
        </p:txBody>
      </p:sp>
      <p:sp>
        <p:nvSpPr>
          <p:cNvPr id="3" name="Title 2">
            <a:extLst>
              <a:ext uri="{FF2B5EF4-FFF2-40B4-BE49-F238E27FC236}">
                <a16:creationId xmlns:a16="http://schemas.microsoft.com/office/drawing/2014/main" id="{B072BBB3-FF57-4547-AF0F-82A69D65663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4800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gradFill>
          <a:gsLst>
            <a:gs pos="0">
              <a:srgbClr val="235A99"/>
            </a:gs>
            <a:gs pos="100000">
              <a:srgbClr val="121F44"/>
            </a:gs>
          </a:gsLst>
          <a:lin ang="12000000" scaled="0"/>
        </a:gra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bg1"/>
                </a:solidFill>
              </a:defRPr>
            </a:lvl1pPr>
          </a:lstStyle>
          <a:p>
            <a:r>
              <a:rPr lang="en-US" dirty="0"/>
              <a:t>CONFIDENTIAL © Catchpoint 2019</a:t>
            </a:r>
          </a:p>
        </p:txBody>
      </p:sp>
      <p:cxnSp>
        <p:nvCxnSpPr>
          <p:cNvPr id="7" name="Straight Connector 6"/>
          <p:cNvCxnSpPr/>
          <p:nvPr userDrawn="1"/>
        </p:nvCxnSpPr>
        <p:spPr>
          <a:xfrm>
            <a:off x="11568003" y="6295577"/>
            <a:ext cx="0" cy="40990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26922" y="6369723"/>
            <a:ext cx="477110" cy="261610"/>
          </a:xfrm>
          <a:prstGeom prst="rect">
            <a:avLst/>
          </a:prstGeom>
          <a:noFill/>
        </p:spPr>
        <p:txBody>
          <a:bodyPr wrap="square" rtlCol="0">
            <a:spAutoFit/>
          </a:bodyPr>
          <a:lstStyle/>
          <a:p>
            <a:pPr algn="ctr"/>
            <a:fld id="{87F97665-5483-42F9-8A46-EF7FC46B4F1C}" type="slidenum">
              <a:rPr lang="en-US" sz="1100" smtClean="0">
                <a:solidFill>
                  <a:schemeClr val="bg1"/>
                </a:solidFill>
                <a:latin typeface="+mj-lt"/>
              </a:rPr>
              <a:t>‹#›</a:t>
            </a:fld>
            <a:endParaRPr lang="en-US" sz="1100" dirty="0">
              <a:solidFill>
                <a:schemeClr val="bg1"/>
              </a:solidFill>
              <a:latin typeface="+mj-lt"/>
            </a:endParaRPr>
          </a:p>
        </p:txBody>
      </p:sp>
      <p:sp>
        <p:nvSpPr>
          <p:cNvPr id="3" name="Title 2">
            <a:extLst>
              <a:ext uri="{FF2B5EF4-FFF2-40B4-BE49-F238E27FC236}">
                <a16:creationId xmlns:a16="http://schemas.microsoft.com/office/drawing/2014/main" id="{B10466D4-1578-4C2A-906D-3F9C7F852B14}"/>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1D976000-5FE3-4893-B8C8-341E408E26B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02225" y="6302524"/>
            <a:ext cx="1508287" cy="396008"/>
          </a:xfrm>
          <a:prstGeom prst="rect">
            <a:avLst/>
          </a:prstGeom>
        </p:spPr>
      </p:pic>
    </p:spTree>
    <p:extLst>
      <p:ext uri="{BB962C8B-B14F-4D97-AF65-F5344CB8AC3E}">
        <p14:creationId xmlns:p14="http://schemas.microsoft.com/office/powerpoint/2010/main" val="3398527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CONFIDENTIAL © Catchpoint 2019</a:t>
            </a:r>
          </a:p>
        </p:txBody>
      </p:sp>
    </p:spTree>
    <p:extLst>
      <p:ext uri="{BB962C8B-B14F-4D97-AF65-F5344CB8AC3E}">
        <p14:creationId xmlns:p14="http://schemas.microsoft.com/office/powerpoint/2010/main" val="231439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3" y="1133856"/>
            <a:ext cx="11522075" cy="49549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CONFIDENTIAL © Catchpoint 2019</a:t>
            </a:r>
          </a:p>
        </p:txBody>
      </p:sp>
      <p:sp>
        <p:nvSpPr>
          <p:cNvPr id="4" name="Title 3">
            <a:extLst>
              <a:ext uri="{FF2B5EF4-FFF2-40B4-BE49-F238E27FC236}">
                <a16:creationId xmlns:a16="http://schemas.microsoft.com/office/drawing/2014/main" id="{09104630-2394-4244-A271-7BF0E8CD97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566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CONFIDENTIAL © Catchpoint 2019</a:t>
            </a:r>
          </a:p>
        </p:txBody>
      </p:sp>
      <p:sp>
        <p:nvSpPr>
          <p:cNvPr id="20" name="Text Placeholder 19"/>
          <p:cNvSpPr>
            <a:spLocks noGrp="1"/>
          </p:cNvSpPr>
          <p:nvPr>
            <p:ph type="body" sz="quarter" idx="13" hasCustomPrompt="1"/>
          </p:nvPr>
        </p:nvSpPr>
        <p:spPr>
          <a:xfrm>
            <a:off x="334963" y="1755775"/>
            <a:ext cx="855663" cy="556501"/>
          </a:xfrm>
        </p:spPr>
        <p:txBody>
          <a:bodyPr anchor="ctr">
            <a:normAutofit/>
          </a:bodyPr>
          <a:lstStyle>
            <a:lvl1pPr marL="0" indent="0">
              <a:buNone/>
              <a:defRPr sz="2400" b="1">
                <a:solidFill>
                  <a:schemeClr val="accent2"/>
                </a:solidFill>
                <a:latin typeface="+mj-lt"/>
              </a:defRPr>
            </a:lvl1pPr>
            <a:lvl5pPr>
              <a:defRPr/>
            </a:lvl5pPr>
          </a:lstStyle>
          <a:p>
            <a:pPr lvl="0"/>
            <a:r>
              <a:rPr lang="en-US"/>
              <a:t>00</a:t>
            </a:r>
          </a:p>
        </p:txBody>
      </p:sp>
      <p:sp>
        <p:nvSpPr>
          <p:cNvPr id="22" name="Text Placeholder 21"/>
          <p:cNvSpPr>
            <a:spLocks noGrp="1"/>
          </p:cNvSpPr>
          <p:nvPr>
            <p:ph type="body" sz="quarter" idx="14" hasCustomPrompt="1"/>
          </p:nvPr>
        </p:nvSpPr>
        <p:spPr>
          <a:xfrm>
            <a:off x="1370014" y="1776413"/>
            <a:ext cx="5013216" cy="535863"/>
          </a:xfrm>
        </p:spPr>
        <p:txBody>
          <a:bodyPr anchor="ctr"/>
          <a:lstStyle>
            <a:lvl1pPr marL="0" indent="0">
              <a:buNone/>
              <a:defRPr/>
            </a:lvl1pPr>
          </a:lstStyle>
          <a:p>
            <a:pPr lvl="0"/>
            <a:r>
              <a:rPr lang="en-US"/>
              <a:t>Highlight</a:t>
            </a:r>
          </a:p>
        </p:txBody>
      </p:sp>
      <p:sp>
        <p:nvSpPr>
          <p:cNvPr id="23" name="Text Placeholder 19"/>
          <p:cNvSpPr>
            <a:spLocks noGrp="1"/>
          </p:cNvSpPr>
          <p:nvPr>
            <p:ph type="body" sz="quarter" idx="15" hasCustomPrompt="1"/>
          </p:nvPr>
        </p:nvSpPr>
        <p:spPr>
          <a:xfrm>
            <a:off x="334963" y="2437909"/>
            <a:ext cx="855663" cy="556501"/>
          </a:xfrm>
        </p:spPr>
        <p:txBody>
          <a:bodyPr anchor="ctr">
            <a:normAutofit/>
          </a:bodyPr>
          <a:lstStyle>
            <a:lvl1pPr marL="0" indent="0">
              <a:buNone/>
              <a:defRPr sz="2400" b="1">
                <a:solidFill>
                  <a:schemeClr val="accent2"/>
                </a:solidFill>
                <a:latin typeface="+mj-lt"/>
              </a:defRPr>
            </a:lvl1pPr>
            <a:lvl5pPr>
              <a:defRPr/>
            </a:lvl5pPr>
          </a:lstStyle>
          <a:p>
            <a:pPr lvl="0"/>
            <a:r>
              <a:rPr lang="en-US"/>
              <a:t>00</a:t>
            </a:r>
          </a:p>
        </p:txBody>
      </p:sp>
      <p:sp>
        <p:nvSpPr>
          <p:cNvPr id="24" name="Text Placeholder 21"/>
          <p:cNvSpPr>
            <a:spLocks noGrp="1"/>
          </p:cNvSpPr>
          <p:nvPr>
            <p:ph type="body" sz="quarter" idx="16" hasCustomPrompt="1"/>
          </p:nvPr>
        </p:nvSpPr>
        <p:spPr>
          <a:xfrm>
            <a:off x="1370014" y="2458547"/>
            <a:ext cx="5013216" cy="535863"/>
          </a:xfrm>
        </p:spPr>
        <p:txBody>
          <a:bodyPr anchor="ctr"/>
          <a:lstStyle>
            <a:lvl1pPr marL="0" indent="0">
              <a:buNone/>
              <a:defRPr/>
            </a:lvl1pPr>
          </a:lstStyle>
          <a:p>
            <a:pPr lvl="0"/>
            <a:r>
              <a:rPr lang="en-US"/>
              <a:t>Highlight</a:t>
            </a:r>
          </a:p>
        </p:txBody>
      </p:sp>
      <p:sp>
        <p:nvSpPr>
          <p:cNvPr id="25" name="Text Placeholder 19"/>
          <p:cNvSpPr>
            <a:spLocks noGrp="1"/>
          </p:cNvSpPr>
          <p:nvPr>
            <p:ph type="body" sz="quarter" idx="17" hasCustomPrompt="1"/>
          </p:nvPr>
        </p:nvSpPr>
        <p:spPr>
          <a:xfrm>
            <a:off x="334963" y="3099405"/>
            <a:ext cx="855663" cy="556501"/>
          </a:xfrm>
        </p:spPr>
        <p:txBody>
          <a:bodyPr anchor="ctr">
            <a:normAutofit/>
          </a:bodyPr>
          <a:lstStyle>
            <a:lvl1pPr marL="0" indent="0">
              <a:buNone/>
              <a:defRPr sz="2400" b="1">
                <a:solidFill>
                  <a:schemeClr val="accent2"/>
                </a:solidFill>
                <a:latin typeface="+mj-lt"/>
              </a:defRPr>
            </a:lvl1pPr>
            <a:lvl5pPr>
              <a:defRPr/>
            </a:lvl5pPr>
          </a:lstStyle>
          <a:p>
            <a:pPr lvl="0"/>
            <a:r>
              <a:rPr lang="en-US"/>
              <a:t>00</a:t>
            </a:r>
          </a:p>
        </p:txBody>
      </p:sp>
      <p:sp>
        <p:nvSpPr>
          <p:cNvPr id="26" name="Text Placeholder 21"/>
          <p:cNvSpPr>
            <a:spLocks noGrp="1"/>
          </p:cNvSpPr>
          <p:nvPr>
            <p:ph type="body" sz="quarter" idx="18" hasCustomPrompt="1"/>
          </p:nvPr>
        </p:nvSpPr>
        <p:spPr>
          <a:xfrm>
            <a:off x="1370014" y="3120043"/>
            <a:ext cx="5013216" cy="535863"/>
          </a:xfrm>
        </p:spPr>
        <p:txBody>
          <a:bodyPr anchor="ctr"/>
          <a:lstStyle>
            <a:lvl1pPr marL="0" indent="0">
              <a:buNone/>
              <a:defRPr/>
            </a:lvl1pPr>
          </a:lstStyle>
          <a:p>
            <a:pPr lvl="0"/>
            <a:r>
              <a:rPr lang="en-US"/>
              <a:t>Highlight</a:t>
            </a:r>
          </a:p>
        </p:txBody>
      </p:sp>
      <p:sp>
        <p:nvSpPr>
          <p:cNvPr id="27" name="Text Placeholder 19"/>
          <p:cNvSpPr>
            <a:spLocks noGrp="1"/>
          </p:cNvSpPr>
          <p:nvPr>
            <p:ph type="body" sz="quarter" idx="19" hasCustomPrompt="1"/>
          </p:nvPr>
        </p:nvSpPr>
        <p:spPr>
          <a:xfrm>
            <a:off x="334963" y="3760901"/>
            <a:ext cx="855663" cy="556501"/>
          </a:xfrm>
        </p:spPr>
        <p:txBody>
          <a:bodyPr anchor="ctr">
            <a:normAutofit/>
          </a:bodyPr>
          <a:lstStyle>
            <a:lvl1pPr marL="0" indent="0">
              <a:buNone/>
              <a:defRPr sz="2400" b="1">
                <a:solidFill>
                  <a:schemeClr val="accent2"/>
                </a:solidFill>
                <a:latin typeface="+mj-lt"/>
              </a:defRPr>
            </a:lvl1pPr>
            <a:lvl5pPr>
              <a:defRPr/>
            </a:lvl5pPr>
          </a:lstStyle>
          <a:p>
            <a:pPr lvl="0"/>
            <a:r>
              <a:rPr lang="en-US"/>
              <a:t>00</a:t>
            </a:r>
          </a:p>
        </p:txBody>
      </p:sp>
      <p:sp>
        <p:nvSpPr>
          <p:cNvPr id="28" name="Text Placeholder 21"/>
          <p:cNvSpPr>
            <a:spLocks noGrp="1"/>
          </p:cNvSpPr>
          <p:nvPr>
            <p:ph type="body" sz="quarter" idx="20" hasCustomPrompt="1"/>
          </p:nvPr>
        </p:nvSpPr>
        <p:spPr>
          <a:xfrm>
            <a:off x="1370014" y="3781539"/>
            <a:ext cx="5013216" cy="535863"/>
          </a:xfrm>
        </p:spPr>
        <p:txBody>
          <a:bodyPr anchor="ctr"/>
          <a:lstStyle>
            <a:lvl1pPr marL="0" indent="0">
              <a:buNone/>
              <a:defRPr/>
            </a:lvl1pPr>
          </a:lstStyle>
          <a:p>
            <a:pPr lvl="0"/>
            <a:r>
              <a:rPr lang="en-US"/>
              <a:t>Highlight</a:t>
            </a:r>
          </a:p>
        </p:txBody>
      </p:sp>
      <p:sp>
        <p:nvSpPr>
          <p:cNvPr id="29" name="Text Placeholder 19"/>
          <p:cNvSpPr>
            <a:spLocks noGrp="1"/>
          </p:cNvSpPr>
          <p:nvPr>
            <p:ph type="body" sz="quarter" idx="21" hasCustomPrompt="1"/>
          </p:nvPr>
        </p:nvSpPr>
        <p:spPr>
          <a:xfrm>
            <a:off x="334963" y="4422397"/>
            <a:ext cx="855663" cy="556501"/>
          </a:xfrm>
        </p:spPr>
        <p:txBody>
          <a:bodyPr anchor="ctr">
            <a:normAutofit/>
          </a:bodyPr>
          <a:lstStyle>
            <a:lvl1pPr marL="0" indent="0">
              <a:buNone/>
              <a:defRPr sz="2400" b="1">
                <a:solidFill>
                  <a:schemeClr val="accent2"/>
                </a:solidFill>
                <a:latin typeface="+mj-lt"/>
              </a:defRPr>
            </a:lvl1pPr>
            <a:lvl5pPr>
              <a:defRPr/>
            </a:lvl5pPr>
          </a:lstStyle>
          <a:p>
            <a:pPr lvl="0"/>
            <a:r>
              <a:rPr lang="en-US"/>
              <a:t>00</a:t>
            </a:r>
          </a:p>
        </p:txBody>
      </p:sp>
      <p:sp>
        <p:nvSpPr>
          <p:cNvPr id="30" name="Text Placeholder 21"/>
          <p:cNvSpPr>
            <a:spLocks noGrp="1"/>
          </p:cNvSpPr>
          <p:nvPr>
            <p:ph type="body" sz="quarter" idx="22" hasCustomPrompt="1"/>
          </p:nvPr>
        </p:nvSpPr>
        <p:spPr>
          <a:xfrm>
            <a:off x="1370014" y="4443035"/>
            <a:ext cx="5013216" cy="535863"/>
          </a:xfrm>
        </p:spPr>
        <p:txBody>
          <a:bodyPr anchor="ctr"/>
          <a:lstStyle>
            <a:lvl1pPr marL="0" indent="0">
              <a:buNone/>
              <a:defRPr/>
            </a:lvl1pPr>
          </a:lstStyle>
          <a:p>
            <a:pPr lvl="0"/>
            <a:r>
              <a:rPr lang="en-US"/>
              <a:t>Highlight</a:t>
            </a:r>
          </a:p>
        </p:txBody>
      </p:sp>
      <p:sp>
        <p:nvSpPr>
          <p:cNvPr id="31" name="Text Placeholder 19"/>
          <p:cNvSpPr>
            <a:spLocks noGrp="1"/>
          </p:cNvSpPr>
          <p:nvPr>
            <p:ph type="body" sz="quarter" idx="23" hasCustomPrompt="1"/>
          </p:nvPr>
        </p:nvSpPr>
        <p:spPr>
          <a:xfrm>
            <a:off x="334963" y="5063255"/>
            <a:ext cx="855663" cy="556501"/>
          </a:xfrm>
        </p:spPr>
        <p:txBody>
          <a:bodyPr anchor="ctr">
            <a:normAutofit/>
          </a:bodyPr>
          <a:lstStyle>
            <a:lvl1pPr marL="0" indent="0">
              <a:buNone/>
              <a:defRPr sz="2400" b="1">
                <a:solidFill>
                  <a:schemeClr val="accent2"/>
                </a:solidFill>
                <a:latin typeface="+mj-lt"/>
              </a:defRPr>
            </a:lvl1pPr>
            <a:lvl5pPr>
              <a:defRPr/>
            </a:lvl5pPr>
          </a:lstStyle>
          <a:p>
            <a:pPr lvl="0"/>
            <a:r>
              <a:rPr lang="en-US"/>
              <a:t>00</a:t>
            </a:r>
          </a:p>
        </p:txBody>
      </p:sp>
      <p:sp>
        <p:nvSpPr>
          <p:cNvPr id="32" name="Text Placeholder 21"/>
          <p:cNvSpPr>
            <a:spLocks noGrp="1"/>
          </p:cNvSpPr>
          <p:nvPr>
            <p:ph type="body" sz="quarter" idx="24" hasCustomPrompt="1"/>
          </p:nvPr>
        </p:nvSpPr>
        <p:spPr>
          <a:xfrm>
            <a:off x="1370014" y="5083893"/>
            <a:ext cx="5013216" cy="535863"/>
          </a:xfrm>
        </p:spPr>
        <p:txBody>
          <a:bodyPr anchor="ctr"/>
          <a:lstStyle>
            <a:lvl1pPr marL="0" indent="0">
              <a:buNone/>
              <a:defRPr/>
            </a:lvl1pPr>
          </a:lstStyle>
          <a:p>
            <a:pPr lvl="0"/>
            <a:r>
              <a:rPr lang="en-US"/>
              <a:t>Highlight</a:t>
            </a:r>
          </a:p>
        </p:txBody>
      </p:sp>
      <p:sp>
        <p:nvSpPr>
          <p:cNvPr id="34" name="Picture Placeholder 33"/>
          <p:cNvSpPr>
            <a:spLocks noGrp="1"/>
          </p:cNvSpPr>
          <p:nvPr>
            <p:ph type="pic" sz="quarter" idx="25"/>
          </p:nvPr>
        </p:nvSpPr>
        <p:spPr>
          <a:xfrm>
            <a:off x="6672263" y="1755775"/>
            <a:ext cx="4895850" cy="3863975"/>
          </a:xfrm>
          <a:solidFill>
            <a:schemeClr val="bg1">
              <a:lumMod val="95000"/>
            </a:schemeClr>
          </a:solidFill>
        </p:spPr>
        <p:txBody>
          <a:bodyPr/>
          <a:lstStyle/>
          <a:p>
            <a:endParaRPr lang="en-US" dirty="0"/>
          </a:p>
        </p:txBody>
      </p:sp>
      <p:sp>
        <p:nvSpPr>
          <p:cNvPr id="3" name="Title 2">
            <a:extLst>
              <a:ext uri="{FF2B5EF4-FFF2-40B4-BE49-F238E27FC236}">
                <a16:creationId xmlns:a16="http://schemas.microsoft.com/office/drawing/2014/main" id="{C7E6E42C-141B-4F3D-9C40-A1B8A2E2061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754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rgbClr val="235A99"/>
            </a:gs>
            <a:gs pos="100000">
              <a:srgbClr val="121F44"/>
            </a:gs>
          </a:gsLst>
          <a:lin ang="12000000" scaled="0"/>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34599" b="35528"/>
          <a:stretch/>
        </p:blipFill>
        <p:spPr>
          <a:xfrm>
            <a:off x="-304799" y="2280631"/>
            <a:ext cx="3973897" cy="917335"/>
          </a:xfrm>
          <a:prstGeom prst="rect">
            <a:avLst/>
          </a:prstGeom>
        </p:spPr>
      </p:pic>
      <p:sp>
        <p:nvSpPr>
          <p:cNvPr id="8" name="Title 1"/>
          <p:cNvSpPr>
            <a:spLocks noGrp="1"/>
          </p:cNvSpPr>
          <p:nvPr>
            <p:ph type="ctrTitle"/>
          </p:nvPr>
        </p:nvSpPr>
        <p:spPr>
          <a:xfrm>
            <a:off x="1051035" y="2171071"/>
            <a:ext cx="9917989" cy="2515857"/>
          </a:xfrm>
        </p:spPr>
        <p:txBody>
          <a:bodyPr anchor="b">
            <a:normAutofit/>
          </a:bodyPr>
          <a:lstStyle>
            <a:lvl1pPr algn="l">
              <a:defRPr sz="4400">
                <a:solidFill>
                  <a:schemeClr val="bg1"/>
                </a:solidFill>
              </a:defRPr>
            </a:lvl1pPr>
          </a:lstStyle>
          <a:p>
            <a:r>
              <a:rPr lang="en-US"/>
              <a:t>Click to edit Master title style</a:t>
            </a:r>
          </a:p>
        </p:txBody>
      </p:sp>
      <p:sp>
        <p:nvSpPr>
          <p:cNvPr id="9" name="Subtitle 2"/>
          <p:cNvSpPr>
            <a:spLocks noGrp="1"/>
          </p:cNvSpPr>
          <p:nvPr>
            <p:ph type="subTitle" idx="1"/>
          </p:nvPr>
        </p:nvSpPr>
        <p:spPr>
          <a:xfrm>
            <a:off x="1051034" y="4707948"/>
            <a:ext cx="9949520" cy="742351"/>
          </a:xfrm>
        </p:spPr>
        <p:txBody>
          <a:bodyPr>
            <a:normAutofit/>
          </a:bodyPr>
          <a:lstStyle>
            <a:lvl1pPr marL="0" indent="0" algn="l">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itle 10">
            <a:extLst>
              <a:ext uri="{FF2B5EF4-FFF2-40B4-BE49-F238E27FC236}">
                <a16:creationId xmlns:a16="http://schemas.microsoft.com/office/drawing/2014/main" id="{02A87BD0-8E0D-1D48-A67A-D7BAE75610A8}"/>
              </a:ext>
            </a:extLst>
          </p:cNvPr>
          <p:cNvSpPr txBox="1">
            <a:spLocks/>
          </p:cNvSpPr>
          <p:nvPr userDrawn="1"/>
        </p:nvSpPr>
        <p:spPr>
          <a:xfrm>
            <a:off x="1222976" y="2825306"/>
            <a:ext cx="1941599" cy="309907"/>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1200" dirty="0"/>
              <a:t>Every Experience Matters</a:t>
            </a:r>
          </a:p>
        </p:txBody>
      </p:sp>
    </p:spTree>
    <p:extLst>
      <p:ext uri="{BB962C8B-B14F-4D97-AF65-F5344CB8AC3E}">
        <p14:creationId xmlns:p14="http://schemas.microsoft.com/office/powerpoint/2010/main" val="288667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gradFill flip="none" rotWithShape="1">
          <a:gsLst>
            <a:gs pos="0">
              <a:srgbClr val="235A99"/>
            </a:gs>
            <a:gs pos="100000">
              <a:srgbClr val="121F44"/>
            </a:gs>
          </a:gsLst>
          <a:lin ang="12000000" scaled="0"/>
          <a:tileRec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34599" b="35528"/>
          <a:stretch/>
        </p:blipFill>
        <p:spPr>
          <a:xfrm>
            <a:off x="3755361" y="2780874"/>
            <a:ext cx="4681278" cy="1080627"/>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60A04567-0406-B44F-926D-B925C32072F7}"/>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t="-291" r="46079" b="43374"/>
          <a:stretch/>
        </p:blipFill>
        <p:spPr>
          <a:xfrm rot="5400000">
            <a:off x="137892" y="1755301"/>
            <a:ext cx="4964806" cy="5240591"/>
          </a:xfrm>
          <a:prstGeom prst="rect">
            <a:avLst/>
          </a:prstGeom>
        </p:spPr>
      </p:pic>
    </p:spTree>
    <p:extLst>
      <p:ext uri="{BB962C8B-B14F-4D97-AF65-F5344CB8AC3E}">
        <p14:creationId xmlns:p14="http://schemas.microsoft.com/office/powerpoint/2010/main" val="198514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4963" y="1148081"/>
            <a:ext cx="5557837" cy="49447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6562" y="1148081"/>
            <a:ext cx="5558400" cy="49447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CONFIDENTIAL © Catchpoint 2019</a:t>
            </a:r>
          </a:p>
        </p:txBody>
      </p:sp>
      <p:sp>
        <p:nvSpPr>
          <p:cNvPr id="5" name="Title 4">
            <a:extLst>
              <a:ext uri="{FF2B5EF4-FFF2-40B4-BE49-F238E27FC236}">
                <a16:creationId xmlns:a16="http://schemas.microsoft.com/office/drawing/2014/main" id="{E6675551-A04C-4468-A0BC-59E5DCDD03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180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Content 01">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6096000" cy="6858000"/>
          </a:xfrm>
          <a:solidFill>
            <a:schemeClr val="bg1">
              <a:lumMod val="95000"/>
            </a:schemeClr>
          </a:solidFill>
        </p:spPr>
        <p:txBody>
          <a:bodyPr/>
          <a:lstStyle/>
          <a:p>
            <a:endParaRPr lang="en-US" dirty="0"/>
          </a:p>
        </p:txBody>
      </p:sp>
      <p:sp>
        <p:nvSpPr>
          <p:cNvPr id="4" name="Content Placeholder 3"/>
          <p:cNvSpPr>
            <a:spLocks noGrp="1"/>
          </p:cNvSpPr>
          <p:nvPr>
            <p:ph sz="half" idx="2"/>
          </p:nvPr>
        </p:nvSpPr>
        <p:spPr>
          <a:xfrm>
            <a:off x="6268720" y="1127761"/>
            <a:ext cx="5599299" cy="496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CONFIDENTIAL © Catchpoint 2019</a:t>
            </a:r>
          </a:p>
        </p:txBody>
      </p:sp>
      <p:sp>
        <p:nvSpPr>
          <p:cNvPr id="3" name="Title 2">
            <a:extLst>
              <a:ext uri="{FF2B5EF4-FFF2-40B4-BE49-F238E27FC236}">
                <a16:creationId xmlns:a16="http://schemas.microsoft.com/office/drawing/2014/main" id="{B70C6E81-8029-4FA2-A213-9BD45FA4ED41}"/>
              </a:ext>
            </a:extLst>
          </p:cNvPr>
          <p:cNvSpPr>
            <a:spLocks noGrp="1"/>
          </p:cNvSpPr>
          <p:nvPr>
            <p:ph type="title"/>
          </p:nvPr>
        </p:nvSpPr>
        <p:spPr>
          <a:xfrm>
            <a:off x="6269573" y="288210"/>
            <a:ext cx="5587465" cy="711366"/>
          </a:xfrm>
        </p:spPr>
        <p:txBody>
          <a:bodyPr/>
          <a:lstStyle/>
          <a:p>
            <a:r>
              <a:rPr lang="en-US" dirty="0"/>
              <a:t>Click to edit Master title style</a:t>
            </a:r>
          </a:p>
        </p:txBody>
      </p:sp>
    </p:spTree>
    <p:extLst>
      <p:ext uri="{BB962C8B-B14F-4D97-AF65-F5344CB8AC3E}">
        <p14:creationId xmlns:p14="http://schemas.microsoft.com/office/powerpoint/2010/main" val="428366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Content 02">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6456363" y="0"/>
            <a:ext cx="5735637" cy="3429000"/>
          </a:xfrm>
          <a:solidFill>
            <a:schemeClr val="bg1">
              <a:lumMod val="95000"/>
            </a:schemeClr>
          </a:solidFill>
        </p:spPr>
        <p:txBody>
          <a:bodyPr/>
          <a:lstStyle/>
          <a:p>
            <a:endParaRPr lang="en-US" dirty="0"/>
          </a:p>
        </p:txBody>
      </p:sp>
      <p:sp>
        <p:nvSpPr>
          <p:cNvPr id="3" name="Content Placeholder 2"/>
          <p:cNvSpPr>
            <a:spLocks noGrp="1"/>
          </p:cNvSpPr>
          <p:nvPr>
            <p:ph sz="half" idx="1"/>
          </p:nvPr>
        </p:nvSpPr>
        <p:spPr>
          <a:xfrm>
            <a:off x="334963" y="1449387"/>
            <a:ext cx="5761037" cy="46434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CONFIDENTIAL © Catchpoint 2019</a:t>
            </a:r>
          </a:p>
        </p:txBody>
      </p:sp>
      <p:sp>
        <p:nvSpPr>
          <p:cNvPr id="10" name="Picture Placeholder 9"/>
          <p:cNvSpPr>
            <a:spLocks noGrp="1"/>
          </p:cNvSpPr>
          <p:nvPr>
            <p:ph type="pic" sz="quarter" idx="14"/>
          </p:nvPr>
        </p:nvSpPr>
        <p:spPr>
          <a:xfrm>
            <a:off x="6456363" y="3599245"/>
            <a:ext cx="5111750" cy="2493580"/>
          </a:xfrm>
          <a:solidFill>
            <a:schemeClr val="bg1">
              <a:lumMod val="95000"/>
            </a:schemeClr>
          </a:solidFill>
        </p:spPr>
        <p:txBody>
          <a:bodyPr/>
          <a:lstStyle/>
          <a:p>
            <a:endParaRPr lang="en-US" dirty="0"/>
          </a:p>
        </p:txBody>
      </p:sp>
      <p:sp>
        <p:nvSpPr>
          <p:cNvPr id="4" name="Title 3">
            <a:extLst>
              <a:ext uri="{FF2B5EF4-FFF2-40B4-BE49-F238E27FC236}">
                <a16:creationId xmlns:a16="http://schemas.microsoft.com/office/drawing/2014/main" id="{AAED0A9D-7AA5-4A5E-833C-B4BFB4C2F8F1}"/>
              </a:ext>
            </a:extLst>
          </p:cNvPr>
          <p:cNvSpPr>
            <a:spLocks noGrp="1"/>
          </p:cNvSpPr>
          <p:nvPr>
            <p:ph type="title"/>
          </p:nvPr>
        </p:nvSpPr>
        <p:spPr>
          <a:xfrm>
            <a:off x="288664" y="288210"/>
            <a:ext cx="5807336" cy="711366"/>
          </a:xfrm>
        </p:spPr>
        <p:txBody>
          <a:bodyPr/>
          <a:lstStyle/>
          <a:p>
            <a:r>
              <a:rPr lang="en-US" dirty="0"/>
              <a:t>Click to edit Master title style</a:t>
            </a:r>
          </a:p>
        </p:txBody>
      </p:sp>
    </p:spTree>
    <p:extLst>
      <p:ext uri="{BB962C8B-B14F-4D97-AF65-F5344CB8AC3E}">
        <p14:creationId xmlns:p14="http://schemas.microsoft.com/office/powerpoint/2010/main" val="2777702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ontent 3">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CONFIDENTIAL © Catchpoint 2019</a:t>
            </a:r>
          </a:p>
        </p:txBody>
      </p:sp>
      <p:sp>
        <p:nvSpPr>
          <p:cNvPr id="5" name="Picture Placeholder 4"/>
          <p:cNvSpPr>
            <a:spLocks noGrp="1"/>
          </p:cNvSpPr>
          <p:nvPr>
            <p:ph type="pic" sz="quarter" idx="12"/>
          </p:nvPr>
        </p:nvSpPr>
        <p:spPr>
          <a:xfrm>
            <a:off x="3778250" y="1449388"/>
            <a:ext cx="4635500" cy="4635500"/>
          </a:xfrm>
          <a:prstGeom prst="ellipse">
            <a:avLst/>
          </a:prstGeom>
          <a:solidFill>
            <a:schemeClr val="bg1">
              <a:lumMod val="95000"/>
            </a:schemeClr>
          </a:solidFill>
        </p:spPr>
        <p:txBody>
          <a:bodyPr/>
          <a:lstStyle/>
          <a:p>
            <a:endParaRPr lang="en-US" dirty="0"/>
          </a:p>
        </p:txBody>
      </p:sp>
      <p:sp>
        <p:nvSpPr>
          <p:cNvPr id="7" name="Text Placeholder 6"/>
          <p:cNvSpPr>
            <a:spLocks noGrp="1"/>
          </p:cNvSpPr>
          <p:nvPr>
            <p:ph type="body" sz="quarter" idx="13"/>
          </p:nvPr>
        </p:nvSpPr>
        <p:spPr>
          <a:xfrm>
            <a:off x="8702674" y="2354263"/>
            <a:ext cx="3152287" cy="2481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4"/>
          </p:nvPr>
        </p:nvSpPr>
        <p:spPr>
          <a:xfrm>
            <a:off x="334963" y="2354263"/>
            <a:ext cx="3154363" cy="2481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5956522E-2628-4649-96E9-6DF29750BFB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403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664" y="288210"/>
            <a:ext cx="11568374" cy="71136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34963" y="1117490"/>
            <a:ext cx="11522075" cy="49753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739900" y="6286772"/>
            <a:ext cx="9828102" cy="427512"/>
          </a:xfrm>
          <a:prstGeom prst="rect">
            <a:avLst/>
          </a:prstGeom>
        </p:spPr>
        <p:txBody>
          <a:bodyPr vert="horz" lIns="91440" tIns="45720" rIns="91440" bIns="45720" rtlCol="0" anchor="ctr"/>
          <a:lstStyle>
            <a:lvl1pPr algn="r">
              <a:defRPr sz="800">
                <a:solidFill>
                  <a:schemeClr val="tx1">
                    <a:tint val="75000"/>
                  </a:schemeClr>
                </a:solidFill>
                <a:latin typeface="Century Gothic" panose="020B0502020202020204" pitchFamily="34" charset="0"/>
              </a:defRPr>
            </a:lvl1pPr>
          </a:lstStyle>
          <a:p>
            <a:r>
              <a:rPr lang="en-US" dirty="0"/>
              <a:t>CONFIDENTIAL © Catchpoint 2019</a:t>
            </a:r>
          </a:p>
        </p:txBody>
      </p:sp>
      <p:pic>
        <p:nvPicPr>
          <p:cNvPr id="14" name="Picture 1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02225" y="6302524"/>
            <a:ext cx="1508287" cy="396008"/>
          </a:xfrm>
          <a:prstGeom prst="rect">
            <a:avLst/>
          </a:prstGeom>
        </p:spPr>
      </p:pic>
      <p:cxnSp>
        <p:nvCxnSpPr>
          <p:cNvPr id="16" name="Straight Connector 15"/>
          <p:cNvCxnSpPr/>
          <p:nvPr/>
        </p:nvCxnSpPr>
        <p:spPr>
          <a:xfrm>
            <a:off x="11568003" y="6295577"/>
            <a:ext cx="0" cy="4099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626922" y="6369723"/>
            <a:ext cx="477110" cy="261610"/>
          </a:xfrm>
          <a:prstGeom prst="rect">
            <a:avLst/>
          </a:prstGeom>
          <a:noFill/>
        </p:spPr>
        <p:txBody>
          <a:bodyPr wrap="square" rtlCol="0">
            <a:spAutoFit/>
          </a:bodyPr>
          <a:lstStyle/>
          <a:p>
            <a:pPr algn="ctr"/>
            <a:fld id="{87F97665-5483-42F9-8A46-EF7FC46B4F1C}" type="slidenum">
              <a:rPr lang="en-US" sz="1100" smtClean="0">
                <a:solidFill>
                  <a:schemeClr val="tx1">
                    <a:lumMod val="75000"/>
                    <a:lumOff val="25000"/>
                  </a:schemeClr>
                </a:solidFill>
                <a:latin typeface="Century Gothic" panose="020B0502020202020204" pitchFamily="34" charset="0"/>
              </a:rPr>
              <a:t>‹#›</a:t>
            </a:fld>
            <a:endParaRPr lang="en-US" sz="11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255874227"/>
      </p:ext>
    </p:extLst>
  </p:cSld>
  <p:clrMap bg1="lt1" tx1="dk1" bg2="lt2" tx2="dk2" accent1="accent1" accent2="accent2" accent3="accent3" accent4="accent4" accent5="accent5" accent6="accent6" hlink="hlink" folHlink="folHlink"/>
  <p:sldLayoutIdLst>
    <p:sldLayoutId id="2147483670" r:id="rId1"/>
    <p:sldLayoutId id="2147483650" r:id="rId2"/>
    <p:sldLayoutId id="2147483664" r:id="rId3"/>
    <p:sldLayoutId id="2147483651" r:id="rId4"/>
    <p:sldLayoutId id="2147483663" r:id="rId5"/>
    <p:sldLayoutId id="2147483652" r:id="rId6"/>
    <p:sldLayoutId id="2147483668" r:id="rId7"/>
    <p:sldLayoutId id="2147483660" r:id="rId8"/>
    <p:sldLayoutId id="2147483661" r:id="rId9"/>
    <p:sldLayoutId id="2147483662" r:id="rId10"/>
    <p:sldLayoutId id="2147483669" r:id="rId11"/>
    <p:sldLayoutId id="2147483665" r:id="rId12"/>
    <p:sldLayoutId id="2147483666" r:id="rId13"/>
    <p:sldLayoutId id="2147483667" r:id="rId14"/>
    <p:sldLayoutId id="2147483653" r:id="rId15"/>
    <p:sldLayoutId id="2147483654" r:id="rId16"/>
    <p:sldLayoutId id="2147483673" r:id="rId17"/>
    <p:sldLayoutId id="2147483655" r:id="rId18"/>
  </p:sldLayoutIdLst>
  <p:hf sldNum="0" hdr="0" dt="0"/>
  <p:txStyles>
    <p:titleStyle>
      <a:lvl1pPr algn="l" defTabSz="914400" rtl="0" eaLnBrk="1" latinLnBrk="0" hangingPunct="1">
        <a:lnSpc>
          <a:spcPct val="90000"/>
        </a:lnSpc>
        <a:spcBef>
          <a:spcPct val="0"/>
        </a:spcBef>
        <a:buNone/>
        <a:defRPr sz="2800" b="1" kern="1200">
          <a:solidFill>
            <a:schemeClr val="accent3"/>
          </a:solidFill>
          <a:latin typeface="Century Gothic" panose="020B0502020202020204" pitchFamily="34" charset="0"/>
          <a:ea typeface="+mj-ea"/>
          <a:cs typeface="+mj-cs"/>
        </a:defRPr>
      </a:lvl1pPr>
    </p:titleStyle>
    <p:body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pos="279" userDrawn="1">
          <p15:clr>
            <a:srgbClr val="F26B43"/>
          </p15:clr>
        </p15:guide>
        <p15:guide id="6" pos="7401" userDrawn="1">
          <p15:clr>
            <a:srgbClr val="F26B43"/>
          </p15:clr>
        </p15:guide>
        <p15:guide id="7" orient="horz" pos="799" userDrawn="1">
          <p15:clr>
            <a:srgbClr val="F26B43"/>
          </p15:clr>
        </p15:guide>
        <p15:guide id="8" orient="horz" pos="913" userDrawn="1">
          <p15:clr>
            <a:srgbClr val="F26B43"/>
          </p15:clr>
        </p15:guide>
        <p15:guide id="9" orient="horz" pos="3838" userDrawn="1">
          <p15:clr>
            <a:srgbClr val="F26B43"/>
          </p15:clr>
        </p15:guide>
        <p15:guide id="10" pos="3953" userDrawn="1">
          <p15:clr>
            <a:srgbClr val="F26B43"/>
          </p15:clr>
        </p15:guide>
        <p15:guide id="11" pos="372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hart" Target="../charts/chart8.xml"/><Relationship Id="rId7" Type="http://schemas.openxmlformats.org/officeDocument/2006/relationships/image" Target="../media/image35.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chart" Target="../charts/chart10.xml"/><Relationship Id="rId10" Type="http://schemas.openxmlformats.org/officeDocument/2006/relationships/image" Target="../media/image38.png"/><Relationship Id="rId4" Type="http://schemas.openxmlformats.org/officeDocument/2006/relationships/chart" Target="../charts/chart9.xml"/><Relationship Id="rId9" Type="http://schemas.openxmlformats.org/officeDocument/2006/relationships/image" Target="../media/image37.svg"/></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1.xml"/><Relationship Id="rId7" Type="http://schemas.openxmlformats.org/officeDocument/2006/relationships/image" Target="../media/image12.svg"/><Relationship Id="rId12"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chart" Target="../charts/chart3.xml"/><Relationship Id="rId10" Type="http://schemas.openxmlformats.org/officeDocument/2006/relationships/chart" Target="../charts/chart6.xml"/><Relationship Id="rId4" Type="http://schemas.openxmlformats.org/officeDocument/2006/relationships/chart" Target="../charts/chart2.xml"/><Relationship Id="rId9" Type="http://schemas.openxmlformats.org/officeDocument/2006/relationships/chart" Target="../charts/chart5.xml"/></Relationships>
</file>

<file path=ppt/slides/_rels/slide4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4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chart" Target="../charts/chart7.xml"/><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25.png"/><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6650-7D2F-4403-8DDA-1384ACDD5323}"/>
              </a:ext>
            </a:extLst>
          </p:cNvPr>
          <p:cNvSpPr>
            <a:spLocks noGrp="1"/>
          </p:cNvSpPr>
          <p:nvPr>
            <p:ph type="ctrTitle"/>
          </p:nvPr>
        </p:nvSpPr>
        <p:spPr>
          <a:xfrm>
            <a:off x="1344940" y="2402493"/>
            <a:ext cx="10150374" cy="2515857"/>
          </a:xfrm>
        </p:spPr>
        <p:txBody>
          <a:bodyPr/>
          <a:lstStyle/>
          <a:p>
            <a:r>
              <a:rPr lang="en-US" dirty="0"/>
              <a:t>Catchpoint New Normal Survey - CIOs</a:t>
            </a:r>
          </a:p>
        </p:txBody>
      </p:sp>
      <p:sp>
        <p:nvSpPr>
          <p:cNvPr id="3" name="Subtitle 2">
            <a:extLst>
              <a:ext uri="{FF2B5EF4-FFF2-40B4-BE49-F238E27FC236}">
                <a16:creationId xmlns:a16="http://schemas.microsoft.com/office/drawing/2014/main" id="{D02FFCFE-71EA-4DAA-8366-C7749052D8AA}"/>
              </a:ext>
            </a:extLst>
          </p:cNvPr>
          <p:cNvSpPr>
            <a:spLocks noGrp="1"/>
          </p:cNvSpPr>
          <p:nvPr>
            <p:ph type="subTitle" idx="1"/>
          </p:nvPr>
        </p:nvSpPr>
        <p:spPr/>
        <p:txBody>
          <a:bodyPr/>
          <a:lstStyle/>
          <a:p>
            <a:r>
              <a:rPr lang="en-US" dirty="0"/>
              <a:t>August 2020</a:t>
            </a:r>
          </a:p>
        </p:txBody>
      </p:sp>
    </p:spTree>
    <p:extLst>
      <p:ext uri="{BB962C8B-B14F-4D97-AF65-F5344CB8AC3E}">
        <p14:creationId xmlns:p14="http://schemas.microsoft.com/office/powerpoint/2010/main" val="585617683"/>
      </p:ext>
    </p:extLst>
  </p:cSld>
  <p:clrMapOvr>
    <a:masterClrMapping/>
  </p:clrMapOvr>
  <mc:AlternateContent xmlns:mc="http://schemas.openxmlformats.org/markup-compatibility/2006" xmlns:p14="http://schemas.microsoft.com/office/powerpoint/2010/main">
    <mc:Choice Requires="p14">
      <p:transition spd="slow" p14:dur="2000" advTm="6395"/>
    </mc:Choice>
    <mc:Fallback xmlns="">
      <p:transition spd="slow" advTm="639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74319B5-413A-4BB3-85FE-4DB70EC168C5}"/>
              </a:ext>
            </a:extLst>
          </p:cNvPr>
          <p:cNvGraphicFramePr/>
          <p:nvPr>
            <p:extLst>
              <p:ext uri="{D42A27DB-BD31-4B8C-83A1-F6EECF244321}">
                <p14:modId xmlns:p14="http://schemas.microsoft.com/office/powerpoint/2010/main" val="30759693"/>
              </p:ext>
            </p:extLst>
          </p:nvPr>
        </p:nvGraphicFramePr>
        <p:xfrm>
          <a:off x="6024057" y="1688375"/>
          <a:ext cx="4122173" cy="15878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0AE68AB1-F749-4752-B3BD-536852477320}"/>
              </a:ext>
            </a:extLst>
          </p:cNvPr>
          <p:cNvGraphicFramePr/>
          <p:nvPr>
            <p:extLst>
              <p:ext uri="{D42A27DB-BD31-4B8C-83A1-F6EECF244321}">
                <p14:modId xmlns:p14="http://schemas.microsoft.com/office/powerpoint/2010/main" val="188637030"/>
              </p:ext>
            </p:extLst>
          </p:nvPr>
        </p:nvGraphicFramePr>
        <p:xfrm>
          <a:off x="6024056" y="3178999"/>
          <a:ext cx="4122173" cy="9903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82EE8785-B9B3-447A-8A95-71167A7C8B91}"/>
              </a:ext>
            </a:extLst>
          </p:cNvPr>
          <p:cNvGraphicFramePr/>
          <p:nvPr>
            <p:extLst>
              <p:ext uri="{D42A27DB-BD31-4B8C-83A1-F6EECF244321}">
                <p14:modId xmlns:p14="http://schemas.microsoft.com/office/powerpoint/2010/main" val="2731254841"/>
              </p:ext>
            </p:extLst>
          </p:nvPr>
        </p:nvGraphicFramePr>
        <p:xfrm>
          <a:off x="6024057" y="843219"/>
          <a:ext cx="4122173" cy="990379"/>
        </p:xfrm>
        <a:graphic>
          <a:graphicData uri="http://schemas.openxmlformats.org/drawingml/2006/chart">
            <c:chart xmlns:c="http://schemas.openxmlformats.org/drawingml/2006/chart" xmlns:r="http://schemas.openxmlformats.org/officeDocument/2006/relationships" r:id="rId5"/>
          </a:graphicData>
        </a:graphic>
      </p:graphicFrame>
      <p:sp>
        <p:nvSpPr>
          <p:cNvPr id="7" name="Content Placeholder 6">
            <a:extLst>
              <a:ext uri="{FF2B5EF4-FFF2-40B4-BE49-F238E27FC236}">
                <a16:creationId xmlns:a16="http://schemas.microsoft.com/office/drawing/2014/main" id="{6132E8FB-D1CA-4A3A-A397-294EEAE3F94F}"/>
              </a:ext>
            </a:extLst>
          </p:cNvPr>
          <p:cNvSpPr>
            <a:spLocks noGrp="1"/>
          </p:cNvSpPr>
          <p:nvPr>
            <p:ph idx="1"/>
          </p:nvPr>
        </p:nvSpPr>
        <p:spPr>
          <a:xfrm>
            <a:off x="288665" y="999576"/>
            <a:ext cx="5807336" cy="3202310"/>
          </a:xfrm>
        </p:spPr>
        <p:txBody>
          <a:bodyPr>
            <a:normAutofit fontScale="92500" lnSpcReduction="10000"/>
          </a:bodyPr>
          <a:lstStyle/>
          <a:p>
            <a:pPr marL="0" marR="0" indent="0">
              <a:spcAft>
                <a:spcPts val="0"/>
              </a:spcAft>
              <a:buNone/>
            </a:pPr>
            <a:r>
              <a:rPr lang="en-US" dirty="0"/>
              <a:t>91 percent of the </a:t>
            </a:r>
            <a:r>
              <a:rPr lang="en-US" b="1" dirty="0">
                <a:solidFill>
                  <a:srgbClr val="4FCE99"/>
                </a:solidFill>
              </a:rPr>
              <a:t>Top Tier </a:t>
            </a:r>
            <a:r>
              <a:rPr lang="en-US" dirty="0"/>
              <a:t>have implemented a formal site reliability engineering methodology (SRE). This compares to 69% of </a:t>
            </a:r>
            <a:r>
              <a:rPr lang="en-US" b="1" dirty="0">
                <a:solidFill>
                  <a:srgbClr val="7D8C9B"/>
                </a:solidFill>
              </a:rPr>
              <a:t>Bottom Tier</a:t>
            </a:r>
            <a:r>
              <a:rPr lang="en-US" dirty="0">
                <a:solidFill>
                  <a:srgbClr val="7D8C9B"/>
                </a:solidFill>
              </a:rPr>
              <a:t> </a:t>
            </a:r>
            <a:r>
              <a:rPr lang="en-US" dirty="0"/>
              <a:t>organizations.</a:t>
            </a:r>
          </a:p>
          <a:p>
            <a:pPr marL="0" marR="0" indent="0">
              <a:spcAft>
                <a:spcPts val="0"/>
              </a:spcAft>
              <a:buNone/>
            </a:pPr>
            <a:endParaRPr lang="en-US" dirty="0"/>
          </a:p>
          <a:p>
            <a:pPr marL="0" marR="0" indent="0">
              <a:spcAft>
                <a:spcPts val="0"/>
              </a:spcAft>
              <a:buNone/>
            </a:pPr>
            <a:r>
              <a:rPr lang="en-US" dirty="0"/>
              <a:t>As part of this commitment to reliability, 98% of </a:t>
            </a:r>
            <a:r>
              <a:rPr lang="en-US" b="1" dirty="0">
                <a:solidFill>
                  <a:srgbClr val="4FCE99"/>
                </a:solidFill>
              </a:rPr>
              <a:t>Top Tier</a:t>
            </a:r>
            <a:r>
              <a:rPr lang="en-US" dirty="0"/>
              <a:t> organizations say tools that monitor both their employees’ and their customers’ journeys are crucial (compared to 75% and 61% for the </a:t>
            </a:r>
            <a:r>
              <a:rPr lang="en-US" b="1" dirty="0">
                <a:solidFill>
                  <a:srgbClr val="7D8C9B"/>
                </a:solidFill>
              </a:rPr>
              <a:t>Bottom Tier</a:t>
            </a:r>
            <a:r>
              <a:rPr lang="en-US" dirty="0"/>
              <a:t>).</a:t>
            </a:r>
          </a:p>
          <a:p>
            <a:pPr marL="0" marR="0" indent="0">
              <a:spcAft>
                <a:spcPts val="0"/>
              </a:spcAft>
              <a:buNone/>
            </a:pPr>
            <a:endParaRPr lang="en-US" dirty="0"/>
          </a:p>
          <a:p>
            <a:pPr marL="0" indent="0">
              <a:buNone/>
            </a:pPr>
            <a:r>
              <a:rPr lang="en-US" dirty="0"/>
              <a:t>This is reflected in the usage of monitoring tools. </a:t>
            </a:r>
            <a:br>
              <a:rPr lang="en-US" dirty="0"/>
            </a:br>
            <a:r>
              <a:rPr lang="en-US" dirty="0"/>
              <a:t>In fact, the </a:t>
            </a:r>
            <a:r>
              <a:rPr lang="en-US" b="1" dirty="0">
                <a:solidFill>
                  <a:srgbClr val="4FCE99"/>
                </a:solidFill>
              </a:rPr>
              <a:t>Top Tier </a:t>
            </a:r>
            <a:r>
              <a:rPr lang="en-US" dirty="0"/>
              <a:t>uses 2.8 times as many separate monitoring tools as the </a:t>
            </a:r>
            <a:r>
              <a:rPr lang="en-US" b="1" dirty="0">
                <a:solidFill>
                  <a:srgbClr val="7D8C9B"/>
                </a:solidFill>
              </a:rPr>
              <a:t>Bottom Tier.</a:t>
            </a:r>
          </a:p>
        </p:txBody>
      </p:sp>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sp>
        <p:nvSpPr>
          <p:cNvPr id="6" name="Title 5">
            <a:extLst>
              <a:ext uri="{FF2B5EF4-FFF2-40B4-BE49-F238E27FC236}">
                <a16:creationId xmlns:a16="http://schemas.microsoft.com/office/drawing/2014/main" id="{C861C128-981A-45F4-84CC-C3DC0C79DA22}"/>
              </a:ext>
            </a:extLst>
          </p:cNvPr>
          <p:cNvSpPr>
            <a:spLocks noGrp="1"/>
          </p:cNvSpPr>
          <p:nvPr>
            <p:ph type="title"/>
          </p:nvPr>
        </p:nvSpPr>
        <p:spPr/>
        <p:txBody>
          <a:bodyPr/>
          <a:lstStyle/>
          <a:p>
            <a:r>
              <a:rPr lang="en-US" dirty="0"/>
              <a:t>Focus on reliability</a:t>
            </a:r>
          </a:p>
        </p:txBody>
      </p:sp>
      <p:sp>
        <p:nvSpPr>
          <p:cNvPr id="4" name="Content Placeholder 6">
            <a:extLst>
              <a:ext uri="{FF2B5EF4-FFF2-40B4-BE49-F238E27FC236}">
                <a16:creationId xmlns:a16="http://schemas.microsoft.com/office/drawing/2014/main" id="{8A33026A-BAB0-4A20-9876-EC48D618F3FD}"/>
              </a:ext>
            </a:extLst>
          </p:cNvPr>
          <p:cNvSpPr txBox="1">
            <a:spLocks/>
          </p:cNvSpPr>
          <p:nvPr/>
        </p:nvSpPr>
        <p:spPr>
          <a:xfrm>
            <a:off x="9638767" y="1031155"/>
            <a:ext cx="778862" cy="411734"/>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4FCE99"/>
                </a:solidFill>
              </a:rPr>
              <a:t>91%</a:t>
            </a:r>
          </a:p>
        </p:txBody>
      </p:sp>
      <p:sp>
        <p:nvSpPr>
          <p:cNvPr id="13" name="Content Placeholder 6">
            <a:extLst>
              <a:ext uri="{FF2B5EF4-FFF2-40B4-BE49-F238E27FC236}">
                <a16:creationId xmlns:a16="http://schemas.microsoft.com/office/drawing/2014/main" id="{CA15B82F-EE75-458F-A654-8E6E04865323}"/>
              </a:ext>
            </a:extLst>
          </p:cNvPr>
          <p:cNvSpPr txBox="1">
            <a:spLocks/>
          </p:cNvSpPr>
          <p:nvPr/>
        </p:nvSpPr>
        <p:spPr>
          <a:xfrm>
            <a:off x="9265631" y="1845304"/>
            <a:ext cx="769031" cy="411734"/>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4FCE99"/>
                </a:solidFill>
              </a:rPr>
              <a:t>98%</a:t>
            </a:r>
          </a:p>
        </p:txBody>
      </p:sp>
      <p:sp>
        <p:nvSpPr>
          <p:cNvPr id="17" name="Content Placeholder 6">
            <a:extLst>
              <a:ext uri="{FF2B5EF4-FFF2-40B4-BE49-F238E27FC236}">
                <a16:creationId xmlns:a16="http://schemas.microsoft.com/office/drawing/2014/main" id="{8EF89F90-4604-46D3-A62F-4D5B6B90ED32}"/>
              </a:ext>
            </a:extLst>
          </p:cNvPr>
          <p:cNvSpPr txBox="1">
            <a:spLocks/>
          </p:cNvSpPr>
          <p:nvPr/>
        </p:nvSpPr>
        <p:spPr>
          <a:xfrm>
            <a:off x="9278483" y="2510893"/>
            <a:ext cx="769031" cy="411734"/>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4FCE99"/>
                </a:solidFill>
              </a:rPr>
              <a:t>98%</a:t>
            </a:r>
          </a:p>
        </p:txBody>
      </p:sp>
      <p:sp>
        <p:nvSpPr>
          <p:cNvPr id="19" name="Content Placeholder 6">
            <a:extLst>
              <a:ext uri="{FF2B5EF4-FFF2-40B4-BE49-F238E27FC236}">
                <a16:creationId xmlns:a16="http://schemas.microsoft.com/office/drawing/2014/main" id="{6199D559-FAC8-4D7C-9840-722A1F5DEB23}"/>
              </a:ext>
            </a:extLst>
          </p:cNvPr>
          <p:cNvSpPr txBox="1">
            <a:spLocks/>
          </p:cNvSpPr>
          <p:nvPr/>
        </p:nvSpPr>
        <p:spPr>
          <a:xfrm>
            <a:off x="10279668" y="3463883"/>
            <a:ext cx="889074" cy="41173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CE99"/>
                </a:solidFill>
              </a:rPr>
              <a:t>as many</a:t>
            </a:r>
          </a:p>
        </p:txBody>
      </p:sp>
      <p:sp>
        <p:nvSpPr>
          <p:cNvPr id="25" name="Content Placeholder 6">
            <a:extLst>
              <a:ext uri="{FF2B5EF4-FFF2-40B4-BE49-F238E27FC236}">
                <a16:creationId xmlns:a16="http://schemas.microsoft.com/office/drawing/2014/main" id="{90674619-B67F-43CE-8D51-3406C7A61C7D}"/>
              </a:ext>
            </a:extLst>
          </p:cNvPr>
          <p:cNvSpPr txBox="1">
            <a:spLocks/>
          </p:cNvSpPr>
          <p:nvPr/>
        </p:nvSpPr>
        <p:spPr>
          <a:xfrm>
            <a:off x="9724379" y="3362135"/>
            <a:ext cx="769031" cy="411734"/>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4FCE99"/>
                </a:solidFill>
              </a:rPr>
              <a:t>2.8x</a:t>
            </a:r>
          </a:p>
        </p:txBody>
      </p:sp>
      <p:sp>
        <p:nvSpPr>
          <p:cNvPr id="27" name="Content Placeholder 6">
            <a:extLst>
              <a:ext uri="{FF2B5EF4-FFF2-40B4-BE49-F238E27FC236}">
                <a16:creationId xmlns:a16="http://schemas.microsoft.com/office/drawing/2014/main" id="{56957787-EE17-44F1-8C6D-54B8E944A35E}"/>
              </a:ext>
            </a:extLst>
          </p:cNvPr>
          <p:cNvSpPr txBox="1">
            <a:spLocks/>
          </p:cNvSpPr>
          <p:nvPr/>
        </p:nvSpPr>
        <p:spPr>
          <a:xfrm>
            <a:off x="8549062" y="2063531"/>
            <a:ext cx="769031" cy="411734"/>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7D8C9B"/>
                </a:solidFill>
              </a:rPr>
              <a:t>75%</a:t>
            </a:r>
          </a:p>
        </p:txBody>
      </p:sp>
      <p:sp>
        <p:nvSpPr>
          <p:cNvPr id="29" name="Content Placeholder 6">
            <a:extLst>
              <a:ext uri="{FF2B5EF4-FFF2-40B4-BE49-F238E27FC236}">
                <a16:creationId xmlns:a16="http://schemas.microsoft.com/office/drawing/2014/main" id="{002C28DA-1AB9-45E4-AFD8-4ACE2967BB0B}"/>
              </a:ext>
            </a:extLst>
          </p:cNvPr>
          <p:cNvSpPr txBox="1">
            <a:spLocks/>
          </p:cNvSpPr>
          <p:nvPr/>
        </p:nvSpPr>
        <p:spPr>
          <a:xfrm>
            <a:off x="8106273" y="2729120"/>
            <a:ext cx="769031" cy="411734"/>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7D8C9B"/>
                </a:solidFill>
              </a:rPr>
              <a:t>61%</a:t>
            </a:r>
          </a:p>
        </p:txBody>
      </p:sp>
      <p:sp>
        <p:nvSpPr>
          <p:cNvPr id="33" name="Content Placeholder 6">
            <a:extLst>
              <a:ext uri="{FF2B5EF4-FFF2-40B4-BE49-F238E27FC236}">
                <a16:creationId xmlns:a16="http://schemas.microsoft.com/office/drawing/2014/main" id="{3C5602B4-8FAB-4681-8F20-3CF5138F875D}"/>
              </a:ext>
            </a:extLst>
          </p:cNvPr>
          <p:cNvSpPr txBox="1">
            <a:spLocks/>
          </p:cNvSpPr>
          <p:nvPr/>
        </p:nvSpPr>
        <p:spPr>
          <a:xfrm>
            <a:off x="8801535" y="1258951"/>
            <a:ext cx="769031" cy="411734"/>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7D8C9B"/>
                </a:solidFill>
              </a:rPr>
              <a:t>69%</a:t>
            </a:r>
          </a:p>
        </p:txBody>
      </p:sp>
      <p:sp>
        <p:nvSpPr>
          <p:cNvPr id="72" name="Oval 71">
            <a:extLst>
              <a:ext uri="{FF2B5EF4-FFF2-40B4-BE49-F238E27FC236}">
                <a16:creationId xmlns:a16="http://schemas.microsoft.com/office/drawing/2014/main" id="{E3874D43-487E-4A2D-A5E1-F4405C851C8E}"/>
              </a:ext>
            </a:extLst>
          </p:cNvPr>
          <p:cNvSpPr/>
          <p:nvPr/>
        </p:nvSpPr>
        <p:spPr>
          <a:xfrm>
            <a:off x="3387915" y="5208929"/>
            <a:ext cx="1132273" cy="1132273"/>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0C4B7B1-991B-4718-BBB4-87EAA0369D5F}"/>
              </a:ext>
            </a:extLst>
          </p:cNvPr>
          <p:cNvSpPr/>
          <p:nvPr/>
        </p:nvSpPr>
        <p:spPr>
          <a:xfrm>
            <a:off x="3238324" y="4385303"/>
            <a:ext cx="1427702" cy="1427704"/>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6787607-7043-4FE9-A2C2-238224FAF995}"/>
              </a:ext>
            </a:extLst>
          </p:cNvPr>
          <p:cNvSpPr/>
          <p:nvPr/>
        </p:nvSpPr>
        <p:spPr>
          <a:xfrm>
            <a:off x="7939212" y="5292227"/>
            <a:ext cx="947123" cy="947124"/>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DBFDC3D-0D00-41C5-BAC5-EF469AC5719F}"/>
              </a:ext>
            </a:extLst>
          </p:cNvPr>
          <p:cNvSpPr/>
          <p:nvPr/>
        </p:nvSpPr>
        <p:spPr>
          <a:xfrm>
            <a:off x="5769217" y="5201553"/>
            <a:ext cx="1132273" cy="1132273"/>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2E83846-54CD-4915-A126-0B3E9C753D30}"/>
              </a:ext>
            </a:extLst>
          </p:cNvPr>
          <p:cNvSpPr/>
          <p:nvPr/>
        </p:nvSpPr>
        <p:spPr>
          <a:xfrm>
            <a:off x="5619626" y="4377927"/>
            <a:ext cx="1427702" cy="1427704"/>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50A3512-6EE9-4743-BEAE-F76CEEC2F042}"/>
              </a:ext>
            </a:extLst>
          </p:cNvPr>
          <p:cNvSpPr/>
          <p:nvPr/>
        </p:nvSpPr>
        <p:spPr>
          <a:xfrm>
            <a:off x="7815533" y="4611385"/>
            <a:ext cx="1194246" cy="1194246"/>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ntent Placeholder 6">
            <a:extLst>
              <a:ext uri="{FF2B5EF4-FFF2-40B4-BE49-F238E27FC236}">
                <a16:creationId xmlns:a16="http://schemas.microsoft.com/office/drawing/2014/main" id="{6CD828D4-B708-48E0-A7BA-57A5B52619B0}"/>
              </a:ext>
            </a:extLst>
          </p:cNvPr>
          <p:cNvSpPr txBox="1">
            <a:spLocks/>
          </p:cNvSpPr>
          <p:nvPr/>
        </p:nvSpPr>
        <p:spPr>
          <a:xfrm>
            <a:off x="3195427" y="5140062"/>
            <a:ext cx="1523909" cy="576460"/>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rPr>
              <a:t>Employee device monitoring</a:t>
            </a:r>
          </a:p>
        </p:txBody>
      </p:sp>
      <p:sp>
        <p:nvSpPr>
          <p:cNvPr id="49" name="Content Placeholder 6">
            <a:extLst>
              <a:ext uri="{FF2B5EF4-FFF2-40B4-BE49-F238E27FC236}">
                <a16:creationId xmlns:a16="http://schemas.microsoft.com/office/drawing/2014/main" id="{5CAA4B0A-5CBC-488B-A001-6FD48EF64849}"/>
              </a:ext>
            </a:extLst>
          </p:cNvPr>
          <p:cNvSpPr txBox="1">
            <a:spLocks/>
          </p:cNvSpPr>
          <p:nvPr/>
        </p:nvSpPr>
        <p:spPr>
          <a:xfrm>
            <a:off x="5826710" y="5143200"/>
            <a:ext cx="986156" cy="472676"/>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rPr>
              <a:t>Real user monitoring</a:t>
            </a:r>
          </a:p>
        </p:txBody>
      </p:sp>
      <p:sp>
        <p:nvSpPr>
          <p:cNvPr id="51" name="Content Placeholder 6">
            <a:extLst>
              <a:ext uri="{FF2B5EF4-FFF2-40B4-BE49-F238E27FC236}">
                <a16:creationId xmlns:a16="http://schemas.microsoft.com/office/drawing/2014/main" id="{2E826E6D-A700-4D37-A5D2-332D5F2743A7}"/>
              </a:ext>
            </a:extLst>
          </p:cNvPr>
          <p:cNvSpPr txBox="1">
            <a:spLocks/>
          </p:cNvSpPr>
          <p:nvPr/>
        </p:nvSpPr>
        <p:spPr>
          <a:xfrm>
            <a:off x="7809166" y="5164029"/>
            <a:ext cx="1194246" cy="415251"/>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b="1" dirty="0">
                <a:solidFill>
                  <a:schemeClr val="bg1"/>
                </a:solidFill>
              </a:rPr>
              <a:t>Synthetic/end-user proactive monitoring</a:t>
            </a:r>
          </a:p>
        </p:txBody>
      </p:sp>
      <p:sp>
        <p:nvSpPr>
          <p:cNvPr id="53" name="Content Placeholder 6">
            <a:extLst>
              <a:ext uri="{FF2B5EF4-FFF2-40B4-BE49-F238E27FC236}">
                <a16:creationId xmlns:a16="http://schemas.microsoft.com/office/drawing/2014/main" id="{08882DFD-0BE9-4E0E-9B0B-994796A59F66}"/>
              </a:ext>
            </a:extLst>
          </p:cNvPr>
          <p:cNvSpPr txBox="1">
            <a:spLocks/>
          </p:cNvSpPr>
          <p:nvPr/>
        </p:nvSpPr>
        <p:spPr>
          <a:xfrm>
            <a:off x="2589611" y="4874965"/>
            <a:ext cx="671687" cy="35540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4FCE99"/>
                </a:solidFill>
              </a:rPr>
              <a:t>1.6x</a:t>
            </a:r>
          </a:p>
        </p:txBody>
      </p:sp>
      <p:sp>
        <p:nvSpPr>
          <p:cNvPr id="55" name="Content Placeholder 6">
            <a:extLst>
              <a:ext uri="{FF2B5EF4-FFF2-40B4-BE49-F238E27FC236}">
                <a16:creationId xmlns:a16="http://schemas.microsoft.com/office/drawing/2014/main" id="{131331B6-0475-4FF8-B369-D3F6A34D871F}"/>
              </a:ext>
            </a:extLst>
          </p:cNvPr>
          <p:cNvSpPr txBox="1">
            <a:spLocks/>
          </p:cNvSpPr>
          <p:nvPr/>
        </p:nvSpPr>
        <p:spPr>
          <a:xfrm>
            <a:off x="4901770" y="4877355"/>
            <a:ext cx="725761" cy="258392"/>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4FCE99"/>
                </a:solidFill>
              </a:rPr>
              <a:t>1.6x</a:t>
            </a:r>
          </a:p>
        </p:txBody>
      </p:sp>
      <p:sp>
        <p:nvSpPr>
          <p:cNvPr id="57" name="Content Placeholder 6">
            <a:extLst>
              <a:ext uri="{FF2B5EF4-FFF2-40B4-BE49-F238E27FC236}">
                <a16:creationId xmlns:a16="http://schemas.microsoft.com/office/drawing/2014/main" id="{DE0261E3-FB37-4374-89C8-D7778F92E102}"/>
              </a:ext>
            </a:extLst>
          </p:cNvPr>
          <p:cNvSpPr txBox="1">
            <a:spLocks/>
          </p:cNvSpPr>
          <p:nvPr/>
        </p:nvSpPr>
        <p:spPr>
          <a:xfrm>
            <a:off x="7092177" y="4932601"/>
            <a:ext cx="769394" cy="254228"/>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4FCE99"/>
                </a:solidFill>
              </a:rPr>
              <a:t>1.5x</a:t>
            </a:r>
          </a:p>
        </p:txBody>
      </p:sp>
      <p:sp>
        <p:nvSpPr>
          <p:cNvPr id="59" name="Content Placeholder 6">
            <a:extLst>
              <a:ext uri="{FF2B5EF4-FFF2-40B4-BE49-F238E27FC236}">
                <a16:creationId xmlns:a16="http://schemas.microsoft.com/office/drawing/2014/main" id="{3ECA77B0-399E-406B-B8ED-4F648CEE69C0}"/>
              </a:ext>
            </a:extLst>
          </p:cNvPr>
          <p:cNvSpPr txBox="1">
            <a:spLocks/>
          </p:cNvSpPr>
          <p:nvPr/>
        </p:nvSpPr>
        <p:spPr>
          <a:xfrm>
            <a:off x="7122129" y="5163905"/>
            <a:ext cx="772234" cy="238502"/>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sp>
        <p:nvSpPr>
          <p:cNvPr id="61" name="Content Placeholder 6">
            <a:extLst>
              <a:ext uri="{FF2B5EF4-FFF2-40B4-BE49-F238E27FC236}">
                <a16:creationId xmlns:a16="http://schemas.microsoft.com/office/drawing/2014/main" id="{189FADF2-6901-4E2A-9B36-AEFDE187B2F5}"/>
              </a:ext>
            </a:extLst>
          </p:cNvPr>
          <p:cNvSpPr txBox="1">
            <a:spLocks/>
          </p:cNvSpPr>
          <p:nvPr/>
        </p:nvSpPr>
        <p:spPr>
          <a:xfrm>
            <a:off x="4890740" y="5135747"/>
            <a:ext cx="789853" cy="258392"/>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sp>
        <p:nvSpPr>
          <p:cNvPr id="63" name="Content Placeholder 6">
            <a:extLst>
              <a:ext uri="{FF2B5EF4-FFF2-40B4-BE49-F238E27FC236}">
                <a16:creationId xmlns:a16="http://schemas.microsoft.com/office/drawing/2014/main" id="{F4826737-C4C2-4DB8-AC2F-CF1EFFCEBB61}"/>
              </a:ext>
            </a:extLst>
          </p:cNvPr>
          <p:cNvSpPr txBox="1">
            <a:spLocks/>
          </p:cNvSpPr>
          <p:nvPr/>
        </p:nvSpPr>
        <p:spPr>
          <a:xfrm>
            <a:off x="2550205" y="5150510"/>
            <a:ext cx="754892" cy="252091"/>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pic>
        <p:nvPicPr>
          <p:cNvPr id="75" name="Graphic 74">
            <a:extLst>
              <a:ext uri="{FF2B5EF4-FFF2-40B4-BE49-F238E27FC236}">
                <a16:creationId xmlns:a16="http://schemas.microsoft.com/office/drawing/2014/main" id="{694BE0DA-42B0-4AC7-A81A-59CC22E310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97947" y="4625139"/>
            <a:ext cx="703617" cy="549165"/>
          </a:xfrm>
          <a:prstGeom prst="rect">
            <a:avLst/>
          </a:prstGeom>
        </p:spPr>
      </p:pic>
      <p:pic>
        <p:nvPicPr>
          <p:cNvPr id="77" name="Graphic 76">
            <a:extLst>
              <a:ext uri="{FF2B5EF4-FFF2-40B4-BE49-F238E27FC236}">
                <a16:creationId xmlns:a16="http://schemas.microsoft.com/office/drawing/2014/main" id="{48552C99-8979-488B-BDDA-DE5105B4DE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80477" y="4651311"/>
            <a:ext cx="721179" cy="487856"/>
          </a:xfrm>
          <a:prstGeom prst="rect">
            <a:avLst/>
          </a:prstGeom>
        </p:spPr>
      </p:pic>
      <p:pic>
        <p:nvPicPr>
          <p:cNvPr id="78" name="Graphic 77">
            <a:extLst>
              <a:ext uri="{FF2B5EF4-FFF2-40B4-BE49-F238E27FC236}">
                <a16:creationId xmlns:a16="http://schemas.microsoft.com/office/drawing/2014/main" id="{B224330B-B751-47DD-8DB5-FDC109D119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22244" y="4766003"/>
            <a:ext cx="568496" cy="409936"/>
          </a:xfrm>
          <a:prstGeom prst="rect">
            <a:avLst/>
          </a:prstGeom>
        </p:spPr>
      </p:pic>
    </p:spTree>
    <p:extLst>
      <p:ext uri="{BB962C8B-B14F-4D97-AF65-F5344CB8AC3E}">
        <p14:creationId xmlns:p14="http://schemas.microsoft.com/office/powerpoint/2010/main" val="1763348458"/>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132E8FB-D1CA-4A3A-A397-294EEAE3F94F}"/>
              </a:ext>
            </a:extLst>
          </p:cNvPr>
          <p:cNvSpPr>
            <a:spLocks noGrp="1"/>
          </p:cNvSpPr>
          <p:nvPr>
            <p:ph idx="1"/>
          </p:nvPr>
        </p:nvSpPr>
        <p:spPr>
          <a:xfrm>
            <a:off x="288665" y="999577"/>
            <a:ext cx="7287792" cy="1449710"/>
          </a:xfrm>
        </p:spPr>
        <p:txBody>
          <a:bodyPr>
            <a:normAutofit/>
          </a:bodyPr>
          <a:lstStyle/>
          <a:p>
            <a:pPr marL="0" indent="0">
              <a:buNone/>
            </a:pPr>
            <a:r>
              <a:rPr lang="en-US" sz="2000" dirty="0"/>
              <a:t>The </a:t>
            </a:r>
            <a:r>
              <a:rPr lang="en-US" sz="2000" b="1" dirty="0">
                <a:solidFill>
                  <a:srgbClr val="4FCE99"/>
                </a:solidFill>
              </a:rPr>
              <a:t>Top Tier </a:t>
            </a:r>
            <a:r>
              <a:rPr lang="en-US" sz="2000" dirty="0"/>
              <a:t>is committed to making Work-from-Home (WFH) employees as productive as possible. For example, the </a:t>
            </a:r>
            <a:r>
              <a:rPr lang="en-US" sz="2000" b="1" dirty="0">
                <a:solidFill>
                  <a:srgbClr val="4FCE99"/>
                </a:solidFill>
              </a:rPr>
              <a:t>Top Tier is 33 percent </a:t>
            </a:r>
            <a:r>
              <a:rPr lang="en-US" sz="2000" dirty="0"/>
              <a:t>more likely to train their employees on work-from-home technologies.</a:t>
            </a:r>
          </a:p>
        </p:txBody>
      </p:sp>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sp>
        <p:nvSpPr>
          <p:cNvPr id="6" name="Title 5">
            <a:extLst>
              <a:ext uri="{FF2B5EF4-FFF2-40B4-BE49-F238E27FC236}">
                <a16:creationId xmlns:a16="http://schemas.microsoft.com/office/drawing/2014/main" id="{C861C128-981A-45F4-84CC-C3DC0C79DA22}"/>
              </a:ext>
            </a:extLst>
          </p:cNvPr>
          <p:cNvSpPr>
            <a:spLocks noGrp="1"/>
          </p:cNvSpPr>
          <p:nvPr>
            <p:ph type="title"/>
          </p:nvPr>
        </p:nvSpPr>
        <p:spPr/>
        <p:txBody>
          <a:bodyPr/>
          <a:lstStyle/>
          <a:p>
            <a:r>
              <a:rPr lang="en-US" dirty="0"/>
              <a:t>Focus on work-from home tools</a:t>
            </a:r>
          </a:p>
        </p:txBody>
      </p:sp>
      <p:graphicFrame>
        <p:nvGraphicFramePr>
          <p:cNvPr id="5" name="Chart 4">
            <a:extLst>
              <a:ext uri="{FF2B5EF4-FFF2-40B4-BE49-F238E27FC236}">
                <a16:creationId xmlns:a16="http://schemas.microsoft.com/office/drawing/2014/main" id="{2DF660D9-8AE4-46EC-AFA2-155F2EC5A3D3}"/>
              </a:ext>
            </a:extLst>
          </p:cNvPr>
          <p:cNvGraphicFramePr/>
          <p:nvPr>
            <p:extLst>
              <p:ext uri="{D42A27DB-BD31-4B8C-83A1-F6EECF244321}">
                <p14:modId xmlns:p14="http://schemas.microsoft.com/office/powerpoint/2010/main" val="669681997"/>
              </p:ext>
            </p:extLst>
          </p:nvPr>
        </p:nvGraphicFramePr>
        <p:xfrm>
          <a:off x="7587347" y="719666"/>
          <a:ext cx="4122173" cy="5278363"/>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6">
            <a:extLst>
              <a:ext uri="{FF2B5EF4-FFF2-40B4-BE49-F238E27FC236}">
                <a16:creationId xmlns:a16="http://schemas.microsoft.com/office/drawing/2014/main" id="{4BAF3D1B-EC93-4DAF-90D0-A14ED5A11770}"/>
              </a:ext>
            </a:extLst>
          </p:cNvPr>
          <p:cNvSpPr txBox="1">
            <a:spLocks/>
          </p:cNvSpPr>
          <p:nvPr/>
        </p:nvSpPr>
        <p:spPr>
          <a:xfrm>
            <a:off x="288664" y="2880743"/>
            <a:ext cx="7157165" cy="1049000"/>
          </a:xfrm>
          <a:prstGeom prst="rect">
            <a:avLst/>
          </a:prstGeom>
        </p:spPr>
        <p:txBody>
          <a:bodyPr vert="horz" lIns="91440" tIns="45720" rIns="91440" bIns="45720" rtlCol="0">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4FCE99"/>
                </a:solidFill>
              </a:rPr>
              <a:t>Top Tier </a:t>
            </a:r>
            <a:r>
              <a:rPr lang="en-US" sz="2000" dirty="0"/>
              <a:t>also does a better job of equipping their WFH employees – nearly three times as likely to say their employees’ collaboration tools are extremely effective. </a:t>
            </a:r>
          </a:p>
        </p:txBody>
      </p:sp>
      <p:sp>
        <p:nvSpPr>
          <p:cNvPr id="9" name="Content Placeholder 6">
            <a:extLst>
              <a:ext uri="{FF2B5EF4-FFF2-40B4-BE49-F238E27FC236}">
                <a16:creationId xmlns:a16="http://schemas.microsoft.com/office/drawing/2014/main" id="{47FAF0B4-6CB5-4F8A-9354-0481D5C23CAE}"/>
              </a:ext>
            </a:extLst>
          </p:cNvPr>
          <p:cNvSpPr txBox="1">
            <a:spLocks/>
          </p:cNvSpPr>
          <p:nvPr/>
        </p:nvSpPr>
        <p:spPr>
          <a:xfrm>
            <a:off x="288664" y="4484914"/>
            <a:ext cx="6868129" cy="1049000"/>
          </a:xfrm>
          <a:prstGeom prst="rect">
            <a:avLst/>
          </a:prstGeom>
        </p:spPr>
        <p:txBody>
          <a:bodyPr vert="horz" lIns="91440" tIns="45720" rIns="91440" bIns="45720" rtlCol="0">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4FCE99"/>
                </a:solidFill>
              </a:rPr>
              <a:t>Top Tier </a:t>
            </a:r>
            <a:r>
              <a:rPr lang="en-US" sz="2000" dirty="0"/>
              <a:t>has selected better hybrid cloud providers and are three times as likely to report their vendor enables them to deliver both services and apps.</a:t>
            </a:r>
          </a:p>
        </p:txBody>
      </p:sp>
      <p:sp>
        <p:nvSpPr>
          <p:cNvPr id="11" name="Content Placeholder 6">
            <a:extLst>
              <a:ext uri="{FF2B5EF4-FFF2-40B4-BE49-F238E27FC236}">
                <a16:creationId xmlns:a16="http://schemas.microsoft.com/office/drawing/2014/main" id="{ADE0C229-AB99-4B0A-ABBF-B9C76D722F36}"/>
              </a:ext>
            </a:extLst>
          </p:cNvPr>
          <p:cNvSpPr txBox="1">
            <a:spLocks/>
          </p:cNvSpPr>
          <p:nvPr/>
        </p:nvSpPr>
        <p:spPr>
          <a:xfrm>
            <a:off x="8937012" y="1159849"/>
            <a:ext cx="1001643" cy="411734"/>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b="1" dirty="0">
                <a:solidFill>
                  <a:srgbClr val="4FCE99"/>
                </a:solidFill>
              </a:rPr>
              <a:t>33%</a:t>
            </a:r>
          </a:p>
        </p:txBody>
      </p:sp>
      <p:sp>
        <p:nvSpPr>
          <p:cNvPr id="13" name="Content Placeholder 6">
            <a:extLst>
              <a:ext uri="{FF2B5EF4-FFF2-40B4-BE49-F238E27FC236}">
                <a16:creationId xmlns:a16="http://schemas.microsoft.com/office/drawing/2014/main" id="{E6BF1FF3-365F-4FA9-A43D-6AA374994A26}"/>
              </a:ext>
            </a:extLst>
          </p:cNvPr>
          <p:cNvSpPr txBox="1">
            <a:spLocks/>
          </p:cNvSpPr>
          <p:nvPr/>
        </p:nvSpPr>
        <p:spPr>
          <a:xfrm>
            <a:off x="9757290" y="1175737"/>
            <a:ext cx="852111" cy="41173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CE99"/>
                </a:solidFill>
              </a:rPr>
              <a:t>more likely</a:t>
            </a:r>
          </a:p>
        </p:txBody>
      </p:sp>
      <p:sp>
        <p:nvSpPr>
          <p:cNvPr id="15" name="Content Placeholder 6">
            <a:extLst>
              <a:ext uri="{FF2B5EF4-FFF2-40B4-BE49-F238E27FC236}">
                <a16:creationId xmlns:a16="http://schemas.microsoft.com/office/drawing/2014/main" id="{3CAC6D18-1A3A-4776-80B5-59B935D220E4}"/>
              </a:ext>
            </a:extLst>
          </p:cNvPr>
          <p:cNvSpPr txBox="1">
            <a:spLocks/>
          </p:cNvSpPr>
          <p:nvPr/>
        </p:nvSpPr>
        <p:spPr>
          <a:xfrm>
            <a:off x="10410757" y="2824713"/>
            <a:ext cx="1001643" cy="411734"/>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b="1" dirty="0">
                <a:solidFill>
                  <a:srgbClr val="4FCE99"/>
                </a:solidFill>
              </a:rPr>
              <a:t>3x</a:t>
            </a:r>
          </a:p>
        </p:txBody>
      </p:sp>
      <p:sp>
        <p:nvSpPr>
          <p:cNvPr id="17" name="Content Placeholder 6">
            <a:extLst>
              <a:ext uri="{FF2B5EF4-FFF2-40B4-BE49-F238E27FC236}">
                <a16:creationId xmlns:a16="http://schemas.microsoft.com/office/drawing/2014/main" id="{CCC8ACC1-7353-410C-9564-B2A2FAFFB9F5}"/>
              </a:ext>
            </a:extLst>
          </p:cNvPr>
          <p:cNvSpPr txBox="1">
            <a:spLocks/>
          </p:cNvSpPr>
          <p:nvPr/>
        </p:nvSpPr>
        <p:spPr>
          <a:xfrm>
            <a:off x="11078633" y="2851487"/>
            <a:ext cx="634396" cy="41173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CE99"/>
                </a:solidFill>
              </a:rPr>
              <a:t>as likely</a:t>
            </a:r>
          </a:p>
        </p:txBody>
      </p:sp>
      <p:sp>
        <p:nvSpPr>
          <p:cNvPr id="23" name="Content Placeholder 6">
            <a:extLst>
              <a:ext uri="{FF2B5EF4-FFF2-40B4-BE49-F238E27FC236}">
                <a16:creationId xmlns:a16="http://schemas.microsoft.com/office/drawing/2014/main" id="{C49B766E-5132-4BD4-AB07-13F9410A0712}"/>
              </a:ext>
            </a:extLst>
          </p:cNvPr>
          <p:cNvSpPr txBox="1">
            <a:spLocks/>
          </p:cNvSpPr>
          <p:nvPr/>
        </p:nvSpPr>
        <p:spPr>
          <a:xfrm>
            <a:off x="10399871" y="4504700"/>
            <a:ext cx="1001643" cy="411734"/>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b="1" dirty="0">
                <a:solidFill>
                  <a:srgbClr val="4FCE99"/>
                </a:solidFill>
              </a:rPr>
              <a:t>3x</a:t>
            </a:r>
          </a:p>
        </p:txBody>
      </p:sp>
      <p:sp>
        <p:nvSpPr>
          <p:cNvPr id="25" name="Content Placeholder 6">
            <a:extLst>
              <a:ext uri="{FF2B5EF4-FFF2-40B4-BE49-F238E27FC236}">
                <a16:creationId xmlns:a16="http://schemas.microsoft.com/office/drawing/2014/main" id="{DAAF5E7E-BFE3-4E9D-AB18-390B4F5E7146}"/>
              </a:ext>
            </a:extLst>
          </p:cNvPr>
          <p:cNvSpPr txBox="1">
            <a:spLocks/>
          </p:cNvSpPr>
          <p:nvPr/>
        </p:nvSpPr>
        <p:spPr>
          <a:xfrm>
            <a:off x="11067747" y="4531474"/>
            <a:ext cx="634396" cy="41173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CE99"/>
                </a:solidFill>
              </a:rPr>
              <a:t>as likely</a:t>
            </a:r>
          </a:p>
        </p:txBody>
      </p:sp>
    </p:spTree>
    <p:extLst>
      <p:ext uri="{BB962C8B-B14F-4D97-AF65-F5344CB8AC3E}">
        <p14:creationId xmlns:p14="http://schemas.microsoft.com/office/powerpoint/2010/main" val="253074922"/>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132E8FB-D1CA-4A3A-A397-294EEAE3F94F}"/>
              </a:ext>
            </a:extLst>
          </p:cNvPr>
          <p:cNvSpPr>
            <a:spLocks noGrp="1"/>
          </p:cNvSpPr>
          <p:nvPr>
            <p:ph idx="1"/>
          </p:nvPr>
        </p:nvSpPr>
        <p:spPr>
          <a:xfrm>
            <a:off x="288665" y="999577"/>
            <a:ext cx="9167569" cy="756907"/>
          </a:xfrm>
        </p:spPr>
        <p:txBody>
          <a:bodyPr>
            <a:noAutofit/>
          </a:bodyPr>
          <a:lstStyle/>
          <a:p>
            <a:pPr marL="0" indent="0">
              <a:buNone/>
            </a:pPr>
            <a:r>
              <a:rPr lang="en-US" sz="2000" b="1" dirty="0">
                <a:solidFill>
                  <a:srgbClr val="4FCE99"/>
                </a:solidFill>
              </a:rPr>
              <a:t>Top-Tier</a:t>
            </a:r>
            <a:r>
              <a:rPr lang="en-US" sz="2000" dirty="0"/>
              <a:t> organizations are more engaged with cutting edge initiatives that optimize remote work:</a:t>
            </a:r>
          </a:p>
          <a:p>
            <a:pPr marR="0">
              <a:spcAft>
                <a:spcPts val="0"/>
              </a:spcAft>
            </a:pPr>
            <a:endParaRPr lang="en-US" sz="2000" dirty="0"/>
          </a:p>
          <a:p>
            <a:pPr marL="393700" lvl="2" indent="-190500">
              <a:buFont typeface="Arial" panose="020B0604020202020204" pitchFamily="34" charset="0"/>
              <a:buChar char="•"/>
            </a:pPr>
            <a:endParaRPr lang="en-US" sz="2000" dirty="0"/>
          </a:p>
        </p:txBody>
      </p:sp>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sp>
        <p:nvSpPr>
          <p:cNvPr id="6" name="Title 5">
            <a:extLst>
              <a:ext uri="{FF2B5EF4-FFF2-40B4-BE49-F238E27FC236}">
                <a16:creationId xmlns:a16="http://schemas.microsoft.com/office/drawing/2014/main" id="{C861C128-981A-45F4-84CC-C3DC0C79DA22}"/>
              </a:ext>
            </a:extLst>
          </p:cNvPr>
          <p:cNvSpPr>
            <a:spLocks noGrp="1"/>
          </p:cNvSpPr>
          <p:nvPr>
            <p:ph type="title"/>
          </p:nvPr>
        </p:nvSpPr>
        <p:spPr/>
        <p:txBody>
          <a:bodyPr/>
          <a:lstStyle/>
          <a:p>
            <a:r>
              <a:rPr lang="en-US" dirty="0"/>
              <a:t>General networking initiatives</a:t>
            </a:r>
          </a:p>
        </p:txBody>
      </p:sp>
      <p:sp>
        <p:nvSpPr>
          <p:cNvPr id="13" name="Content Placeholder 6">
            <a:extLst>
              <a:ext uri="{FF2B5EF4-FFF2-40B4-BE49-F238E27FC236}">
                <a16:creationId xmlns:a16="http://schemas.microsoft.com/office/drawing/2014/main" id="{E5E36BA0-0ED7-4E1F-A2E2-6A8A244AF601}"/>
              </a:ext>
            </a:extLst>
          </p:cNvPr>
          <p:cNvSpPr txBox="1">
            <a:spLocks/>
          </p:cNvSpPr>
          <p:nvPr/>
        </p:nvSpPr>
        <p:spPr>
          <a:xfrm>
            <a:off x="2035472" y="2056326"/>
            <a:ext cx="857496" cy="33033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4FCE99"/>
                </a:solidFill>
              </a:rPr>
              <a:t>1.8x</a:t>
            </a:r>
          </a:p>
        </p:txBody>
      </p:sp>
      <p:sp>
        <p:nvSpPr>
          <p:cNvPr id="14" name="Content Placeholder 6">
            <a:extLst>
              <a:ext uri="{FF2B5EF4-FFF2-40B4-BE49-F238E27FC236}">
                <a16:creationId xmlns:a16="http://schemas.microsoft.com/office/drawing/2014/main" id="{9B2A997B-AE4E-40F6-BD2D-E7AF3EC03B50}"/>
              </a:ext>
            </a:extLst>
          </p:cNvPr>
          <p:cNvSpPr txBox="1">
            <a:spLocks/>
          </p:cNvSpPr>
          <p:nvPr/>
        </p:nvSpPr>
        <p:spPr>
          <a:xfrm>
            <a:off x="2048500" y="2388216"/>
            <a:ext cx="852111" cy="287210"/>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grpSp>
        <p:nvGrpSpPr>
          <p:cNvPr id="17" name="Group 16">
            <a:extLst>
              <a:ext uri="{FF2B5EF4-FFF2-40B4-BE49-F238E27FC236}">
                <a16:creationId xmlns:a16="http://schemas.microsoft.com/office/drawing/2014/main" id="{9B2CB0D2-E893-4650-8A44-1DCE1C9BC191}"/>
              </a:ext>
            </a:extLst>
          </p:cNvPr>
          <p:cNvGrpSpPr/>
          <p:nvPr/>
        </p:nvGrpSpPr>
        <p:grpSpPr>
          <a:xfrm>
            <a:off x="1453819" y="2704315"/>
            <a:ext cx="1998227" cy="2817086"/>
            <a:chOff x="1345430" y="2350468"/>
            <a:chExt cx="1998227" cy="2817086"/>
          </a:xfrm>
        </p:grpSpPr>
        <p:sp>
          <p:nvSpPr>
            <p:cNvPr id="18" name="Oval 17">
              <a:extLst>
                <a:ext uri="{FF2B5EF4-FFF2-40B4-BE49-F238E27FC236}">
                  <a16:creationId xmlns:a16="http://schemas.microsoft.com/office/drawing/2014/main" id="{787E46AF-9220-4268-8E0E-011DA5CC1393}"/>
                </a:ext>
              </a:extLst>
            </p:cNvPr>
            <p:cNvSpPr/>
            <p:nvPr/>
          </p:nvSpPr>
          <p:spPr>
            <a:xfrm>
              <a:off x="1509881" y="3470150"/>
              <a:ext cx="1697403" cy="1697404"/>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3E9276A-53D8-49C9-ADDD-971E1A2510AE}"/>
                </a:ext>
              </a:extLst>
            </p:cNvPr>
            <p:cNvSpPr/>
            <p:nvPr/>
          </p:nvSpPr>
          <p:spPr>
            <a:xfrm>
              <a:off x="1345430" y="2350468"/>
              <a:ext cx="1998227" cy="1998227"/>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6">
              <a:extLst>
                <a:ext uri="{FF2B5EF4-FFF2-40B4-BE49-F238E27FC236}">
                  <a16:creationId xmlns:a16="http://schemas.microsoft.com/office/drawing/2014/main" id="{7DB36A7D-D5C8-4986-9696-F9E9977F7235}"/>
                </a:ext>
              </a:extLst>
            </p:cNvPr>
            <p:cNvSpPr txBox="1">
              <a:spLocks/>
            </p:cNvSpPr>
            <p:nvPr/>
          </p:nvSpPr>
          <p:spPr>
            <a:xfrm>
              <a:off x="1553340" y="3443547"/>
              <a:ext cx="1575077" cy="62726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bg1"/>
                  </a:solidFill>
                </a:rPr>
                <a:t>Robotic Process Automation</a:t>
              </a:r>
            </a:p>
          </p:txBody>
        </p:sp>
      </p:grpSp>
      <p:sp>
        <p:nvSpPr>
          <p:cNvPr id="5" name="Content Placeholder 6">
            <a:extLst>
              <a:ext uri="{FF2B5EF4-FFF2-40B4-BE49-F238E27FC236}">
                <a16:creationId xmlns:a16="http://schemas.microsoft.com/office/drawing/2014/main" id="{0F064CF9-FFB1-402B-8074-A148EAD75CF0}"/>
              </a:ext>
            </a:extLst>
          </p:cNvPr>
          <p:cNvSpPr txBox="1">
            <a:spLocks/>
          </p:cNvSpPr>
          <p:nvPr/>
        </p:nvSpPr>
        <p:spPr>
          <a:xfrm>
            <a:off x="4559783" y="2189716"/>
            <a:ext cx="824567" cy="317648"/>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4FCE99"/>
                </a:solidFill>
              </a:rPr>
              <a:t>1.5x</a:t>
            </a:r>
          </a:p>
        </p:txBody>
      </p:sp>
      <p:sp>
        <p:nvSpPr>
          <p:cNvPr id="10" name="Content Placeholder 6">
            <a:extLst>
              <a:ext uri="{FF2B5EF4-FFF2-40B4-BE49-F238E27FC236}">
                <a16:creationId xmlns:a16="http://schemas.microsoft.com/office/drawing/2014/main" id="{250C2C34-9D70-4D42-A19D-E4EDDE8FD440}"/>
              </a:ext>
            </a:extLst>
          </p:cNvPr>
          <p:cNvSpPr txBox="1">
            <a:spLocks/>
          </p:cNvSpPr>
          <p:nvPr/>
        </p:nvSpPr>
        <p:spPr>
          <a:xfrm>
            <a:off x="4558425" y="2508861"/>
            <a:ext cx="852110" cy="276181"/>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grpSp>
        <p:nvGrpSpPr>
          <p:cNvPr id="37" name="Group 36">
            <a:extLst>
              <a:ext uri="{FF2B5EF4-FFF2-40B4-BE49-F238E27FC236}">
                <a16:creationId xmlns:a16="http://schemas.microsoft.com/office/drawing/2014/main" id="{D643D5B0-107F-444C-B1C2-35FBE6D09683}"/>
              </a:ext>
            </a:extLst>
          </p:cNvPr>
          <p:cNvGrpSpPr/>
          <p:nvPr/>
        </p:nvGrpSpPr>
        <p:grpSpPr>
          <a:xfrm>
            <a:off x="4012569" y="2812821"/>
            <a:ext cx="1921492" cy="2708905"/>
            <a:chOff x="4302426" y="2350468"/>
            <a:chExt cx="1998227" cy="2817086"/>
          </a:xfrm>
        </p:grpSpPr>
        <p:sp>
          <p:nvSpPr>
            <p:cNvPr id="38" name="Oval 37">
              <a:extLst>
                <a:ext uri="{FF2B5EF4-FFF2-40B4-BE49-F238E27FC236}">
                  <a16:creationId xmlns:a16="http://schemas.microsoft.com/office/drawing/2014/main" id="{5CBDDE00-B070-4DD2-A4C2-1D469509F745}"/>
                </a:ext>
              </a:extLst>
            </p:cNvPr>
            <p:cNvSpPr/>
            <p:nvPr/>
          </p:nvSpPr>
          <p:spPr>
            <a:xfrm>
              <a:off x="4466877" y="3470150"/>
              <a:ext cx="1697403" cy="1697404"/>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E8791CD-2C59-4432-B191-BBCD2F64BD3C}"/>
                </a:ext>
              </a:extLst>
            </p:cNvPr>
            <p:cNvSpPr/>
            <p:nvPr/>
          </p:nvSpPr>
          <p:spPr>
            <a:xfrm>
              <a:off x="4302426" y="2350468"/>
              <a:ext cx="1998227" cy="1998227"/>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6">
              <a:extLst>
                <a:ext uri="{FF2B5EF4-FFF2-40B4-BE49-F238E27FC236}">
                  <a16:creationId xmlns:a16="http://schemas.microsoft.com/office/drawing/2014/main" id="{05601CDB-23D4-4DF9-910D-0B2FF5BCBCA9}"/>
                </a:ext>
              </a:extLst>
            </p:cNvPr>
            <p:cNvSpPr txBox="1">
              <a:spLocks/>
            </p:cNvSpPr>
            <p:nvPr/>
          </p:nvSpPr>
          <p:spPr>
            <a:xfrm>
              <a:off x="4423142" y="3443547"/>
              <a:ext cx="1739541" cy="62726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bg1"/>
                  </a:solidFill>
                </a:rPr>
                <a:t>Automation of routing business tasks</a:t>
              </a:r>
            </a:p>
          </p:txBody>
        </p:sp>
      </p:grpSp>
      <p:sp>
        <p:nvSpPr>
          <p:cNvPr id="42" name="Content Placeholder 6">
            <a:extLst>
              <a:ext uri="{FF2B5EF4-FFF2-40B4-BE49-F238E27FC236}">
                <a16:creationId xmlns:a16="http://schemas.microsoft.com/office/drawing/2014/main" id="{726BD99D-AF07-46EC-A3B0-390A77D097D2}"/>
              </a:ext>
            </a:extLst>
          </p:cNvPr>
          <p:cNvSpPr txBox="1">
            <a:spLocks/>
          </p:cNvSpPr>
          <p:nvPr/>
        </p:nvSpPr>
        <p:spPr>
          <a:xfrm>
            <a:off x="9418036" y="2197854"/>
            <a:ext cx="824567" cy="317648"/>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4FCE99"/>
                </a:solidFill>
              </a:rPr>
              <a:t>1.5x</a:t>
            </a:r>
          </a:p>
        </p:txBody>
      </p:sp>
      <p:sp>
        <p:nvSpPr>
          <p:cNvPr id="43" name="Content Placeholder 6">
            <a:extLst>
              <a:ext uri="{FF2B5EF4-FFF2-40B4-BE49-F238E27FC236}">
                <a16:creationId xmlns:a16="http://schemas.microsoft.com/office/drawing/2014/main" id="{E8561900-2824-4F27-9D2B-2E7894D4A50C}"/>
              </a:ext>
            </a:extLst>
          </p:cNvPr>
          <p:cNvSpPr txBox="1">
            <a:spLocks/>
          </p:cNvSpPr>
          <p:nvPr/>
        </p:nvSpPr>
        <p:spPr>
          <a:xfrm>
            <a:off x="9405527" y="2516999"/>
            <a:ext cx="852109" cy="276181"/>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sp>
        <p:nvSpPr>
          <p:cNvPr id="44" name="Content Placeholder 6">
            <a:extLst>
              <a:ext uri="{FF2B5EF4-FFF2-40B4-BE49-F238E27FC236}">
                <a16:creationId xmlns:a16="http://schemas.microsoft.com/office/drawing/2014/main" id="{E376251D-219B-46AE-BDBD-EFB2804A0A23}"/>
              </a:ext>
            </a:extLst>
          </p:cNvPr>
          <p:cNvSpPr txBox="1">
            <a:spLocks/>
          </p:cNvSpPr>
          <p:nvPr/>
        </p:nvSpPr>
        <p:spPr>
          <a:xfrm>
            <a:off x="7013744" y="2197854"/>
            <a:ext cx="824567" cy="317648"/>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4FCE99"/>
                </a:solidFill>
              </a:rPr>
              <a:t>1.5x</a:t>
            </a:r>
          </a:p>
        </p:txBody>
      </p:sp>
      <p:sp>
        <p:nvSpPr>
          <p:cNvPr id="45" name="Content Placeholder 6">
            <a:extLst>
              <a:ext uri="{FF2B5EF4-FFF2-40B4-BE49-F238E27FC236}">
                <a16:creationId xmlns:a16="http://schemas.microsoft.com/office/drawing/2014/main" id="{D67B2B43-E393-4EA0-8F54-5C1D5D5377C8}"/>
              </a:ext>
            </a:extLst>
          </p:cNvPr>
          <p:cNvSpPr txBox="1">
            <a:spLocks/>
          </p:cNvSpPr>
          <p:nvPr/>
        </p:nvSpPr>
        <p:spPr>
          <a:xfrm>
            <a:off x="7026272" y="2516999"/>
            <a:ext cx="819388" cy="276181"/>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grpSp>
        <p:nvGrpSpPr>
          <p:cNvPr id="46" name="Group 45">
            <a:extLst>
              <a:ext uri="{FF2B5EF4-FFF2-40B4-BE49-F238E27FC236}">
                <a16:creationId xmlns:a16="http://schemas.microsoft.com/office/drawing/2014/main" id="{B72F98D1-2786-4064-B822-43147A0E66CD}"/>
              </a:ext>
            </a:extLst>
          </p:cNvPr>
          <p:cNvGrpSpPr/>
          <p:nvPr/>
        </p:nvGrpSpPr>
        <p:grpSpPr>
          <a:xfrm>
            <a:off x="6454428" y="2820959"/>
            <a:ext cx="1921492" cy="2708905"/>
            <a:chOff x="1345430" y="2350468"/>
            <a:chExt cx="1998227" cy="2817086"/>
          </a:xfrm>
        </p:grpSpPr>
        <p:sp>
          <p:nvSpPr>
            <p:cNvPr id="47" name="Oval 46">
              <a:extLst>
                <a:ext uri="{FF2B5EF4-FFF2-40B4-BE49-F238E27FC236}">
                  <a16:creationId xmlns:a16="http://schemas.microsoft.com/office/drawing/2014/main" id="{293AD6BE-A98F-4CA6-B77E-1B0C175DAB48}"/>
                </a:ext>
              </a:extLst>
            </p:cNvPr>
            <p:cNvSpPr/>
            <p:nvPr/>
          </p:nvSpPr>
          <p:spPr>
            <a:xfrm>
              <a:off x="1509881" y="3470150"/>
              <a:ext cx="1697403" cy="1697404"/>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59C1D92-FD0E-42CD-ACD8-B0B248DEAFF4}"/>
                </a:ext>
              </a:extLst>
            </p:cNvPr>
            <p:cNvSpPr/>
            <p:nvPr/>
          </p:nvSpPr>
          <p:spPr>
            <a:xfrm>
              <a:off x="1345430" y="2350468"/>
              <a:ext cx="1998227" cy="1998227"/>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ontent Placeholder 6">
              <a:extLst>
                <a:ext uri="{FF2B5EF4-FFF2-40B4-BE49-F238E27FC236}">
                  <a16:creationId xmlns:a16="http://schemas.microsoft.com/office/drawing/2014/main" id="{D3156787-367F-4E51-9D63-11700B4FB7BD}"/>
                </a:ext>
              </a:extLst>
            </p:cNvPr>
            <p:cNvSpPr txBox="1">
              <a:spLocks/>
            </p:cNvSpPr>
            <p:nvPr/>
          </p:nvSpPr>
          <p:spPr>
            <a:xfrm>
              <a:off x="1654663" y="3443547"/>
              <a:ext cx="1386789" cy="62726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bg1"/>
                  </a:solidFill>
                </a:rPr>
                <a:t>SD-WAN</a:t>
              </a:r>
            </a:p>
          </p:txBody>
        </p:sp>
      </p:grpSp>
      <p:grpSp>
        <p:nvGrpSpPr>
          <p:cNvPr id="51" name="Group 50">
            <a:extLst>
              <a:ext uri="{FF2B5EF4-FFF2-40B4-BE49-F238E27FC236}">
                <a16:creationId xmlns:a16="http://schemas.microsoft.com/office/drawing/2014/main" id="{0CB1389E-123C-43D7-B219-8572F67FD5D9}"/>
              </a:ext>
            </a:extLst>
          </p:cNvPr>
          <p:cNvGrpSpPr/>
          <p:nvPr/>
        </p:nvGrpSpPr>
        <p:grpSpPr>
          <a:xfrm>
            <a:off x="8870822" y="2820959"/>
            <a:ext cx="1921492" cy="2708905"/>
            <a:chOff x="4302426" y="2350468"/>
            <a:chExt cx="1998227" cy="2817086"/>
          </a:xfrm>
        </p:grpSpPr>
        <p:sp>
          <p:nvSpPr>
            <p:cNvPr id="52" name="Oval 51">
              <a:extLst>
                <a:ext uri="{FF2B5EF4-FFF2-40B4-BE49-F238E27FC236}">
                  <a16:creationId xmlns:a16="http://schemas.microsoft.com/office/drawing/2014/main" id="{09C30611-A157-4107-8E5C-574453CB6932}"/>
                </a:ext>
              </a:extLst>
            </p:cNvPr>
            <p:cNvSpPr/>
            <p:nvPr/>
          </p:nvSpPr>
          <p:spPr>
            <a:xfrm>
              <a:off x="4466877" y="3470150"/>
              <a:ext cx="1697403" cy="1697404"/>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73A38A6-A415-4964-B3A2-0247AE5E7508}"/>
                </a:ext>
              </a:extLst>
            </p:cNvPr>
            <p:cNvSpPr/>
            <p:nvPr/>
          </p:nvSpPr>
          <p:spPr>
            <a:xfrm>
              <a:off x="4302426" y="2350468"/>
              <a:ext cx="1998227" cy="1998227"/>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6">
              <a:extLst>
                <a:ext uri="{FF2B5EF4-FFF2-40B4-BE49-F238E27FC236}">
                  <a16:creationId xmlns:a16="http://schemas.microsoft.com/office/drawing/2014/main" id="{C2B614AA-06D0-45F5-B892-3AE50DA7DB0D}"/>
                </a:ext>
              </a:extLst>
            </p:cNvPr>
            <p:cNvSpPr txBox="1">
              <a:spLocks/>
            </p:cNvSpPr>
            <p:nvPr/>
          </p:nvSpPr>
          <p:spPr>
            <a:xfrm>
              <a:off x="4423142" y="3443547"/>
              <a:ext cx="1739541" cy="62726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bg1"/>
                  </a:solidFill>
                </a:rPr>
                <a:t>AIOps</a:t>
              </a:r>
            </a:p>
          </p:txBody>
        </p:sp>
      </p:grpSp>
      <p:pic>
        <p:nvPicPr>
          <p:cNvPr id="4" name="Graphic 3">
            <a:extLst>
              <a:ext uri="{FF2B5EF4-FFF2-40B4-BE49-F238E27FC236}">
                <a16:creationId xmlns:a16="http://schemas.microsoft.com/office/drawing/2014/main" id="{39F38866-1F77-478B-B729-6A83D193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2651" y="3090166"/>
            <a:ext cx="785046" cy="785046"/>
          </a:xfrm>
          <a:prstGeom prst="rect">
            <a:avLst/>
          </a:prstGeom>
        </p:spPr>
      </p:pic>
      <p:pic>
        <p:nvPicPr>
          <p:cNvPr id="57" name="Graphic 56">
            <a:extLst>
              <a:ext uri="{FF2B5EF4-FFF2-40B4-BE49-F238E27FC236}">
                <a16:creationId xmlns:a16="http://schemas.microsoft.com/office/drawing/2014/main" id="{CCEDCB4F-0F46-4E8C-9755-ABD4B5C7D0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20731" y="3250263"/>
            <a:ext cx="648673" cy="585608"/>
          </a:xfrm>
          <a:prstGeom prst="rect">
            <a:avLst/>
          </a:prstGeom>
        </p:spPr>
      </p:pic>
      <p:pic>
        <p:nvPicPr>
          <p:cNvPr id="59" name="Graphic 58">
            <a:extLst>
              <a:ext uri="{FF2B5EF4-FFF2-40B4-BE49-F238E27FC236}">
                <a16:creationId xmlns:a16="http://schemas.microsoft.com/office/drawing/2014/main" id="{1F9918E3-B17D-4606-B80B-9A47FF3C0D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51028" y="3090166"/>
            <a:ext cx="765045" cy="665158"/>
          </a:xfrm>
          <a:prstGeom prst="rect">
            <a:avLst/>
          </a:prstGeom>
        </p:spPr>
      </p:pic>
      <p:pic>
        <p:nvPicPr>
          <p:cNvPr id="60" name="Graphic 59">
            <a:extLst>
              <a:ext uri="{FF2B5EF4-FFF2-40B4-BE49-F238E27FC236}">
                <a16:creationId xmlns:a16="http://schemas.microsoft.com/office/drawing/2014/main" id="{5001FE54-5CEA-4F42-B79A-4AB2DEF649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85413" y="3152109"/>
            <a:ext cx="759212" cy="687743"/>
          </a:xfrm>
          <a:prstGeom prst="rect">
            <a:avLst/>
          </a:prstGeom>
        </p:spPr>
      </p:pic>
    </p:spTree>
    <p:extLst>
      <p:ext uri="{BB962C8B-B14F-4D97-AF65-F5344CB8AC3E}">
        <p14:creationId xmlns:p14="http://schemas.microsoft.com/office/powerpoint/2010/main" val="1043679929"/>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132E8FB-D1CA-4A3A-A397-294EEAE3F94F}"/>
              </a:ext>
            </a:extLst>
          </p:cNvPr>
          <p:cNvSpPr>
            <a:spLocks noGrp="1"/>
          </p:cNvSpPr>
          <p:nvPr>
            <p:ph idx="1"/>
          </p:nvPr>
        </p:nvSpPr>
        <p:spPr>
          <a:xfrm>
            <a:off x="288664" y="999577"/>
            <a:ext cx="11522075" cy="491616"/>
          </a:xfrm>
        </p:spPr>
        <p:txBody>
          <a:bodyPr>
            <a:normAutofit/>
          </a:bodyPr>
          <a:lstStyle/>
          <a:p>
            <a:pPr marL="0" marR="0" indent="0">
              <a:spcBef>
                <a:spcPts val="0"/>
              </a:spcBef>
              <a:spcAft>
                <a:spcPts val="0"/>
              </a:spcAft>
              <a:buNone/>
            </a:pPr>
            <a:r>
              <a:rPr lang="en-US" sz="2000" b="1" dirty="0">
                <a:solidFill>
                  <a:srgbClr val="4FCE99"/>
                </a:solidFill>
              </a:rPr>
              <a:t>Top-Tier</a:t>
            </a:r>
            <a:r>
              <a:rPr lang="en-US" sz="2000" dirty="0"/>
              <a:t> organizations are also more engaged with cutting edge security initiatives:</a:t>
            </a:r>
          </a:p>
        </p:txBody>
      </p:sp>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a:xfrm>
            <a:off x="1739900" y="6287236"/>
            <a:ext cx="9828102" cy="427512"/>
          </a:xfrm>
        </p:spPr>
        <p:txBody>
          <a:bodyPr/>
          <a:lstStyle/>
          <a:p>
            <a:r>
              <a:rPr lang="en-US" dirty="0"/>
              <a:t>CONFIDENTIAL © Catchpoint 2019</a:t>
            </a:r>
          </a:p>
        </p:txBody>
      </p:sp>
      <p:sp>
        <p:nvSpPr>
          <p:cNvPr id="6" name="Title 5">
            <a:extLst>
              <a:ext uri="{FF2B5EF4-FFF2-40B4-BE49-F238E27FC236}">
                <a16:creationId xmlns:a16="http://schemas.microsoft.com/office/drawing/2014/main" id="{C861C128-981A-45F4-84CC-C3DC0C79DA22}"/>
              </a:ext>
            </a:extLst>
          </p:cNvPr>
          <p:cNvSpPr>
            <a:spLocks noGrp="1"/>
          </p:cNvSpPr>
          <p:nvPr>
            <p:ph type="title"/>
          </p:nvPr>
        </p:nvSpPr>
        <p:spPr/>
        <p:txBody>
          <a:bodyPr/>
          <a:lstStyle/>
          <a:p>
            <a:r>
              <a:rPr lang="en-US" dirty="0"/>
              <a:t>Security initiatives</a:t>
            </a:r>
          </a:p>
        </p:txBody>
      </p:sp>
      <p:sp>
        <p:nvSpPr>
          <p:cNvPr id="24" name="Content Placeholder 6">
            <a:extLst>
              <a:ext uri="{FF2B5EF4-FFF2-40B4-BE49-F238E27FC236}">
                <a16:creationId xmlns:a16="http://schemas.microsoft.com/office/drawing/2014/main" id="{EFFEECF3-AE33-4ADE-AEC1-208109447814}"/>
              </a:ext>
            </a:extLst>
          </p:cNvPr>
          <p:cNvSpPr txBox="1">
            <a:spLocks/>
          </p:cNvSpPr>
          <p:nvPr/>
        </p:nvSpPr>
        <p:spPr>
          <a:xfrm>
            <a:off x="3454111" y="2058420"/>
            <a:ext cx="857496" cy="33033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4FCE99"/>
                </a:solidFill>
              </a:rPr>
              <a:t>1.4x</a:t>
            </a:r>
          </a:p>
        </p:txBody>
      </p:sp>
      <p:sp>
        <p:nvSpPr>
          <p:cNvPr id="26" name="Content Placeholder 6">
            <a:extLst>
              <a:ext uri="{FF2B5EF4-FFF2-40B4-BE49-F238E27FC236}">
                <a16:creationId xmlns:a16="http://schemas.microsoft.com/office/drawing/2014/main" id="{D3DB14BB-56D1-4995-AA1C-E2D9207153B4}"/>
              </a:ext>
            </a:extLst>
          </p:cNvPr>
          <p:cNvSpPr txBox="1">
            <a:spLocks/>
          </p:cNvSpPr>
          <p:nvPr/>
        </p:nvSpPr>
        <p:spPr>
          <a:xfrm>
            <a:off x="5841876" y="2372435"/>
            <a:ext cx="819193" cy="307321"/>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4FCE99"/>
                </a:solidFill>
              </a:rPr>
              <a:t>1.3x</a:t>
            </a:r>
          </a:p>
        </p:txBody>
      </p:sp>
      <p:sp>
        <p:nvSpPr>
          <p:cNvPr id="32" name="Content Placeholder 6">
            <a:extLst>
              <a:ext uri="{FF2B5EF4-FFF2-40B4-BE49-F238E27FC236}">
                <a16:creationId xmlns:a16="http://schemas.microsoft.com/office/drawing/2014/main" id="{67F9D191-1895-4E2D-8F68-21115F9096B0}"/>
              </a:ext>
            </a:extLst>
          </p:cNvPr>
          <p:cNvSpPr txBox="1">
            <a:spLocks/>
          </p:cNvSpPr>
          <p:nvPr/>
        </p:nvSpPr>
        <p:spPr>
          <a:xfrm>
            <a:off x="5854815" y="2668713"/>
            <a:ext cx="799136" cy="287210"/>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sp>
        <p:nvSpPr>
          <p:cNvPr id="34" name="Content Placeholder 6">
            <a:extLst>
              <a:ext uri="{FF2B5EF4-FFF2-40B4-BE49-F238E27FC236}">
                <a16:creationId xmlns:a16="http://schemas.microsoft.com/office/drawing/2014/main" id="{55060D5A-731E-4AC2-B8FB-E2F1783B4AC6}"/>
              </a:ext>
            </a:extLst>
          </p:cNvPr>
          <p:cNvSpPr txBox="1">
            <a:spLocks/>
          </p:cNvSpPr>
          <p:nvPr/>
        </p:nvSpPr>
        <p:spPr>
          <a:xfrm>
            <a:off x="3510681" y="2390310"/>
            <a:ext cx="764005" cy="287210"/>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sp>
        <p:nvSpPr>
          <p:cNvPr id="48" name="Content Placeholder 6">
            <a:extLst>
              <a:ext uri="{FF2B5EF4-FFF2-40B4-BE49-F238E27FC236}">
                <a16:creationId xmlns:a16="http://schemas.microsoft.com/office/drawing/2014/main" id="{255F1C74-6827-4181-B2CB-65B8C36DF174}"/>
              </a:ext>
            </a:extLst>
          </p:cNvPr>
          <p:cNvSpPr txBox="1">
            <a:spLocks/>
          </p:cNvSpPr>
          <p:nvPr/>
        </p:nvSpPr>
        <p:spPr>
          <a:xfrm>
            <a:off x="8101128" y="2356404"/>
            <a:ext cx="819193" cy="307321"/>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4FCE99"/>
                </a:solidFill>
              </a:rPr>
              <a:t>1.3x</a:t>
            </a:r>
          </a:p>
        </p:txBody>
      </p:sp>
      <p:sp>
        <p:nvSpPr>
          <p:cNvPr id="50" name="Content Placeholder 6">
            <a:extLst>
              <a:ext uri="{FF2B5EF4-FFF2-40B4-BE49-F238E27FC236}">
                <a16:creationId xmlns:a16="http://schemas.microsoft.com/office/drawing/2014/main" id="{844B9E91-AC3E-4407-A625-28D0830B71E8}"/>
              </a:ext>
            </a:extLst>
          </p:cNvPr>
          <p:cNvSpPr txBox="1">
            <a:spLocks/>
          </p:cNvSpPr>
          <p:nvPr/>
        </p:nvSpPr>
        <p:spPr>
          <a:xfrm>
            <a:off x="8146724" y="2652682"/>
            <a:ext cx="738207" cy="287210"/>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sp>
        <p:nvSpPr>
          <p:cNvPr id="60" name="Content Placeholder 6">
            <a:extLst>
              <a:ext uri="{FF2B5EF4-FFF2-40B4-BE49-F238E27FC236}">
                <a16:creationId xmlns:a16="http://schemas.microsoft.com/office/drawing/2014/main" id="{81EB5E82-0A75-4732-BAA2-76818AD64AD4}"/>
              </a:ext>
            </a:extLst>
          </p:cNvPr>
          <p:cNvSpPr txBox="1">
            <a:spLocks/>
          </p:cNvSpPr>
          <p:nvPr/>
        </p:nvSpPr>
        <p:spPr>
          <a:xfrm>
            <a:off x="953803" y="2058420"/>
            <a:ext cx="857496" cy="33033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4FCE99"/>
                </a:solidFill>
              </a:rPr>
              <a:t>1.4x</a:t>
            </a:r>
          </a:p>
        </p:txBody>
      </p:sp>
      <p:sp>
        <p:nvSpPr>
          <p:cNvPr id="62" name="Content Placeholder 6">
            <a:extLst>
              <a:ext uri="{FF2B5EF4-FFF2-40B4-BE49-F238E27FC236}">
                <a16:creationId xmlns:a16="http://schemas.microsoft.com/office/drawing/2014/main" id="{AB1B9238-CEDF-4379-9FAC-DF2441A17FDF}"/>
              </a:ext>
            </a:extLst>
          </p:cNvPr>
          <p:cNvSpPr txBox="1">
            <a:spLocks/>
          </p:cNvSpPr>
          <p:nvPr/>
        </p:nvSpPr>
        <p:spPr>
          <a:xfrm>
            <a:off x="966831" y="2390310"/>
            <a:ext cx="852111" cy="287210"/>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sp>
        <p:nvSpPr>
          <p:cNvPr id="73" name="Content Placeholder 6">
            <a:extLst>
              <a:ext uri="{FF2B5EF4-FFF2-40B4-BE49-F238E27FC236}">
                <a16:creationId xmlns:a16="http://schemas.microsoft.com/office/drawing/2014/main" id="{D8B45F09-2BE1-4A64-871A-DDA2963E9542}"/>
              </a:ext>
            </a:extLst>
          </p:cNvPr>
          <p:cNvSpPr txBox="1">
            <a:spLocks/>
          </p:cNvSpPr>
          <p:nvPr/>
        </p:nvSpPr>
        <p:spPr>
          <a:xfrm>
            <a:off x="10405976" y="2372435"/>
            <a:ext cx="819193" cy="307321"/>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4FCE99"/>
                </a:solidFill>
              </a:rPr>
              <a:t>1.3x</a:t>
            </a:r>
          </a:p>
        </p:txBody>
      </p:sp>
      <p:sp>
        <p:nvSpPr>
          <p:cNvPr id="75" name="Content Placeholder 6">
            <a:extLst>
              <a:ext uri="{FF2B5EF4-FFF2-40B4-BE49-F238E27FC236}">
                <a16:creationId xmlns:a16="http://schemas.microsoft.com/office/drawing/2014/main" id="{DA1E2CC0-EFB3-4D1E-BCE7-F93AC0A51EE6}"/>
              </a:ext>
            </a:extLst>
          </p:cNvPr>
          <p:cNvSpPr txBox="1">
            <a:spLocks/>
          </p:cNvSpPr>
          <p:nvPr/>
        </p:nvSpPr>
        <p:spPr>
          <a:xfrm>
            <a:off x="10451572" y="2668713"/>
            <a:ext cx="738207" cy="287210"/>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grpSp>
        <p:nvGrpSpPr>
          <p:cNvPr id="83" name="Group 82">
            <a:extLst>
              <a:ext uri="{FF2B5EF4-FFF2-40B4-BE49-F238E27FC236}">
                <a16:creationId xmlns:a16="http://schemas.microsoft.com/office/drawing/2014/main" id="{3008207C-025B-4318-94CF-3D049B4E0B7A}"/>
              </a:ext>
            </a:extLst>
          </p:cNvPr>
          <p:cNvGrpSpPr/>
          <p:nvPr/>
        </p:nvGrpSpPr>
        <p:grpSpPr>
          <a:xfrm>
            <a:off x="372150" y="2706409"/>
            <a:ext cx="1998227" cy="2817086"/>
            <a:chOff x="1345430" y="2350468"/>
            <a:chExt cx="1998227" cy="2817086"/>
          </a:xfrm>
        </p:grpSpPr>
        <p:sp>
          <p:nvSpPr>
            <p:cNvPr id="54" name="Oval 53">
              <a:extLst>
                <a:ext uri="{FF2B5EF4-FFF2-40B4-BE49-F238E27FC236}">
                  <a16:creationId xmlns:a16="http://schemas.microsoft.com/office/drawing/2014/main" id="{E22E0CDD-8FBE-4711-A431-3F0C882C9FF3}"/>
                </a:ext>
              </a:extLst>
            </p:cNvPr>
            <p:cNvSpPr/>
            <p:nvPr/>
          </p:nvSpPr>
          <p:spPr>
            <a:xfrm>
              <a:off x="1509881" y="3470150"/>
              <a:ext cx="1697403" cy="1697404"/>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BC4CB9-4F25-4EF1-94BB-9C653B93C31E}"/>
                </a:ext>
              </a:extLst>
            </p:cNvPr>
            <p:cNvSpPr/>
            <p:nvPr/>
          </p:nvSpPr>
          <p:spPr>
            <a:xfrm>
              <a:off x="1345430" y="2350468"/>
              <a:ext cx="1998227" cy="1998227"/>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ontent Placeholder 6">
              <a:extLst>
                <a:ext uri="{FF2B5EF4-FFF2-40B4-BE49-F238E27FC236}">
                  <a16:creationId xmlns:a16="http://schemas.microsoft.com/office/drawing/2014/main" id="{F57FB161-5B72-45BA-AAB9-EFDD90E67ED0}"/>
                </a:ext>
              </a:extLst>
            </p:cNvPr>
            <p:cNvSpPr txBox="1">
              <a:spLocks/>
            </p:cNvSpPr>
            <p:nvPr/>
          </p:nvSpPr>
          <p:spPr>
            <a:xfrm>
              <a:off x="1654663" y="3443547"/>
              <a:ext cx="1386789" cy="62726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bg1"/>
                  </a:solidFill>
                </a:rPr>
                <a:t>Security management</a:t>
              </a:r>
            </a:p>
          </p:txBody>
        </p:sp>
        <p:pic>
          <p:nvPicPr>
            <p:cNvPr id="78" name="Graphic 77">
              <a:extLst>
                <a:ext uri="{FF2B5EF4-FFF2-40B4-BE49-F238E27FC236}">
                  <a16:creationId xmlns:a16="http://schemas.microsoft.com/office/drawing/2014/main" id="{AA76293B-4144-42AA-857F-0F0E5E5AE6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81946" y="2644776"/>
              <a:ext cx="743552" cy="743552"/>
            </a:xfrm>
            <a:prstGeom prst="rect">
              <a:avLst/>
            </a:prstGeom>
          </p:spPr>
        </p:pic>
      </p:grpSp>
      <p:grpSp>
        <p:nvGrpSpPr>
          <p:cNvPr id="85" name="Group 84">
            <a:extLst>
              <a:ext uri="{FF2B5EF4-FFF2-40B4-BE49-F238E27FC236}">
                <a16:creationId xmlns:a16="http://schemas.microsoft.com/office/drawing/2014/main" id="{04D46F06-E376-4F7F-A36B-35C7095D0339}"/>
              </a:ext>
            </a:extLst>
          </p:cNvPr>
          <p:cNvGrpSpPr/>
          <p:nvPr/>
        </p:nvGrpSpPr>
        <p:grpSpPr>
          <a:xfrm>
            <a:off x="5397938" y="2979642"/>
            <a:ext cx="1724994" cy="2444784"/>
            <a:chOff x="7258965" y="2623701"/>
            <a:chExt cx="1724994" cy="2444784"/>
          </a:xfrm>
        </p:grpSpPr>
        <p:sp>
          <p:nvSpPr>
            <p:cNvPr id="4" name="Oval 3">
              <a:extLst>
                <a:ext uri="{FF2B5EF4-FFF2-40B4-BE49-F238E27FC236}">
                  <a16:creationId xmlns:a16="http://schemas.microsoft.com/office/drawing/2014/main" id="{F4E04796-F1A0-4E24-A610-461333640FF3}"/>
                </a:ext>
              </a:extLst>
            </p:cNvPr>
            <p:cNvSpPr/>
            <p:nvPr/>
          </p:nvSpPr>
          <p:spPr>
            <a:xfrm>
              <a:off x="7408401" y="3603179"/>
              <a:ext cx="1465306" cy="1465306"/>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9E78EBF-BA25-4930-AADC-CD4F24CB7E45}"/>
                </a:ext>
              </a:extLst>
            </p:cNvPr>
            <p:cNvSpPr/>
            <p:nvPr/>
          </p:nvSpPr>
          <p:spPr>
            <a:xfrm>
              <a:off x="7258965" y="2623701"/>
              <a:ext cx="1724994" cy="1724995"/>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6">
              <a:extLst>
                <a:ext uri="{FF2B5EF4-FFF2-40B4-BE49-F238E27FC236}">
                  <a16:creationId xmlns:a16="http://schemas.microsoft.com/office/drawing/2014/main" id="{5068CFF1-CE83-44A1-970F-6DB2FC7440BB}"/>
                </a:ext>
              </a:extLst>
            </p:cNvPr>
            <p:cNvSpPr txBox="1">
              <a:spLocks/>
            </p:cNvSpPr>
            <p:nvPr/>
          </p:nvSpPr>
          <p:spPr>
            <a:xfrm>
              <a:off x="7440735" y="3602718"/>
              <a:ext cx="1361454" cy="319408"/>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rPr>
                <a:t>Secure Access Service Edge</a:t>
              </a:r>
            </a:p>
          </p:txBody>
        </p:sp>
        <p:pic>
          <p:nvPicPr>
            <p:cNvPr id="79" name="Graphic 78">
              <a:extLst>
                <a:ext uri="{FF2B5EF4-FFF2-40B4-BE49-F238E27FC236}">
                  <a16:creationId xmlns:a16="http://schemas.microsoft.com/office/drawing/2014/main" id="{47DCB646-C85F-41B7-A961-DF3C339E27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0851" y="2898661"/>
              <a:ext cx="674097" cy="634215"/>
            </a:xfrm>
            <a:prstGeom prst="rect">
              <a:avLst/>
            </a:prstGeom>
          </p:spPr>
        </p:pic>
      </p:grpSp>
      <p:grpSp>
        <p:nvGrpSpPr>
          <p:cNvPr id="86" name="Group 85">
            <a:extLst>
              <a:ext uri="{FF2B5EF4-FFF2-40B4-BE49-F238E27FC236}">
                <a16:creationId xmlns:a16="http://schemas.microsoft.com/office/drawing/2014/main" id="{8192FFB5-0A0B-4407-927F-4772E4EAB5AA}"/>
              </a:ext>
            </a:extLst>
          </p:cNvPr>
          <p:cNvGrpSpPr/>
          <p:nvPr/>
        </p:nvGrpSpPr>
        <p:grpSpPr>
          <a:xfrm>
            <a:off x="7637599" y="2963611"/>
            <a:ext cx="1724994" cy="2444784"/>
            <a:chOff x="9843008" y="2607670"/>
            <a:chExt cx="1724994" cy="2444784"/>
          </a:xfrm>
        </p:grpSpPr>
        <p:sp>
          <p:nvSpPr>
            <p:cNvPr id="42" name="Oval 41">
              <a:extLst>
                <a:ext uri="{FF2B5EF4-FFF2-40B4-BE49-F238E27FC236}">
                  <a16:creationId xmlns:a16="http://schemas.microsoft.com/office/drawing/2014/main" id="{C21C5D07-C741-4167-A330-7F8B02A4DB88}"/>
                </a:ext>
              </a:extLst>
            </p:cNvPr>
            <p:cNvSpPr/>
            <p:nvPr/>
          </p:nvSpPr>
          <p:spPr>
            <a:xfrm>
              <a:off x="9992445" y="3587148"/>
              <a:ext cx="1465306" cy="1465306"/>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7806553-1A2D-402B-93FC-2DD2D8739A25}"/>
                </a:ext>
              </a:extLst>
            </p:cNvPr>
            <p:cNvSpPr/>
            <p:nvPr/>
          </p:nvSpPr>
          <p:spPr>
            <a:xfrm>
              <a:off x="9843008" y="2607670"/>
              <a:ext cx="1724994" cy="1724995"/>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ontent Placeholder 6">
              <a:extLst>
                <a:ext uri="{FF2B5EF4-FFF2-40B4-BE49-F238E27FC236}">
                  <a16:creationId xmlns:a16="http://schemas.microsoft.com/office/drawing/2014/main" id="{73C780C0-A1D6-4E59-8ADC-01B9C2B5A8DD}"/>
                </a:ext>
              </a:extLst>
            </p:cNvPr>
            <p:cNvSpPr txBox="1">
              <a:spLocks/>
            </p:cNvSpPr>
            <p:nvPr/>
          </p:nvSpPr>
          <p:spPr>
            <a:xfrm>
              <a:off x="10206549" y="3586687"/>
              <a:ext cx="1018742" cy="319408"/>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rPr>
                <a:t>Setting-up VPNs</a:t>
              </a:r>
            </a:p>
          </p:txBody>
        </p:sp>
        <p:pic>
          <p:nvPicPr>
            <p:cNvPr id="80" name="Graphic 79">
              <a:extLst>
                <a:ext uri="{FF2B5EF4-FFF2-40B4-BE49-F238E27FC236}">
                  <a16:creationId xmlns:a16="http://schemas.microsoft.com/office/drawing/2014/main" id="{A0966BDE-7567-4304-A0A9-835630E2BD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57216" y="2937652"/>
              <a:ext cx="517408" cy="632870"/>
            </a:xfrm>
            <a:prstGeom prst="rect">
              <a:avLst/>
            </a:prstGeom>
          </p:spPr>
        </p:pic>
      </p:grpSp>
      <p:grpSp>
        <p:nvGrpSpPr>
          <p:cNvPr id="87" name="Group 86">
            <a:extLst>
              <a:ext uri="{FF2B5EF4-FFF2-40B4-BE49-F238E27FC236}">
                <a16:creationId xmlns:a16="http://schemas.microsoft.com/office/drawing/2014/main" id="{7BB396DD-93F9-4155-B2BC-E6B38E4CA069}"/>
              </a:ext>
            </a:extLst>
          </p:cNvPr>
          <p:cNvGrpSpPr/>
          <p:nvPr/>
        </p:nvGrpSpPr>
        <p:grpSpPr>
          <a:xfrm>
            <a:off x="9930405" y="2979642"/>
            <a:ext cx="1724994" cy="2444784"/>
            <a:chOff x="12252344" y="2623701"/>
            <a:chExt cx="1724994" cy="2444784"/>
          </a:xfrm>
        </p:grpSpPr>
        <p:sp>
          <p:nvSpPr>
            <p:cNvPr id="67" name="Oval 66">
              <a:extLst>
                <a:ext uri="{FF2B5EF4-FFF2-40B4-BE49-F238E27FC236}">
                  <a16:creationId xmlns:a16="http://schemas.microsoft.com/office/drawing/2014/main" id="{D257002E-B6AE-4706-BDA5-0E7B81606D4B}"/>
                </a:ext>
              </a:extLst>
            </p:cNvPr>
            <p:cNvSpPr/>
            <p:nvPr/>
          </p:nvSpPr>
          <p:spPr>
            <a:xfrm>
              <a:off x="12401781" y="3603179"/>
              <a:ext cx="1465306" cy="1465306"/>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15557293-C6BE-42C1-9CD0-4391FAE3DFEB}"/>
                </a:ext>
              </a:extLst>
            </p:cNvPr>
            <p:cNvSpPr/>
            <p:nvPr/>
          </p:nvSpPr>
          <p:spPr>
            <a:xfrm>
              <a:off x="12252344" y="2623701"/>
              <a:ext cx="1724994" cy="1724995"/>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ontent Placeholder 6">
              <a:extLst>
                <a:ext uri="{FF2B5EF4-FFF2-40B4-BE49-F238E27FC236}">
                  <a16:creationId xmlns:a16="http://schemas.microsoft.com/office/drawing/2014/main" id="{5EC1F680-1738-4FC0-83B2-5E05942685D9}"/>
                </a:ext>
              </a:extLst>
            </p:cNvPr>
            <p:cNvSpPr txBox="1">
              <a:spLocks/>
            </p:cNvSpPr>
            <p:nvPr/>
          </p:nvSpPr>
          <p:spPr>
            <a:xfrm>
              <a:off x="12615885" y="3602718"/>
              <a:ext cx="1018742" cy="319408"/>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rPr>
                <a:t>Zero-trust networks</a:t>
              </a:r>
            </a:p>
          </p:txBody>
        </p:sp>
        <p:pic>
          <p:nvPicPr>
            <p:cNvPr id="81" name="Graphic 80">
              <a:extLst>
                <a:ext uri="{FF2B5EF4-FFF2-40B4-BE49-F238E27FC236}">
                  <a16:creationId xmlns:a16="http://schemas.microsoft.com/office/drawing/2014/main" id="{23DC4EE1-89AE-4FDE-96C5-318589D547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881171" y="2981880"/>
              <a:ext cx="481249" cy="588642"/>
            </a:xfrm>
            <a:prstGeom prst="rect">
              <a:avLst/>
            </a:prstGeom>
          </p:spPr>
        </p:pic>
      </p:grpSp>
      <p:grpSp>
        <p:nvGrpSpPr>
          <p:cNvPr id="84" name="Group 83">
            <a:extLst>
              <a:ext uri="{FF2B5EF4-FFF2-40B4-BE49-F238E27FC236}">
                <a16:creationId xmlns:a16="http://schemas.microsoft.com/office/drawing/2014/main" id="{28004C96-54D2-4B0C-BC66-97EEF33525BB}"/>
              </a:ext>
            </a:extLst>
          </p:cNvPr>
          <p:cNvGrpSpPr/>
          <p:nvPr/>
        </p:nvGrpSpPr>
        <p:grpSpPr>
          <a:xfrm>
            <a:off x="2885044" y="2706409"/>
            <a:ext cx="1998227" cy="2817086"/>
            <a:chOff x="4302426" y="2350468"/>
            <a:chExt cx="1998227" cy="2817086"/>
          </a:xfrm>
        </p:grpSpPr>
        <p:sp>
          <p:nvSpPr>
            <p:cNvPr id="10" name="Oval 9">
              <a:extLst>
                <a:ext uri="{FF2B5EF4-FFF2-40B4-BE49-F238E27FC236}">
                  <a16:creationId xmlns:a16="http://schemas.microsoft.com/office/drawing/2014/main" id="{690534FE-56D4-49AC-BA84-946BC3011ADF}"/>
                </a:ext>
              </a:extLst>
            </p:cNvPr>
            <p:cNvSpPr/>
            <p:nvPr/>
          </p:nvSpPr>
          <p:spPr>
            <a:xfrm>
              <a:off x="4466877" y="3470150"/>
              <a:ext cx="1697403" cy="1697404"/>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A2B7D50-0440-46F3-B8D6-5BE2F91FB538}"/>
                </a:ext>
              </a:extLst>
            </p:cNvPr>
            <p:cNvSpPr/>
            <p:nvPr/>
          </p:nvSpPr>
          <p:spPr>
            <a:xfrm>
              <a:off x="4302426" y="2350468"/>
              <a:ext cx="1998227" cy="1998227"/>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6">
              <a:extLst>
                <a:ext uri="{FF2B5EF4-FFF2-40B4-BE49-F238E27FC236}">
                  <a16:creationId xmlns:a16="http://schemas.microsoft.com/office/drawing/2014/main" id="{33C5FA66-159A-4DF6-BF12-31AAE912F5C9}"/>
                </a:ext>
              </a:extLst>
            </p:cNvPr>
            <p:cNvSpPr txBox="1">
              <a:spLocks/>
            </p:cNvSpPr>
            <p:nvPr/>
          </p:nvSpPr>
          <p:spPr>
            <a:xfrm>
              <a:off x="4423142" y="3443547"/>
              <a:ext cx="1739541" cy="62726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bg1"/>
                  </a:solidFill>
                </a:rPr>
                <a:t>Software-defined perimeters</a:t>
              </a:r>
            </a:p>
          </p:txBody>
        </p:sp>
        <p:pic>
          <p:nvPicPr>
            <p:cNvPr id="82" name="Graphic 81">
              <a:extLst>
                <a:ext uri="{FF2B5EF4-FFF2-40B4-BE49-F238E27FC236}">
                  <a16:creationId xmlns:a16="http://schemas.microsoft.com/office/drawing/2014/main" id="{6B2E71BB-4C83-443A-84BF-1CE9311426E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10549" y="2736189"/>
              <a:ext cx="764005" cy="712189"/>
            </a:xfrm>
            <a:prstGeom prst="rect">
              <a:avLst/>
            </a:prstGeom>
          </p:spPr>
        </p:pic>
      </p:grpSp>
    </p:spTree>
    <p:extLst>
      <p:ext uri="{BB962C8B-B14F-4D97-AF65-F5344CB8AC3E}">
        <p14:creationId xmlns:p14="http://schemas.microsoft.com/office/powerpoint/2010/main" val="377407117"/>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132E8FB-D1CA-4A3A-A397-294EEAE3F94F}"/>
              </a:ext>
            </a:extLst>
          </p:cNvPr>
          <p:cNvSpPr>
            <a:spLocks noGrp="1"/>
          </p:cNvSpPr>
          <p:nvPr>
            <p:ph idx="1"/>
          </p:nvPr>
        </p:nvSpPr>
        <p:spPr>
          <a:xfrm>
            <a:off x="288664" y="999576"/>
            <a:ext cx="11636636" cy="2729857"/>
          </a:xfrm>
        </p:spPr>
        <p:txBody>
          <a:bodyPr numCol="3" spcCol="457200">
            <a:normAutofit/>
          </a:bodyPr>
          <a:lstStyle/>
          <a:p>
            <a:pPr marL="0" indent="0">
              <a:spcBef>
                <a:spcPts val="0"/>
              </a:spcBef>
              <a:buClr>
                <a:srgbClr val="4FCE99"/>
              </a:buClr>
              <a:buNone/>
            </a:pPr>
            <a:r>
              <a:rPr lang="en-US" sz="1700" b="1" dirty="0">
                <a:solidFill>
                  <a:srgbClr val="4FCE99"/>
                </a:solidFill>
                <a:effectLst/>
                <a:latin typeface="+mj-lt"/>
                <a:ea typeface="Calibri" panose="020F0502020204030204" pitchFamily="34" charset="0"/>
                <a:cs typeface="Times New Roman" panose="02020603050405020304" pitchFamily="18" charset="0"/>
              </a:rPr>
              <a:t>Proactive (Synthetic) monitoring</a:t>
            </a:r>
            <a:r>
              <a:rPr lang="en-US" sz="1700" dirty="0">
                <a:solidFill>
                  <a:srgbClr val="4FCE99"/>
                </a:solidFill>
                <a:effectLst/>
                <a:latin typeface="+mj-lt"/>
                <a:ea typeface="Calibri" panose="020F0502020204030204" pitchFamily="34" charset="0"/>
                <a:cs typeface="Times New Roman" panose="02020603050405020304" pitchFamily="18" charset="0"/>
              </a:rPr>
              <a:t> </a:t>
            </a:r>
            <a:r>
              <a:rPr lang="en-US" sz="1700" dirty="0">
                <a:effectLst/>
                <a:latin typeface="+mj-lt"/>
                <a:ea typeface="Calibri" panose="020F0502020204030204" pitchFamily="34" charset="0"/>
                <a:cs typeface="Times New Roman" panose="02020603050405020304" pitchFamily="18" charset="0"/>
              </a:rPr>
              <a:t>lets you simulate the kinds of interactions that customers and employees engage in, from their locations.  This identifies problems before they can impact customer and employee experience, and while you still have time to fix the problem.</a:t>
            </a:r>
          </a:p>
          <a:p>
            <a:pPr marL="0" indent="0">
              <a:spcBef>
                <a:spcPts val="0"/>
              </a:spcBef>
              <a:buClr>
                <a:srgbClr val="278BD5"/>
              </a:buClr>
              <a:buNone/>
            </a:pPr>
            <a:endParaRPr lang="en-US" sz="1700" dirty="0">
              <a:effectLst/>
              <a:latin typeface="+mj-lt"/>
              <a:ea typeface="Calibri" panose="020F0502020204030204" pitchFamily="34" charset="0"/>
              <a:cs typeface="Times New Roman" panose="02020603050405020304" pitchFamily="18" charset="0"/>
            </a:endParaRPr>
          </a:p>
          <a:p>
            <a:pPr marL="0" indent="0">
              <a:spcBef>
                <a:spcPts val="0"/>
              </a:spcBef>
              <a:buClr>
                <a:srgbClr val="4FCE99"/>
              </a:buClr>
              <a:buNone/>
            </a:pPr>
            <a:r>
              <a:rPr lang="en-US" sz="1700" b="1" dirty="0">
                <a:solidFill>
                  <a:srgbClr val="4FCE99"/>
                </a:solidFill>
                <a:effectLst/>
                <a:latin typeface="+mj-lt"/>
                <a:ea typeface="Calibri" panose="020F0502020204030204" pitchFamily="34" charset="0"/>
                <a:cs typeface="Times New Roman" panose="02020603050405020304" pitchFamily="18" charset="0"/>
              </a:rPr>
              <a:t>Real user monitoring</a:t>
            </a:r>
            <a:r>
              <a:rPr lang="en-US" sz="1700" dirty="0">
                <a:solidFill>
                  <a:srgbClr val="4FCE99"/>
                </a:solidFill>
                <a:effectLst/>
                <a:latin typeface="+mj-lt"/>
                <a:ea typeface="Calibri" panose="020F0502020204030204" pitchFamily="34" charset="0"/>
                <a:cs typeface="Times New Roman" panose="02020603050405020304" pitchFamily="18" charset="0"/>
              </a:rPr>
              <a:t> </a:t>
            </a:r>
            <a:r>
              <a:rPr lang="en-US" sz="1700" dirty="0">
                <a:effectLst/>
                <a:latin typeface="+mj-lt"/>
                <a:ea typeface="Calibri" panose="020F0502020204030204" pitchFamily="34" charset="0"/>
                <a:cs typeface="Times New Roman" panose="02020603050405020304" pitchFamily="18" charset="0"/>
              </a:rPr>
              <a:t>watches what is happening as your employees work.  It spots </a:t>
            </a:r>
            <a:r>
              <a:rPr lang="en-US" sz="1700" i="1" dirty="0">
                <a:effectLst/>
                <a:latin typeface="+mj-lt"/>
                <a:ea typeface="Calibri" panose="020F0502020204030204" pitchFamily="34" charset="0"/>
                <a:cs typeface="Times New Roman" panose="02020603050405020304" pitchFamily="18" charset="0"/>
              </a:rPr>
              <a:t>real</a:t>
            </a:r>
            <a:r>
              <a:rPr lang="en-US" sz="1700" dirty="0">
                <a:effectLst/>
                <a:latin typeface="+mj-lt"/>
                <a:ea typeface="Calibri" panose="020F0502020204030204" pitchFamily="34" charset="0"/>
                <a:cs typeface="Times New Roman" panose="02020603050405020304" pitchFamily="18" charset="0"/>
              </a:rPr>
              <a:t> problems happening to </a:t>
            </a:r>
            <a:r>
              <a:rPr lang="en-US" sz="1700" i="1" dirty="0">
                <a:effectLst/>
                <a:latin typeface="+mj-lt"/>
                <a:ea typeface="Calibri" panose="020F0502020204030204" pitchFamily="34" charset="0"/>
                <a:cs typeface="Times New Roman" panose="02020603050405020304" pitchFamily="18" charset="0"/>
              </a:rPr>
              <a:t>real</a:t>
            </a:r>
            <a:r>
              <a:rPr lang="en-US" sz="1700" dirty="0">
                <a:effectLst/>
                <a:latin typeface="+mj-lt"/>
                <a:ea typeface="Calibri" panose="020F0502020204030204" pitchFamily="34" charset="0"/>
                <a:cs typeface="Times New Roman" panose="02020603050405020304" pitchFamily="18" charset="0"/>
              </a:rPr>
              <a:t> users in </a:t>
            </a:r>
            <a:r>
              <a:rPr lang="en-US" sz="1700" i="1" dirty="0">
                <a:effectLst/>
                <a:latin typeface="+mj-lt"/>
                <a:ea typeface="Calibri" panose="020F0502020204030204" pitchFamily="34" charset="0"/>
                <a:cs typeface="Times New Roman" panose="02020603050405020304" pitchFamily="18" charset="0"/>
              </a:rPr>
              <a:t>real</a:t>
            </a:r>
            <a:r>
              <a:rPr lang="en-US" sz="1700" dirty="0">
                <a:effectLst/>
                <a:latin typeface="+mj-lt"/>
                <a:ea typeface="Calibri" panose="020F0502020204030204" pitchFamily="34" charset="0"/>
                <a:cs typeface="Times New Roman" panose="02020603050405020304" pitchFamily="18" charset="0"/>
              </a:rPr>
              <a:t> time. Think of this as your last line of defense. IT can proactively engage to fix problems as they occur.</a:t>
            </a:r>
            <a:r>
              <a:rPr lang="en-US" sz="1700" dirty="0">
                <a:latin typeface="+mj-lt"/>
                <a:ea typeface="Calibri" panose="020F0502020204030204" pitchFamily="34" charset="0"/>
                <a:cs typeface="Times New Roman" panose="02020603050405020304" pitchFamily="18" charset="0"/>
              </a:rPr>
              <a:t> </a:t>
            </a:r>
          </a:p>
          <a:p>
            <a:pPr marL="0" indent="0">
              <a:spcBef>
                <a:spcPts val="0"/>
              </a:spcBef>
              <a:buClr>
                <a:srgbClr val="278BD5"/>
              </a:buClr>
              <a:buNone/>
            </a:pPr>
            <a:endParaRPr lang="en-US" sz="1700" dirty="0">
              <a:effectLst/>
              <a:latin typeface="+mj-lt"/>
              <a:ea typeface="Calibri" panose="020F0502020204030204" pitchFamily="34" charset="0"/>
              <a:cs typeface="Times New Roman" panose="02020603050405020304" pitchFamily="18" charset="0"/>
            </a:endParaRPr>
          </a:p>
          <a:p>
            <a:pPr marL="0" indent="0">
              <a:spcBef>
                <a:spcPts val="0"/>
              </a:spcBef>
              <a:buClr>
                <a:srgbClr val="278BD5"/>
              </a:buClr>
              <a:buNone/>
            </a:pPr>
            <a:endParaRPr lang="en-US" sz="1700" dirty="0">
              <a:effectLst/>
              <a:latin typeface="+mj-lt"/>
              <a:ea typeface="Calibri" panose="020F0502020204030204" pitchFamily="34" charset="0"/>
              <a:cs typeface="Times New Roman" panose="02020603050405020304" pitchFamily="18" charset="0"/>
            </a:endParaRPr>
          </a:p>
          <a:p>
            <a:pPr marL="0" indent="0">
              <a:spcBef>
                <a:spcPts val="0"/>
              </a:spcBef>
              <a:buClr>
                <a:srgbClr val="4FCE99"/>
              </a:buClr>
              <a:buNone/>
            </a:pPr>
            <a:r>
              <a:rPr lang="en-US" sz="1700" b="1" dirty="0">
                <a:solidFill>
                  <a:srgbClr val="4FCE99"/>
                </a:solidFill>
                <a:effectLst/>
                <a:latin typeface="+mj-lt"/>
                <a:ea typeface="Calibri" panose="020F0502020204030204" pitchFamily="34" charset="0"/>
                <a:cs typeface="Times New Roman" panose="02020603050405020304" pitchFamily="18" charset="0"/>
              </a:rPr>
              <a:t>Employee device monitoring</a:t>
            </a:r>
            <a:r>
              <a:rPr lang="en-US" sz="1700" dirty="0">
                <a:solidFill>
                  <a:srgbClr val="4FCE99"/>
                </a:solidFill>
                <a:effectLst/>
                <a:latin typeface="+mj-lt"/>
                <a:ea typeface="Calibri" panose="020F0502020204030204" pitchFamily="34" charset="0"/>
                <a:cs typeface="Times New Roman" panose="02020603050405020304" pitchFamily="18" charset="0"/>
              </a:rPr>
              <a:t> </a:t>
            </a:r>
            <a:r>
              <a:rPr lang="en-US" sz="1700" dirty="0">
                <a:effectLst/>
                <a:latin typeface="+mj-lt"/>
                <a:ea typeface="Calibri" panose="020F0502020204030204" pitchFamily="34" charset="0"/>
                <a:cs typeface="Times New Roman" panose="02020603050405020304" pitchFamily="18" charset="0"/>
              </a:rPr>
              <a:t>watch your employee’s specific device to make sure it is performing correctly. IT can spot devices that are struggling and work to resolve any issues before your employees get frustrated. </a:t>
            </a:r>
          </a:p>
        </p:txBody>
      </p:sp>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sp>
        <p:nvSpPr>
          <p:cNvPr id="6" name="Title 5">
            <a:extLst>
              <a:ext uri="{FF2B5EF4-FFF2-40B4-BE49-F238E27FC236}">
                <a16:creationId xmlns:a16="http://schemas.microsoft.com/office/drawing/2014/main" id="{C861C128-981A-45F4-84CC-C3DC0C79DA22}"/>
              </a:ext>
            </a:extLst>
          </p:cNvPr>
          <p:cNvSpPr>
            <a:spLocks noGrp="1"/>
          </p:cNvSpPr>
          <p:nvPr>
            <p:ph type="title"/>
          </p:nvPr>
        </p:nvSpPr>
        <p:spPr>
          <a:xfrm>
            <a:off x="288663" y="288210"/>
            <a:ext cx="11636635" cy="463820"/>
          </a:xfrm>
        </p:spPr>
        <p:txBody>
          <a:bodyPr>
            <a:normAutofit fontScale="90000"/>
          </a:bodyPr>
          <a:lstStyle/>
          <a:p>
            <a:r>
              <a:rPr lang="en-US" dirty="0"/>
              <a:t>Recommendations to help spot problems before customers or employees</a:t>
            </a:r>
          </a:p>
        </p:txBody>
      </p:sp>
      <p:sp>
        <p:nvSpPr>
          <p:cNvPr id="10" name="Oval 9">
            <a:extLst>
              <a:ext uri="{FF2B5EF4-FFF2-40B4-BE49-F238E27FC236}">
                <a16:creationId xmlns:a16="http://schemas.microsoft.com/office/drawing/2014/main" id="{DEDE64F4-25EE-4D95-B7C5-A6C9944E6EC2}"/>
              </a:ext>
            </a:extLst>
          </p:cNvPr>
          <p:cNvSpPr/>
          <p:nvPr/>
        </p:nvSpPr>
        <p:spPr>
          <a:xfrm>
            <a:off x="3267789" y="4925889"/>
            <a:ext cx="1254811" cy="1254811"/>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72C7FAC-CEEE-425C-99DB-C4B3BD9A2935}"/>
              </a:ext>
            </a:extLst>
          </p:cNvPr>
          <p:cNvSpPr/>
          <p:nvPr/>
        </p:nvSpPr>
        <p:spPr>
          <a:xfrm>
            <a:off x="3102009" y="4013128"/>
            <a:ext cx="1582213" cy="1582213"/>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6">
            <a:extLst>
              <a:ext uri="{FF2B5EF4-FFF2-40B4-BE49-F238E27FC236}">
                <a16:creationId xmlns:a16="http://schemas.microsoft.com/office/drawing/2014/main" id="{D7212E80-C65C-458A-A0CE-49CDF6106CAD}"/>
              </a:ext>
            </a:extLst>
          </p:cNvPr>
          <p:cNvSpPr txBox="1">
            <a:spLocks/>
          </p:cNvSpPr>
          <p:nvPr/>
        </p:nvSpPr>
        <p:spPr>
          <a:xfrm>
            <a:off x="3263575" y="4842656"/>
            <a:ext cx="1259470" cy="292970"/>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rPr>
              <a:t>Synthetic monitoring</a:t>
            </a:r>
          </a:p>
        </p:txBody>
      </p:sp>
      <p:pic>
        <p:nvPicPr>
          <p:cNvPr id="8" name="Graphic 7">
            <a:extLst>
              <a:ext uri="{FF2B5EF4-FFF2-40B4-BE49-F238E27FC236}">
                <a16:creationId xmlns:a16="http://schemas.microsoft.com/office/drawing/2014/main" id="{C1F08462-C073-4953-98EC-07AD1B0BC3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0008" y="4174921"/>
            <a:ext cx="699263" cy="697943"/>
          </a:xfrm>
          <a:prstGeom prst="rect">
            <a:avLst/>
          </a:prstGeom>
        </p:spPr>
      </p:pic>
      <p:sp>
        <p:nvSpPr>
          <p:cNvPr id="28" name="Content Placeholder 6">
            <a:extLst>
              <a:ext uri="{FF2B5EF4-FFF2-40B4-BE49-F238E27FC236}">
                <a16:creationId xmlns:a16="http://schemas.microsoft.com/office/drawing/2014/main" id="{25D52CEB-0B54-4B76-8C7A-07CC2B85CDE0}"/>
              </a:ext>
            </a:extLst>
          </p:cNvPr>
          <p:cNvSpPr txBox="1">
            <a:spLocks/>
          </p:cNvSpPr>
          <p:nvPr/>
        </p:nvSpPr>
        <p:spPr>
          <a:xfrm>
            <a:off x="3353928" y="3442719"/>
            <a:ext cx="1027098" cy="395669"/>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4FCE99"/>
                </a:solidFill>
              </a:rPr>
              <a:t>1.5x</a:t>
            </a:r>
          </a:p>
        </p:txBody>
      </p:sp>
      <p:sp>
        <p:nvSpPr>
          <p:cNvPr id="30" name="Content Placeholder 6">
            <a:extLst>
              <a:ext uri="{FF2B5EF4-FFF2-40B4-BE49-F238E27FC236}">
                <a16:creationId xmlns:a16="http://schemas.microsoft.com/office/drawing/2014/main" id="{F670E156-27DA-457D-B5D2-01D5AF41ABD3}"/>
              </a:ext>
            </a:extLst>
          </p:cNvPr>
          <p:cNvSpPr txBox="1">
            <a:spLocks/>
          </p:cNvSpPr>
          <p:nvPr/>
        </p:nvSpPr>
        <p:spPr>
          <a:xfrm>
            <a:off x="3369533" y="3745108"/>
            <a:ext cx="1020648" cy="344017"/>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00" dirty="0">
                <a:solidFill>
                  <a:srgbClr val="4FCE99"/>
                </a:solidFill>
              </a:rPr>
              <a:t>as likely</a:t>
            </a:r>
          </a:p>
        </p:txBody>
      </p:sp>
      <p:sp>
        <p:nvSpPr>
          <p:cNvPr id="17" name="Oval 16">
            <a:extLst>
              <a:ext uri="{FF2B5EF4-FFF2-40B4-BE49-F238E27FC236}">
                <a16:creationId xmlns:a16="http://schemas.microsoft.com/office/drawing/2014/main" id="{10A593A3-4EBD-4711-8612-44D8F1862FC5}"/>
              </a:ext>
            </a:extLst>
          </p:cNvPr>
          <p:cNvSpPr/>
          <p:nvPr/>
        </p:nvSpPr>
        <p:spPr>
          <a:xfrm>
            <a:off x="5288244" y="4943379"/>
            <a:ext cx="1345828" cy="1345829"/>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6311536-2578-42F7-AAFE-B27E8FEDF620}"/>
              </a:ext>
            </a:extLst>
          </p:cNvPr>
          <p:cNvSpPr/>
          <p:nvPr/>
        </p:nvSpPr>
        <p:spPr>
          <a:xfrm>
            <a:off x="5110440" y="3964411"/>
            <a:ext cx="1696979" cy="1696979"/>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6">
            <a:extLst>
              <a:ext uri="{FF2B5EF4-FFF2-40B4-BE49-F238E27FC236}">
                <a16:creationId xmlns:a16="http://schemas.microsoft.com/office/drawing/2014/main" id="{FE7B4DD5-556E-4141-A76C-69DA9E275D58}"/>
              </a:ext>
            </a:extLst>
          </p:cNvPr>
          <p:cNvSpPr txBox="1">
            <a:spLocks/>
          </p:cNvSpPr>
          <p:nvPr/>
        </p:nvSpPr>
        <p:spPr>
          <a:xfrm>
            <a:off x="5357144" y="4870483"/>
            <a:ext cx="1219885" cy="314220"/>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rPr>
              <a:t>Real user monitoring</a:t>
            </a:r>
          </a:p>
        </p:txBody>
      </p:sp>
      <p:pic>
        <p:nvPicPr>
          <p:cNvPr id="4" name="Graphic 3">
            <a:extLst>
              <a:ext uri="{FF2B5EF4-FFF2-40B4-BE49-F238E27FC236}">
                <a16:creationId xmlns:a16="http://schemas.microsoft.com/office/drawing/2014/main" id="{CBDAFC80-C6CB-47C6-9D51-D5C77200D4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6768" y="4190716"/>
            <a:ext cx="699263" cy="697943"/>
          </a:xfrm>
          <a:prstGeom prst="rect">
            <a:avLst/>
          </a:prstGeom>
        </p:spPr>
      </p:pic>
      <p:sp>
        <p:nvSpPr>
          <p:cNvPr id="32" name="Content Placeholder 6">
            <a:extLst>
              <a:ext uri="{FF2B5EF4-FFF2-40B4-BE49-F238E27FC236}">
                <a16:creationId xmlns:a16="http://schemas.microsoft.com/office/drawing/2014/main" id="{945A57BB-7B93-4912-B9E9-522A35AE69D8}"/>
              </a:ext>
            </a:extLst>
          </p:cNvPr>
          <p:cNvSpPr txBox="1">
            <a:spLocks/>
          </p:cNvSpPr>
          <p:nvPr/>
        </p:nvSpPr>
        <p:spPr>
          <a:xfrm>
            <a:off x="5444057" y="3344692"/>
            <a:ext cx="1027098" cy="395669"/>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4FCE99"/>
                </a:solidFill>
              </a:rPr>
              <a:t>1.6x</a:t>
            </a:r>
          </a:p>
        </p:txBody>
      </p:sp>
      <p:sp>
        <p:nvSpPr>
          <p:cNvPr id="34" name="Content Placeholder 6">
            <a:extLst>
              <a:ext uri="{FF2B5EF4-FFF2-40B4-BE49-F238E27FC236}">
                <a16:creationId xmlns:a16="http://schemas.microsoft.com/office/drawing/2014/main" id="{EC6E2E96-A370-487E-8E25-C32183441750}"/>
              </a:ext>
            </a:extLst>
          </p:cNvPr>
          <p:cNvSpPr txBox="1">
            <a:spLocks/>
          </p:cNvSpPr>
          <p:nvPr/>
        </p:nvSpPr>
        <p:spPr>
          <a:xfrm>
            <a:off x="5459662" y="3685077"/>
            <a:ext cx="1020648" cy="344017"/>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sp>
        <p:nvSpPr>
          <p:cNvPr id="21" name="Oval 20">
            <a:extLst>
              <a:ext uri="{FF2B5EF4-FFF2-40B4-BE49-F238E27FC236}">
                <a16:creationId xmlns:a16="http://schemas.microsoft.com/office/drawing/2014/main" id="{999A21B0-1F58-4AD7-881C-D7BF87948AA8}"/>
              </a:ext>
            </a:extLst>
          </p:cNvPr>
          <p:cNvSpPr/>
          <p:nvPr/>
        </p:nvSpPr>
        <p:spPr>
          <a:xfrm>
            <a:off x="7430877" y="4948482"/>
            <a:ext cx="1345830" cy="1345828"/>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DC7DAE0-00F9-4EEC-9947-CC494665D9C7}"/>
              </a:ext>
            </a:extLst>
          </p:cNvPr>
          <p:cNvSpPr/>
          <p:nvPr/>
        </p:nvSpPr>
        <p:spPr>
          <a:xfrm>
            <a:off x="7253073" y="3969513"/>
            <a:ext cx="1696979" cy="1696979"/>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6">
            <a:extLst>
              <a:ext uri="{FF2B5EF4-FFF2-40B4-BE49-F238E27FC236}">
                <a16:creationId xmlns:a16="http://schemas.microsoft.com/office/drawing/2014/main" id="{F64AF7EA-E86D-469D-B5CF-43A749F00463}"/>
              </a:ext>
            </a:extLst>
          </p:cNvPr>
          <p:cNvSpPr txBox="1">
            <a:spLocks/>
          </p:cNvSpPr>
          <p:nvPr/>
        </p:nvSpPr>
        <p:spPr>
          <a:xfrm>
            <a:off x="7186217" y="4875586"/>
            <a:ext cx="1830688" cy="314220"/>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schemeClr val="bg1"/>
                </a:solidFill>
              </a:rPr>
              <a:t>Employee device monitoring</a:t>
            </a:r>
          </a:p>
        </p:txBody>
      </p:sp>
      <p:pic>
        <p:nvPicPr>
          <p:cNvPr id="2" name="Graphic 1">
            <a:extLst>
              <a:ext uri="{FF2B5EF4-FFF2-40B4-BE49-F238E27FC236}">
                <a16:creationId xmlns:a16="http://schemas.microsoft.com/office/drawing/2014/main" id="{E9254691-C2CA-4126-943B-B9B8272FC8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46584" y="4195818"/>
            <a:ext cx="699262" cy="697943"/>
          </a:xfrm>
          <a:prstGeom prst="rect">
            <a:avLst/>
          </a:prstGeom>
        </p:spPr>
      </p:pic>
      <p:sp>
        <p:nvSpPr>
          <p:cNvPr id="36" name="Content Placeholder 6">
            <a:extLst>
              <a:ext uri="{FF2B5EF4-FFF2-40B4-BE49-F238E27FC236}">
                <a16:creationId xmlns:a16="http://schemas.microsoft.com/office/drawing/2014/main" id="{F631CF43-A702-41DE-9955-7FF5A864AB2D}"/>
              </a:ext>
            </a:extLst>
          </p:cNvPr>
          <p:cNvSpPr txBox="1">
            <a:spLocks/>
          </p:cNvSpPr>
          <p:nvPr/>
        </p:nvSpPr>
        <p:spPr>
          <a:xfrm>
            <a:off x="7563204" y="3318894"/>
            <a:ext cx="1027098" cy="395669"/>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rgbClr val="4FCE99"/>
                </a:solidFill>
              </a:rPr>
              <a:t>1.6x</a:t>
            </a:r>
          </a:p>
        </p:txBody>
      </p:sp>
      <p:sp>
        <p:nvSpPr>
          <p:cNvPr id="38" name="Content Placeholder 6">
            <a:extLst>
              <a:ext uri="{FF2B5EF4-FFF2-40B4-BE49-F238E27FC236}">
                <a16:creationId xmlns:a16="http://schemas.microsoft.com/office/drawing/2014/main" id="{D184793A-0685-425E-A5CC-7B3C14A96C8B}"/>
              </a:ext>
            </a:extLst>
          </p:cNvPr>
          <p:cNvSpPr txBox="1">
            <a:spLocks/>
          </p:cNvSpPr>
          <p:nvPr/>
        </p:nvSpPr>
        <p:spPr>
          <a:xfrm>
            <a:off x="7578809" y="3659279"/>
            <a:ext cx="1020648" cy="344017"/>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cxnSp>
        <p:nvCxnSpPr>
          <p:cNvPr id="43" name="Connector: Elbow 42">
            <a:extLst>
              <a:ext uri="{FF2B5EF4-FFF2-40B4-BE49-F238E27FC236}">
                <a16:creationId xmlns:a16="http://schemas.microsoft.com/office/drawing/2014/main" id="{A72DB8DD-C50E-4A20-A937-40B0974D3DE7}"/>
              </a:ext>
            </a:extLst>
          </p:cNvPr>
          <p:cNvCxnSpPr/>
          <p:nvPr/>
        </p:nvCxnSpPr>
        <p:spPr>
          <a:xfrm rot="16200000" flipH="1">
            <a:off x="1835660" y="3597784"/>
            <a:ext cx="1319781" cy="1009650"/>
          </a:xfrm>
          <a:prstGeom prst="bentConnector3">
            <a:avLst>
              <a:gd name="adj1" fmla="val 99798"/>
            </a:avLst>
          </a:prstGeom>
          <a:ln>
            <a:solidFill>
              <a:srgbClr val="278BD5"/>
            </a:solidFill>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DCA04A16-1DA8-4056-A627-6B33F456FE3B}"/>
              </a:ext>
            </a:extLst>
          </p:cNvPr>
          <p:cNvCxnSpPr>
            <a:cxnSpLocks/>
          </p:cNvCxnSpPr>
          <p:nvPr/>
        </p:nvCxnSpPr>
        <p:spPr>
          <a:xfrm rot="5400000">
            <a:off x="8674104" y="3531447"/>
            <a:ext cx="1651461" cy="894117"/>
          </a:xfrm>
          <a:prstGeom prst="bentConnector3">
            <a:avLst>
              <a:gd name="adj1" fmla="val 100178"/>
            </a:avLst>
          </a:prstGeom>
          <a:ln>
            <a:solidFill>
              <a:srgbClr val="278B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24238"/>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61C128-981A-45F4-84CC-C3DC0C79DA22}"/>
              </a:ext>
            </a:extLst>
          </p:cNvPr>
          <p:cNvSpPr>
            <a:spLocks noGrp="1"/>
          </p:cNvSpPr>
          <p:nvPr>
            <p:ph type="ctrTitle"/>
          </p:nvPr>
        </p:nvSpPr>
        <p:spPr/>
        <p:txBody>
          <a:bodyPr/>
          <a:lstStyle/>
          <a:p>
            <a:r>
              <a:rPr lang="en-US" dirty="0"/>
              <a:t>Appendix</a:t>
            </a:r>
          </a:p>
        </p:txBody>
      </p:sp>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4294967295"/>
          </p:nvPr>
        </p:nvSpPr>
        <p:spPr>
          <a:xfrm>
            <a:off x="2363788" y="6286500"/>
            <a:ext cx="9828212" cy="427038"/>
          </a:xfrm>
        </p:spPr>
        <p:txBody>
          <a:bodyPr/>
          <a:lstStyle/>
          <a:p>
            <a:r>
              <a:rPr lang="en-US" dirty="0"/>
              <a:t>CONFIDENTIAL © Catchpoint 2019</a:t>
            </a:r>
          </a:p>
        </p:txBody>
      </p:sp>
    </p:spTree>
    <p:extLst>
      <p:ext uri="{BB962C8B-B14F-4D97-AF65-F5344CB8AC3E}">
        <p14:creationId xmlns:p14="http://schemas.microsoft.com/office/powerpoint/2010/main" val="2091422524"/>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2BBB1E0E-CAF5-4C7C-A177-FF04240C46F7}"/>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4126891650"/>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200D4FCE-F6FE-4B75-B933-4B56AA448C82}"/>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3364224682"/>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BED26291-A89E-417F-922A-C1D56227B9AB}"/>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1791703921"/>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DAC81FAA-8B0A-4BCB-A82A-8927BB0C48EC}"/>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3604188157"/>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2ECF0C8-897B-4BFB-9AD1-538AE9A443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8051" y="1607048"/>
            <a:ext cx="6315075" cy="3952875"/>
          </a:xfrm>
          <a:prstGeom prst="rect">
            <a:avLst/>
          </a:prstGeom>
        </p:spPr>
      </p:pic>
      <p:sp>
        <p:nvSpPr>
          <p:cNvPr id="6" name="Title 5">
            <a:extLst>
              <a:ext uri="{FF2B5EF4-FFF2-40B4-BE49-F238E27FC236}">
                <a16:creationId xmlns:a16="http://schemas.microsoft.com/office/drawing/2014/main" id="{C861C128-981A-45F4-84CC-C3DC0C79DA22}"/>
              </a:ext>
            </a:extLst>
          </p:cNvPr>
          <p:cNvSpPr>
            <a:spLocks noGrp="1"/>
          </p:cNvSpPr>
          <p:nvPr>
            <p:ph type="title"/>
          </p:nvPr>
        </p:nvSpPr>
        <p:spPr/>
        <p:txBody>
          <a:bodyPr/>
          <a:lstStyle/>
          <a:p>
            <a:r>
              <a:rPr lang="en-US" dirty="0"/>
              <a:t>Methodology</a:t>
            </a:r>
          </a:p>
        </p:txBody>
      </p:sp>
      <p:sp>
        <p:nvSpPr>
          <p:cNvPr id="5" name="Footer Placeholder 2">
            <a:extLst>
              <a:ext uri="{FF2B5EF4-FFF2-40B4-BE49-F238E27FC236}">
                <a16:creationId xmlns:a16="http://schemas.microsoft.com/office/drawing/2014/main" id="{F4C163A0-CFE1-410A-B2DF-1E19481C42B1}"/>
              </a:ext>
            </a:extLst>
          </p:cNvPr>
          <p:cNvSpPr>
            <a:spLocks noGrp="1"/>
          </p:cNvSpPr>
          <p:nvPr>
            <p:ph type="ftr" sz="quarter" idx="11"/>
          </p:nvPr>
        </p:nvSpPr>
        <p:spPr>
          <a:xfrm>
            <a:off x="1739900" y="6286772"/>
            <a:ext cx="9828102" cy="427512"/>
          </a:xfrm>
        </p:spPr>
        <p:txBody>
          <a:bodyPr/>
          <a:lstStyle/>
          <a:p>
            <a:r>
              <a:rPr lang="en-US" dirty="0"/>
              <a:t>CONFIDENTIAL © Catchpoint 2019</a:t>
            </a:r>
          </a:p>
        </p:txBody>
      </p:sp>
      <p:sp>
        <p:nvSpPr>
          <p:cNvPr id="8" name="Title 5">
            <a:extLst>
              <a:ext uri="{FF2B5EF4-FFF2-40B4-BE49-F238E27FC236}">
                <a16:creationId xmlns:a16="http://schemas.microsoft.com/office/drawing/2014/main" id="{7888389C-735E-4B41-A15C-9604397F0AA3}"/>
              </a:ext>
            </a:extLst>
          </p:cNvPr>
          <p:cNvSpPr txBox="1">
            <a:spLocks/>
          </p:cNvSpPr>
          <p:nvPr/>
        </p:nvSpPr>
        <p:spPr>
          <a:xfrm>
            <a:off x="2004314" y="2327292"/>
            <a:ext cx="3319247" cy="16065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Century Gothic" panose="020B0502020202020204" pitchFamily="34" charset="0"/>
                <a:ea typeface="+mj-ea"/>
                <a:cs typeface="+mj-cs"/>
              </a:defRPr>
            </a:lvl1pPr>
          </a:lstStyle>
          <a:p>
            <a:pPr marL="285750" indent="-285750">
              <a:buFont typeface="Arial" panose="020B0604020202020204" pitchFamily="34" charset="0"/>
              <a:buChar char="•"/>
            </a:pPr>
            <a:r>
              <a:rPr lang="en-US" sz="1600" b="0" dirty="0"/>
              <a:t>200 CIO (or equivalent) </a:t>
            </a:r>
          </a:p>
          <a:p>
            <a:pPr marL="285750" indent="-285750">
              <a:buFont typeface="Arial" panose="020B0604020202020204" pitchFamily="34" charset="0"/>
              <a:buChar char="•"/>
            </a:pPr>
            <a:r>
              <a:rPr lang="en-US" sz="1600" b="0" dirty="0"/>
              <a:t>200 enterprise managers working full time from home due to COVID-19</a:t>
            </a:r>
          </a:p>
        </p:txBody>
      </p:sp>
      <p:sp>
        <p:nvSpPr>
          <p:cNvPr id="4" name="Title 5">
            <a:extLst>
              <a:ext uri="{FF2B5EF4-FFF2-40B4-BE49-F238E27FC236}">
                <a16:creationId xmlns:a16="http://schemas.microsoft.com/office/drawing/2014/main" id="{138BEC89-AEB1-4164-9617-E31DED0590F3}"/>
              </a:ext>
            </a:extLst>
          </p:cNvPr>
          <p:cNvSpPr txBox="1">
            <a:spLocks/>
          </p:cNvSpPr>
          <p:nvPr/>
        </p:nvSpPr>
        <p:spPr>
          <a:xfrm>
            <a:off x="862015" y="3755256"/>
            <a:ext cx="2586035" cy="75554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Century Gothic" panose="020B0502020202020204" pitchFamily="34" charset="0"/>
                <a:ea typeface="+mj-ea"/>
                <a:cs typeface="+mj-cs"/>
              </a:defRPr>
            </a:lvl1pPr>
          </a:lstStyle>
          <a:p>
            <a:pPr>
              <a:lnSpc>
                <a:spcPct val="120000"/>
              </a:lnSpc>
            </a:pPr>
            <a:r>
              <a:rPr lang="en-US" sz="1800" dirty="0">
                <a:solidFill>
                  <a:srgbClr val="003970"/>
                </a:solidFill>
              </a:rPr>
              <a:t>From enterprises with &gt;1000 employees</a:t>
            </a:r>
          </a:p>
        </p:txBody>
      </p:sp>
      <p:pic>
        <p:nvPicPr>
          <p:cNvPr id="7" name="Graphic 6">
            <a:extLst>
              <a:ext uri="{FF2B5EF4-FFF2-40B4-BE49-F238E27FC236}">
                <a16:creationId xmlns:a16="http://schemas.microsoft.com/office/drawing/2014/main" id="{A6240479-C577-46E0-8987-31536F3849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2015" y="1880909"/>
            <a:ext cx="1088486" cy="1323975"/>
          </a:xfrm>
          <a:prstGeom prst="rect">
            <a:avLst/>
          </a:prstGeom>
        </p:spPr>
      </p:pic>
      <p:pic>
        <p:nvPicPr>
          <p:cNvPr id="12" name="Graphic 11">
            <a:extLst>
              <a:ext uri="{FF2B5EF4-FFF2-40B4-BE49-F238E27FC236}">
                <a16:creationId xmlns:a16="http://schemas.microsoft.com/office/drawing/2014/main" id="{B07E5B51-F199-428C-A24B-87A991315D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98781" y="3872956"/>
            <a:ext cx="423863" cy="520145"/>
          </a:xfrm>
          <a:prstGeom prst="rect">
            <a:avLst/>
          </a:prstGeom>
        </p:spPr>
      </p:pic>
      <p:sp>
        <p:nvSpPr>
          <p:cNvPr id="10" name="TextBox 9">
            <a:extLst>
              <a:ext uri="{FF2B5EF4-FFF2-40B4-BE49-F238E27FC236}">
                <a16:creationId xmlns:a16="http://schemas.microsoft.com/office/drawing/2014/main" id="{B513F61F-EF7B-484E-BFD9-E023C2C0AECE}"/>
              </a:ext>
            </a:extLst>
          </p:cNvPr>
          <p:cNvSpPr txBox="1"/>
          <p:nvPr/>
        </p:nvSpPr>
        <p:spPr>
          <a:xfrm>
            <a:off x="1995835" y="1749680"/>
            <a:ext cx="6093912" cy="523220"/>
          </a:xfrm>
          <a:prstGeom prst="rect">
            <a:avLst/>
          </a:prstGeom>
          <a:noFill/>
        </p:spPr>
        <p:txBody>
          <a:bodyPr wrap="square">
            <a:spAutoFit/>
          </a:bodyPr>
          <a:lstStyle/>
          <a:p>
            <a:r>
              <a:rPr lang="en-US" sz="2800" b="1" dirty="0">
                <a:solidFill>
                  <a:schemeClr val="accent3"/>
                </a:solidFill>
                <a:latin typeface="Century Gothic" panose="020B0502020202020204" pitchFamily="34" charset="0"/>
                <a:ea typeface="+mj-ea"/>
                <a:cs typeface="+mj-cs"/>
              </a:rPr>
              <a:t>Responses:</a:t>
            </a:r>
            <a:r>
              <a:rPr lang="en-US" dirty="0"/>
              <a:t> </a:t>
            </a:r>
          </a:p>
        </p:txBody>
      </p:sp>
    </p:spTree>
    <p:extLst>
      <p:ext uri="{BB962C8B-B14F-4D97-AF65-F5344CB8AC3E}">
        <p14:creationId xmlns:p14="http://schemas.microsoft.com/office/powerpoint/2010/main" val="3012219018"/>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26CB1DEB-E63A-4FEE-9242-75172A8973C5}"/>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2761307743"/>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0156E85E-9439-458F-B1D5-83BB3DE35C1A}"/>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3094002569"/>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6EBD2E6C-33E1-4D7D-B069-62D3F77BE5E0}"/>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1429145832"/>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4EDA3216-8364-4EBD-A9D6-24F2DF7C3642}"/>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4104112795"/>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E17584EC-A3C3-402B-84A4-EE0EBB6F2348}"/>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2821521478"/>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59228BCD-9F87-4DDC-A4C2-3CB3A8AD23FC}"/>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2183658230"/>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102410AA-2A50-4DC6-AA06-28B555644AFD}"/>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302307030"/>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F05833FD-1B27-4B9A-99B8-966AFF2CC713}"/>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3954730037"/>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3460E0A9-34AB-4760-8DAA-60E664CCD2EE}"/>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3448344565"/>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52BB5AB6-C466-40D2-992C-ADDCBBDD1B2A}"/>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872918875"/>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61C128-981A-45F4-84CC-C3DC0C79DA22}"/>
              </a:ext>
            </a:extLst>
          </p:cNvPr>
          <p:cNvSpPr>
            <a:spLocks noGrp="1"/>
          </p:cNvSpPr>
          <p:nvPr>
            <p:ph type="ctrTitle"/>
          </p:nvPr>
        </p:nvSpPr>
        <p:spPr/>
        <p:txBody>
          <a:bodyPr/>
          <a:lstStyle/>
          <a:p>
            <a:r>
              <a:rPr lang="en-US" dirty="0"/>
              <a:t>Effects of COVID-19 on Business</a:t>
            </a:r>
          </a:p>
        </p:txBody>
      </p:sp>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4294967295"/>
          </p:nvPr>
        </p:nvSpPr>
        <p:spPr>
          <a:xfrm>
            <a:off x="2363788" y="6286500"/>
            <a:ext cx="9828212" cy="427038"/>
          </a:xfrm>
        </p:spPr>
        <p:txBody>
          <a:bodyPr/>
          <a:lstStyle/>
          <a:p>
            <a:r>
              <a:rPr lang="en-US" dirty="0"/>
              <a:t>CONFIDENTIAL © Catchpoint 2019</a:t>
            </a:r>
          </a:p>
        </p:txBody>
      </p:sp>
    </p:spTree>
    <p:extLst>
      <p:ext uri="{BB962C8B-B14F-4D97-AF65-F5344CB8AC3E}">
        <p14:creationId xmlns:p14="http://schemas.microsoft.com/office/powerpoint/2010/main" val="2380665119"/>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52098B83-B2FC-45E7-9F49-83EF8E18C30E}"/>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3445962242"/>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BCCD384F-9D7E-4599-806C-F18929A32C8B}"/>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2440540779"/>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F2CBE762-E6F3-445F-B495-39BBDF79C6CD}"/>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1952943006"/>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E983954D-65EC-47B0-AC9D-D9749044D38D}"/>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48471090"/>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84F374B6-15F0-4899-864B-AA3E582F9819}"/>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1568705919"/>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BA879382-B12F-4632-B3FA-45DC1C80EF77}"/>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3665465345"/>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B6F38DE4-4F6B-411D-9F5E-2409330813C4}"/>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985366407"/>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E105DD3F-CE6B-4C32-91A4-C0C7D1085B04}"/>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1892854330"/>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C994803C-A6AA-42B0-95E6-694225B520B6}"/>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2513445417"/>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E3604307-6CD0-4338-BDB5-B2A00EF3CB9D}"/>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867521723"/>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132E8FB-D1CA-4A3A-A397-294EEAE3F94F}"/>
              </a:ext>
            </a:extLst>
          </p:cNvPr>
          <p:cNvSpPr>
            <a:spLocks noGrp="1"/>
          </p:cNvSpPr>
          <p:nvPr>
            <p:ph idx="1"/>
          </p:nvPr>
        </p:nvSpPr>
        <p:spPr>
          <a:xfrm>
            <a:off x="334963" y="1372963"/>
            <a:ext cx="3484083" cy="733037"/>
          </a:xfrm>
        </p:spPr>
        <p:txBody>
          <a:bodyPr>
            <a:noAutofit/>
          </a:bodyPr>
          <a:lstStyle/>
          <a:p>
            <a:pPr marL="0" marR="0" lvl="0" indent="0">
              <a:spcAft>
                <a:spcPts val="0"/>
              </a:spcAft>
              <a:buNone/>
            </a:pPr>
            <a:r>
              <a:rPr lang="en-US" sz="2000" dirty="0"/>
              <a:t>Employee working from home at least part time</a:t>
            </a:r>
          </a:p>
        </p:txBody>
      </p:sp>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a:t>CONFIDENTIAL © Catchpoint 2019</a:t>
            </a:r>
            <a:endParaRPr lang="en-US" dirty="0"/>
          </a:p>
        </p:txBody>
      </p:sp>
      <p:sp>
        <p:nvSpPr>
          <p:cNvPr id="6" name="Title 5">
            <a:extLst>
              <a:ext uri="{FF2B5EF4-FFF2-40B4-BE49-F238E27FC236}">
                <a16:creationId xmlns:a16="http://schemas.microsoft.com/office/drawing/2014/main" id="{C861C128-981A-45F4-84CC-C3DC0C79DA22}"/>
              </a:ext>
            </a:extLst>
          </p:cNvPr>
          <p:cNvSpPr>
            <a:spLocks noGrp="1"/>
          </p:cNvSpPr>
          <p:nvPr>
            <p:ph type="title"/>
          </p:nvPr>
        </p:nvSpPr>
        <p:spPr>
          <a:xfrm>
            <a:off x="288664" y="288210"/>
            <a:ext cx="6279561" cy="502713"/>
          </a:xfrm>
        </p:spPr>
        <p:txBody>
          <a:bodyPr/>
          <a:lstStyle/>
          <a:p>
            <a:r>
              <a:rPr lang="en-US" dirty="0"/>
              <a:t>Effects of COVID-19 on the Business</a:t>
            </a:r>
          </a:p>
        </p:txBody>
      </p:sp>
      <p:grpSp>
        <p:nvGrpSpPr>
          <p:cNvPr id="25" name="Group 24">
            <a:extLst>
              <a:ext uri="{FF2B5EF4-FFF2-40B4-BE49-F238E27FC236}">
                <a16:creationId xmlns:a16="http://schemas.microsoft.com/office/drawing/2014/main" id="{82A96F37-41C1-4A3B-AD93-61F74C99430E}"/>
              </a:ext>
            </a:extLst>
          </p:cNvPr>
          <p:cNvGrpSpPr/>
          <p:nvPr/>
        </p:nvGrpSpPr>
        <p:grpSpPr>
          <a:xfrm>
            <a:off x="2840037" y="2241241"/>
            <a:ext cx="3024265" cy="1117843"/>
            <a:chOff x="7412333" y="1853343"/>
            <a:chExt cx="3024265" cy="1117843"/>
          </a:xfrm>
        </p:grpSpPr>
        <p:graphicFrame>
          <p:nvGraphicFramePr>
            <p:cNvPr id="5" name="Chart 4">
              <a:extLst>
                <a:ext uri="{FF2B5EF4-FFF2-40B4-BE49-F238E27FC236}">
                  <a16:creationId xmlns:a16="http://schemas.microsoft.com/office/drawing/2014/main" id="{5730D080-E752-4168-8501-8632A7190698}"/>
                </a:ext>
              </a:extLst>
            </p:cNvPr>
            <p:cNvGraphicFramePr/>
            <p:nvPr>
              <p:extLst>
                <p:ext uri="{D42A27DB-BD31-4B8C-83A1-F6EECF244321}">
                  <p14:modId xmlns:p14="http://schemas.microsoft.com/office/powerpoint/2010/main" val="3108402923"/>
                </p:ext>
              </p:extLst>
            </p:nvPr>
          </p:nvGraphicFramePr>
          <p:xfrm>
            <a:off x="7412333" y="1853343"/>
            <a:ext cx="972278" cy="9806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5">
              <a:extLst>
                <a:ext uri="{FF2B5EF4-FFF2-40B4-BE49-F238E27FC236}">
                  <a16:creationId xmlns:a16="http://schemas.microsoft.com/office/drawing/2014/main" id="{3783F90F-3BB6-4B84-A8D2-B8CC052BDBBB}"/>
                </a:ext>
              </a:extLst>
            </p:cNvPr>
            <p:cNvSpPr txBox="1">
              <a:spLocks/>
            </p:cNvSpPr>
            <p:nvPr/>
          </p:nvSpPr>
          <p:spPr>
            <a:xfrm>
              <a:off x="8271422" y="1932146"/>
              <a:ext cx="2165176" cy="103904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Century Gothic" panose="020B0502020202020204" pitchFamily="34" charset="0"/>
                  <a:ea typeface="+mj-ea"/>
                  <a:cs typeface="+mj-cs"/>
                </a:defRPr>
              </a:lvl1pPr>
            </a:lstStyle>
            <a:p>
              <a:pPr>
                <a:lnSpc>
                  <a:spcPct val="110000"/>
                </a:lnSpc>
              </a:pPr>
              <a:r>
                <a:rPr lang="en-US" sz="2400" dirty="0">
                  <a:solidFill>
                    <a:srgbClr val="FF8CAB"/>
                  </a:solidFill>
                </a:rPr>
                <a:t>33%</a:t>
              </a:r>
            </a:p>
            <a:p>
              <a:pPr>
                <a:lnSpc>
                  <a:spcPct val="110000"/>
                </a:lnSpc>
              </a:pPr>
              <a:r>
                <a:rPr lang="en-US" sz="1800" b="0" dirty="0">
                  <a:solidFill>
                    <a:srgbClr val="FF8CAB"/>
                  </a:solidFill>
                </a:rPr>
                <a:t>Before COVID-19</a:t>
              </a:r>
            </a:p>
          </p:txBody>
        </p:sp>
      </p:grpSp>
      <p:grpSp>
        <p:nvGrpSpPr>
          <p:cNvPr id="27" name="Group 26">
            <a:extLst>
              <a:ext uri="{FF2B5EF4-FFF2-40B4-BE49-F238E27FC236}">
                <a16:creationId xmlns:a16="http://schemas.microsoft.com/office/drawing/2014/main" id="{A8B775C3-FB4A-42CF-9C77-F3705A1D52F4}"/>
              </a:ext>
            </a:extLst>
          </p:cNvPr>
          <p:cNvGrpSpPr/>
          <p:nvPr/>
        </p:nvGrpSpPr>
        <p:grpSpPr>
          <a:xfrm>
            <a:off x="2846768" y="3104016"/>
            <a:ext cx="3061078" cy="1112350"/>
            <a:chOff x="7412333" y="3519167"/>
            <a:chExt cx="3061078" cy="1112350"/>
          </a:xfrm>
        </p:grpSpPr>
        <p:graphicFrame>
          <p:nvGraphicFramePr>
            <p:cNvPr id="9" name="Chart 8">
              <a:extLst>
                <a:ext uri="{FF2B5EF4-FFF2-40B4-BE49-F238E27FC236}">
                  <a16:creationId xmlns:a16="http://schemas.microsoft.com/office/drawing/2014/main" id="{53F1078C-DAF1-4DB7-901B-E529CBA8137E}"/>
                </a:ext>
              </a:extLst>
            </p:cNvPr>
            <p:cNvGraphicFramePr/>
            <p:nvPr>
              <p:extLst>
                <p:ext uri="{D42A27DB-BD31-4B8C-83A1-F6EECF244321}">
                  <p14:modId xmlns:p14="http://schemas.microsoft.com/office/powerpoint/2010/main" val="1534889226"/>
                </p:ext>
              </p:extLst>
            </p:nvPr>
          </p:nvGraphicFramePr>
          <p:xfrm>
            <a:off x="7412333" y="3519167"/>
            <a:ext cx="972278" cy="98068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5">
              <a:extLst>
                <a:ext uri="{FF2B5EF4-FFF2-40B4-BE49-F238E27FC236}">
                  <a16:creationId xmlns:a16="http://schemas.microsoft.com/office/drawing/2014/main" id="{E9A0DD3D-7C12-4734-8928-ADF207F5BA60}"/>
                </a:ext>
              </a:extLst>
            </p:cNvPr>
            <p:cNvSpPr txBox="1">
              <a:spLocks/>
            </p:cNvSpPr>
            <p:nvPr/>
          </p:nvSpPr>
          <p:spPr>
            <a:xfrm>
              <a:off x="8250186" y="3588248"/>
              <a:ext cx="2223225" cy="10432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Century Gothic" panose="020B0502020202020204" pitchFamily="34" charset="0"/>
                  <a:ea typeface="+mj-ea"/>
                  <a:cs typeface="+mj-cs"/>
                </a:defRPr>
              </a:lvl1pPr>
            </a:lstStyle>
            <a:p>
              <a:pPr>
                <a:lnSpc>
                  <a:spcPct val="110000"/>
                </a:lnSpc>
              </a:pPr>
              <a:r>
                <a:rPr lang="en-US" sz="2400" dirty="0">
                  <a:solidFill>
                    <a:srgbClr val="8F7CE4"/>
                  </a:solidFill>
                </a:rPr>
                <a:t>74%</a:t>
              </a:r>
            </a:p>
            <a:p>
              <a:pPr>
                <a:lnSpc>
                  <a:spcPct val="110000"/>
                </a:lnSpc>
              </a:pPr>
              <a:r>
                <a:rPr lang="en-US" sz="1800" b="0" dirty="0">
                  <a:solidFill>
                    <a:srgbClr val="8F7CE4"/>
                  </a:solidFill>
                </a:rPr>
                <a:t>During COVID-19</a:t>
              </a:r>
            </a:p>
          </p:txBody>
        </p:sp>
      </p:grpSp>
      <p:grpSp>
        <p:nvGrpSpPr>
          <p:cNvPr id="28" name="Group 27">
            <a:extLst>
              <a:ext uri="{FF2B5EF4-FFF2-40B4-BE49-F238E27FC236}">
                <a16:creationId xmlns:a16="http://schemas.microsoft.com/office/drawing/2014/main" id="{0B352336-BA64-4F8B-A6DC-4493883048AE}"/>
              </a:ext>
            </a:extLst>
          </p:cNvPr>
          <p:cNvGrpSpPr/>
          <p:nvPr/>
        </p:nvGrpSpPr>
        <p:grpSpPr>
          <a:xfrm>
            <a:off x="2856816" y="3959620"/>
            <a:ext cx="2827202" cy="980680"/>
            <a:chOff x="7412333" y="5196542"/>
            <a:chExt cx="2827202" cy="980680"/>
          </a:xfrm>
        </p:grpSpPr>
        <p:graphicFrame>
          <p:nvGraphicFramePr>
            <p:cNvPr id="15" name="Chart 14">
              <a:extLst>
                <a:ext uri="{FF2B5EF4-FFF2-40B4-BE49-F238E27FC236}">
                  <a16:creationId xmlns:a16="http://schemas.microsoft.com/office/drawing/2014/main" id="{A8BFF49A-E140-43B3-8AB8-49C97A069689}"/>
                </a:ext>
              </a:extLst>
            </p:cNvPr>
            <p:cNvGraphicFramePr/>
            <p:nvPr>
              <p:extLst>
                <p:ext uri="{D42A27DB-BD31-4B8C-83A1-F6EECF244321}">
                  <p14:modId xmlns:p14="http://schemas.microsoft.com/office/powerpoint/2010/main" val="50413772"/>
                </p:ext>
              </p:extLst>
            </p:nvPr>
          </p:nvGraphicFramePr>
          <p:xfrm>
            <a:off x="7412333" y="5196542"/>
            <a:ext cx="972278" cy="980680"/>
          </p:xfrm>
          <a:graphic>
            <a:graphicData uri="http://schemas.openxmlformats.org/drawingml/2006/chart">
              <c:chart xmlns:c="http://schemas.openxmlformats.org/drawingml/2006/chart" xmlns:r="http://schemas.openxmlformats.org/officeDocument/2006/relationships" r:id="rId5"/>
            </a:graphicData>
          </a:graphic>
        </p:graphicFrame>
        <p:sp>
          <p:nvSpPr>
            <p:cNvPr id="17" name="Title 5">
              <a:extLst>
                <a:ext uri="{FF2B5EF4-FFF2-40B4-BE49-F238E27FC236}">
                  <a16:creationId xmlns:a16="http://schemas.microsoft.com/office/drawing/2014/main" id="{06EE4813-2719-4B19-AC9D-6084FAB0E557}"/>
                </a:ext>
              </a:extLst>
            </p:cNvPr>
            <p:cNvSpPr txBox="1">
              <a:spLocks/>
            </p:cNvSpPr>
            <p:nvPr/>
          </p:nvSpPr>
          <p:spPr>
            <a:xfrm>
              <a:off x="8250185" y="5249147"/>
              <a:ext cx="1989350" cy="8991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Century Gothic" panose="020B0502020202020204" pitchFamily="34" charset="0"/>
                  <a:ea typeface="+mj-ea"/>
                  <a:cs typeface="+mj-cs"/>
                </a:defRPr>
              </a:lvl1pPr>
            </a:lstStyle>
            <a:p>
              <a:pPr>
                <a:lnSpc>
                  <a:spcPct val="110000"/>
                </a:lnSpc>
              </a:pPr>
              <a:r>
                <a:rPr lang="en-US" sz="2400" dirty="0">
                  <a:solidFill>
                    <a:srgbClr val="4FCE99"/>
                  </a:solidFill>
                </a:rPr>
                <a:t>42% </a:t>
              </a:r>
              <a:r>
                <a:rPr lang="en-US" sz="1800" dirty="0">
                  <a:solidFill>
                    <a:srgbClr val="4FCE99"/>
                  </a:solidFill>
                </a:rPr>
                <a:t>(up 27%)</a:t>
              </a:r>
            </a:p>
            <a:p>
              <a:pPr>
                <a:lnSpc>
                  <a:spcPct val="110000"/>
                </a:lnSpc>
              </a:pPr>
              <a:r>
                <a:rPr lang="en-US" sz="1800" b="0" dirty="0">
                  <a:solidFill>
                    <a:srgbClr val="4FCE99"/>
                  </a:solidFill>
                </a:rPr>
                <a:t>New Normal</a:t>
              </a:r>
            </a:p>
          </p:txBody>
        </p:sp>
      </p:grpSp>
      <p:pic>
        <p:nvPicPr>
          <p:cNvPr id="31" name="Graphic 30">
            <a:extLst>
              <a:ext uri="{FF2B5EF4-FFF2-40B4-BE49-F238E27FC236}">
                <a16:creationId xmlns:a16="http://schemas.microsoft.com/office/drawing/2014/main" id="{2ACD4B45-2FE7-4D06-98E1-D47163462AA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43092" t="23959" r="9505" b="14590"/>
          <a:stretch/>
        </p:blipFill>
        <p:spPr>
          <a:xfrm>
            <a:off x="288664" y="2228777"/>
            <a:ext cx="2665551" cy="2750206"/>
          </a:xfrm>
          <a:prstGeom prst="rect">
            <a:avLst/>
          </a:prstGeom>
        </p:spPr>
      </p:pic>
      <p:sp>
        <p:nvSpPr>
          <p:cNvPr id="35" name="Content Placeholder 6">
            <a:extLst>
              <a:ext uri="{FF2B5EF4-FFF2-40B4-BE49-F238E27FC236}">
                <a16:creationId xmlns:a16="http://schemas.microsoft.com/office/drawing/2014/main" id="{8864C7EE-6638-4ECF-AC2F-DF4C3EC5CE59}"/>
              </a:ext>
            </a:extLst>
          </p:cNvPr>
          <p:cNvSpPr txBox="1">
            <a:spLocks/>
          </p:cNvSpPr>
          <p:nvPr/>
        </p:nvSpPr>
        <p:spPr>
          <a:xfrm>
            <a:off x="6443545" y="1372963"/>
            <a:ext cx="3494131" cy="733037"/>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Customer interactions that were NOT face-to-face</a:t>
            </a:r>
          </a:p>
        </p:txBody>
      </p:sp>
      <p:grpSp>
        <p:nvGrpSpPr>
          <p:cNvPr id="36" name="Group 35">
            <a:extLst>
              <a:ext uri="{FF2B5EF4-FFF2-40B4-BE49-F238E27FC236}">
                <a16:creationId xmlns:a16="http://schemas.microsoft.com/office/drawing/2014/main" id="{60C51948-DD14-45C5-A00F-88A2EB24F70E}"/>
              </a:ext>
            </a:extLst>
          </p:cNvPr>
          <p:cNvGrpSpPr/>
          <p:nvPr/>
        </p:nvGrpSpPr>
        <p:grpSpPr>
          <a:xfrm>
            <a:off x="8955350" y="2241241"/>
            <a:ext cx="2947986" cy="1117843"/>
            <a:chOff x="7412333" y="1853343"/>
            <a:chExt cx="2947986" cy="1117843"/>
          </a:xfrm>
        </p:grpSpPr>
        <p:graphicFrame>
          <p:nvGraphicFramePr>
            <p:cNvPr id="37" name="Chart 36">
              <a:extLst>
                <a:ext uri="{FF2B5EF4-FFF2-40B4-BE49-F238E27FC236}">
                  <a16:creationId xmlns:a16="http://schemas.microsoft.com/office/drawing/2014/main" id="{FD450CE2-08BA-4528-B820-57A6733EEA80}"/>
                </a:ext>
              </a:extLst>
            </p:cNvPr>
            <p:cNvGraphicFramePr/>
            <p:nvPr>
              <p:extLst>
                <p:ext uri="{D42A27DB-BD31-4B8C-83A1-F6EECF244321}">
                  <p14:modId xmlns:p14="http://schemas.microsoft.com/office/powerpoint/2010/main" val="1506892449"/>
                </p:ext>
              </p:extLst>
            </p:nvPr>
          </p:nvGraphicFramePr>
          <p:xfrm>
            <a:off x="7412333" y="1853343"/>
            <a:ext cx="972278" cy="980680"/>
          </p:xfrm>
          <a:graphic>
            <a:graphicData uri="http://schemas.openxmlformats.org/drawingml/2006/chart">
              <c:chart xmlns:c="http://schemas.openxmlformats.org/drawingml/2006/chart" xmlns:r="http://schemas.openxmlformats.org/officeDocument/2006/relationships" r:id="rId8"/>
            </a:graphicData>
          </a:graphic>
        </p:graphicFrame>
        <p:sp>
          <p:nvSpPr>
            <p:cNvPr id="38" name="Title 5">
              <a:extLst>
                <a:ext uri="{FF2B5EF4-FFF2-40B4-BE49-F238E27FC236}">
                  <a16:creationId xmlns:a16="http://schemas.microsoft.com/office/drawing/2014/main" id="{950F448F-34FB-4652-946E-31283DE6170A}"/>
                </a:ext>
              </a:extLst>
            </p:cNvPr>
            <p:cNvSpPr txBox="1">
              <a:spLocks/>
            </p:cNvSpPr>
            <p:nvPr/>
          </p:nvSpPr>
          <p:spPr>
            <a:xfrm>
              <a:off x="8271422" y="1932146"/>
              <a:ext cx="2088897" cy="103904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Century Gothic" panose="020B0502020202020204" pitchFamily="34" charset="0"/>
                  <a:ea typeface="+mj-ea"/>
                  <a:cs typeface="+mj-cs"/>
                </a:defRPr>
              </a:lvl1pPr>
            </a:lstStyle>
            <a:p>
              <a:pPr>
                <a:lnSpc>
                  <a:spcPct val="110000"/>
                </a:lnSpc>
              </a:pPr>
              <a:r>
                <a:rPr lang="en-US" sz="2400" dirty="0">
                  <a:solidFill>
                    <a:srgbClr val="FF8CAB"/>
                  </a:solidFill>
                </a:rPr>
                <a:t>57%</a:t>
              </a:r>
            </a:p>
            <a:p>
              <a:pPr>
                <a:lnSpc>
                  <a:spcPct val="110000"/>
                </a:lnSpc>
              </a:pPr>
              <a:r>
                <a:rPr lang="en-US" sz="1800" b="0" dirty="0">
                  <a:solidFill>
                    <a:srgbClr val="FF8CAB"/>
                  </a:solidFill>
                </a:rPr>
                <a:t>Before COVID-19</a:t>
              </a:r>
            </a:p>
          </p:txBody>
        </p:sp>
      </p:grpSp>
      <p:grpSp>
        <p:nvGrpSpPr>
          <p:cNvPr id="39" name="Group 38">
            <a:extLst>
              <a:ext uri="{FF2B5EF4-FFF2-40B4-BE49-F238E27FC236}">
                <a16:creationId xmlns:a16="http://schemas.microsoft.com/office/drawing/2014/main" id="{C079C454-1026-42DF-A7F5-1148CFDDB0FE}"/>
              </a:ext>
            </a:extLst>
          </p:cNvPr>
          <p:cNvGrpSpPr/>
          <p:nvPr/>
        </p:nvGrpSpPr>
        <p:grpSpPr>
          <a:xfrm>
            <a:off x="8955350" y="3104016"/>
            <a:ext cx="2947986" cy="1112350"/>
            <a:chOff x="7412333" y="3519167"/>
            <a:chExt cx="2947986" cy="1112350"/>
          </a:xfrm>
        </p:grpSpPr>
        <p:graphicFrame>
          <p:nvGraphicFramePr>
            <p:cNvPr id="40" name="Chart 39">
              <a:extLst>
                <a:ext uri="{FF2B5EF4-FFF2-40B4-BE49-F238E27FC236}">
                  <a16:creationId xmlns:a16="http://schemas.microsoft.com/office/drawing/2014/main" id="{1C46F9FF-DC23-4863-B3E3-A2E0C7059900}"/>
                </a:ext>
              </a:extLst>
            </p:cNvPr>
            <p:cNvGraphicFramePr/>
            <p:nvPr>
              <p:extLst>
                <p:ext uri="{D42A27DB-BD31-4B8C-83A1-F6EECF244321}">
                  <p14:modId xmlns:p14="http://schemas.microsoft.com/office/powerpoint/2010/main" val="2531772988"/>
                </p:ext>
              </p:extLst>
            </p:nvPr>
          </p:nvGraphicFramePr>
          <p:xfrm>
            <a:off x="7412333" y="3519167"/>
            <a:ext cx="972278" cy="980680"/>
          </p:xfrm>
          <a:graphic>
            <a:graphicData uri="http://schemas.openxmlformats.org/drawingml/2006/chart">
              <c:chart xmlns:c="http://schemas.openxmlformats.org/drawingml/2006/chart" xmlns:r="http://schemas.openxmlformats.org/officeDocument/2006/relationships" r:id="rId9"/>
            </a:graphicData>
          </a:graphic>
        </p:graphicFrame>
        <p:sp>
          <p:nvSpPr>
            <p:cNvPr id="41" name="Title 5">
              <a:extLst>
                <a:ext uri="{FF2B5EF4-FFF2-40B4-BE49-F238E27FC236}">
                  <a16:creationId xmlns:a16="http://schemas.microsoft.com/office/drawing/2014/main" id="{2CE90281-1984-4004-A875-F05FF5F2F40F}"/>
                </a:ext>
              </a:extLst>
            </p:cNvPr>
            <p:cNvSpPr txBox="1">
              <a:spLocks/>
            </p:cNvSpPr>
            <p:nvPr/>
          </p:nvSpPr>
          <p:spPr>
            <a:xfrm>
              <a:off x="8250186" y="3588248"/>
              <a:ext cx="2110133" cy="10432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Century Gothic" panose="020B0502020202020204" pitchFamily="34" charset="0"/>
                  <a:ea typeface="+mj-ea"/>
                  <a:cs typeface="+mj-cs"/>
                </a:defRPr>
              </a:lvl1pPr>
            </a:lstStyle>
            <a:p>
              <a:pPr>
                <a:lnSpc>
                  <a:spcPct val="110000"/>
                </a:lnSpc>
              </a:pPr>
              <a:r>
                <a:rPr lang="en-US" sz="2400" dirty="0">
                  <a:solidFill>
                    <a:srgbClr val="8F7CE4"/>
                  </a:solidFill>
                </a:rPr>
                <a:t>87%</a:t>
              </a:r>
            </a:p>
            <a:p>
              <a:pPr>
                <a:lnSpc>
                  <a:spcPct val="110000"/>
                </a:lnSpc>
              </a:pPr>
              <a:r>
                <a:rPr lang="en-US" sz="1800" b="0" dirty="0">
                  <a:solidFill>
                    <a:srgbClr val="8F7CE4"/>
                  </a:solidFill>
                </a:rPr>
                <a:t>During COVID-19</a:t>
              </a:r>
            </a:p>
          </p:txBody>
        </p:sp>
      </p:grpSp>
      <p:grpSp>
        <p:nvGrpSpPr>
          <p:cNvPr id="42" name="Group 41">
            <a:extLst>
              <a:ext uri="{FF2B5EF4-FFF2-40B4-BE49-F238E27FC236}">
                <a16:creationId xmlns:a16="http://schemas.microsoft.com/office/drawing/2014/main" id="{2D43D40B-ACA7-4D71-9F3C-CF7F0F9959C2}"/>
              </a:ext>
            </a:extLst>
          </p:cNvPr>
          <p:cNvGrpSpPr/>
          <p:nvPr/>
        </p:nvGrpSpPr>
        <p:grpSpPr>
          <a:xfrm>
            <a:off x="8965398" y="3959620"/>
            <a:ext cx="2827202" cy="980680"/>
            <a:chOff x="7412333" y="5196542"/>
            <a:chExt cx="2827202" cy="980680"/>
          </a:xfrm>
        </p:grpSpPr>
        <p:graphicFrame>
          <p:nvGraphicFramePr>
            <p:cNvPr id="43" name="Chart 42">
              <a:extLst>
                <a:ext uri="{FF2B5EF4-FFF2-40B4-BE49-F238E27FC236}">
                  <a16:creationId xmlns:a16="http://schemas.microsoft.com/office/drawing/2014/main" id="{153708A1-35EA-4A4A-8CC8-FF353F7507E2}"/>
                </a:ext>
              </a:extLst>
            </p:cNvPr>
            <p:cNvGraphicFramePr/>
            <p:nvPr>
              <p:extLst>
                <p:ext uri="{D42A27DB-BD31-4B8C-83A1-F6EECF244321}">
                  <p14:modId xmlns:p14="http://schemas.microsoft.com/office/powerpoint/2010/main" val="2430278076"/>
                </p:ext>
              </p:extLst>
            </p:nvPr>
          </p:nvGraphicFramePr>
          <p:xfrm>
            <a:off x="7412333" y="5196542"/>
            <a:ext cx="972278" cy="980680"/>
          </p:xfrm>
          <a:graphic>
            <a:graphicData uri="http://schemas.openxmlformats.org/drawingml/2006/chart">
              <c:chart xmlns:c="http://schemas.openxmlformats.org/drawingml/2006/chart" xmlns:r="http://schemas.openxmlformats.org/officeDocument/2006/relationships" r:id="rId10"/>
            </a:graphicData>
          </a:graphic>
        </p:graphicFrame>
        <p:sp>
          <p:nvSpPr>
            <p:cNvPr id="44" name="Title 5">
              <a:extLst>
                <a:ext uri="{FF2B5EF4-FFF2-40B4-BE49-F238E27FC236}">
                  <a16:creationId xmlns:a16="http://schemas.microsoft.com/office/drawing/2014/main" id="{AFDB82C8-EEDD-46D8-9355-66D1D4AD9788}"/>
                </a:ext>
              </a:extLst>
            </p:cNvPr>
            <p:cNvSpPr txBox="1">
              <a:spLocks/>
            </p:cNvSpPr>
            <p:nvPr/>
          </p:nvSpPr>
          <p:spPr>
            <a:xfrm>
              <a:off x="8250185" y="5249147"/>
              <a:ext cx="1989350" cy="8991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Century Gothic" panose="020B0502020202020204" pitchFamily="34" charset="0"/>
                  <a:ea typeface="+mj-ea"/>
                  <a:cs typeface="+mj-cs"/>
                </a:defRPr>
              </a:lvl1pPr>
            </a:lstStyle>
            <a:p>
              <a:pPr>
                <a:lnSpc>
                  <a:spcPct val="110000"/>
                </a:lnSpc>
              </a:pPr>
              <a:r>
                <a:rPr lang="en-US" sz="2400" dirty="0">
                  <a:solidFill>
                    <a:srgbClr val="4FCE99"/>
                  </a:solidFill>
                </a:rPr>
                <a:t>63% </a:t>
              </a:r>
              <a:r>
                <a:rPr lang="en-US" sz="1800" dirty="0">
                  <a:solidFill>
                    <a:srgbClr val="4FCE99"/>
                  </a:solidFill>
                </a:rPr>
                <a:t>(up 11%)</a:t>
              </a:r>
            </a:p>
            <a:p>
              <a:pPr>
                <a:lnSpc>
                  <a:spcPct val="110000"/>
                </a:lnSpc>
              </a:pPr>
              <a:r>
                <a:rPr lang="en-US" sz="1800" b="0" dirty="0">
                  <a:solidFill>
                    <a:srgbClr val="4FCE99"/>
                  </a:solidFill>
                </a:rPr>
                <a:t>New Normal</a:t>
              </a:r>
            </a:p>
          </p:txBody>
        </p:sp>
      </p:grpSp>
      <p:sp>
        <p:nvSpPr>
          <p:cNvPr id="33" name="Content Placeholder 6">
            <a:extLst>
              <a:ext uri="{FF2B5EF4-FFF2-40B4-BE49-F238E27FC236}">
                <a16:creationId xmlns:a16="http://schemas.microsoft.com/office/drawing/2014/main" id="{E96A51F4-EB2D-4FB1-A965-106E2AA287BE}"/>
              </a:ext>
            </a:extLst>
          </p:cNvPr>
          <p:cNvSpPr txBox="1">
            <a:spLocks/>
          </p:cNvSpPr>
          <p:nvPr/>
        </p:nvSpPr>
        <p:spPr>
          <a:xfrm>
            <a:off x="2675734" y="5432627"/>
            <a:ext cx="6794233" cy="489313"/>
          </a:xfrm>
          <a:prstGeom prst="rect">
            <a:avLst/>
          </a:prstGeom>
        </p:spPr>
        <p:txBody>
          <a:bodyPr vert="horz" lIns="91440" tIns="45720" rIns="91440" bIns="45720" rtlCol="0">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7037" lvl="3" indent="0">
              <a:buNone/>
            </a:pPr>
            <a:r>
              <a:rPr lang="en-US" b="1" i="1" dirty="0">
                <a:solidFill>
                  <a:srgbClr val="000000"/>
                </a:solidFill>
              </a:rPr>
              <a:t>Biggest gain: Zoom (or equivalent) = 45% increase</a:t>
            </a:r>
          </a:p>
        </p:txBody>
      </p:sp>
      <p:pic>
        <p:nvPicPr>
          <p:cNvPr id="49" name="Graphic 48">
            <a:extLst>
              <a:ext uri="{FF2B5EF4-FFF2-40B4-BE49-F238E27FC236}">
                <a16:creationId xmlns:a16="http://schemas.microsoft.com/office/drawing/2014/main" id="{FD55F31C-809B-49ED-AD91-EB60AAE26E00}"/>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8796" t="11905" r="37990"/>
          <a:stretch/>
        </p:blipFill>
        <p:spPr>
          <a:xfrm>
            <a:off x="6397246" y="2297450"/>
            <a:ext cx="2685647" cy="2693891"/>
          </a:xfrm>
          <a:prstGeom prst="rect">
            <a:avLst/>
          </a:prstGeom>
        </p:spPr>
      </p:pic>
    </p:spTree>
    <p:extLst>
      <p:ext uri="{BB962C8B-B14F-4D97-AF65-F5344CB8AC3E}">
        <p14:creationId xmlns:p14="http://schemas.microsoft.com/office/powerpoint/2010/main" val="4162754195"/>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4F494020-7807-4638-A35D-3C62808E5AF1}"/>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3428610262"/>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3B3CF790-E103-4494-88F3-AB3D2CE03B4B}"/>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4271573135"/>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extLst>
              <p:ext uri="{D42A27DB-BD31-4B8C-83A1-F6EECF244321}">
                <p14:modId xmlns:p14="http://schemas.microsoft.com/office/powerpoint/2010/main" val="3379477810"/>
              </p:ext>
            </p:extLst>
          </p:nvPr>
        </p:nvGraphicFramePr>
        <p:xfrm>
          <a:off x="334962"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F81C07FE-79E6-4F33-998C-A90C76FCA147}"/>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3809923670"/>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56A589BA-123F-477A-909A-92FD279146B3}"/>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3035144094"/>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7E1F12CC-86CC-4AA3-954E-4795C726C033}"/>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3068844246"/>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429C46EE-55F3-46A2-8B0A-3C8BDB635B2A}"/>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506400055"/>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F9D296E0-1401-4E3F-A351-58326AF69C75}"/>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1127124372"/>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06B8B806-9F77-497E-88B6-9426426486B7}"/>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1085628197"/>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graphicFrame>
        <p:nvGraphicFramePr>
          <p:cNvPr id="7" name="Content Placeholder 6">
            <a:extLst>
              <a:ext uri="{FF2B5EF4-FFF2-40B4-BE49-F238E27FC236}">
                <a16:creationId xmlns:a16="http://schemas.microsoft.com/office/drawing/2014/main" id="{061CBFEB-60F7-4FD8-B239-D42E886BD0B5}"/>
              </a:ext>
            </a:extLst>
          </p:cNvPr>
          <p:cNvGraphicFramePr>
            <a:graphicFrameLocks noGrp="1"/>
          </p:cNvGraphicFramePr>
          <p:nvPr>
            <p:ph idx="1"/>
          </p:nvPr>
        </p:nvGraphicFramePr>
        <p:xfrm>
          <a:off x="334963" y="1133475"/>
          <a:ext cx="11522075" cy="49545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A0FFD3EE-B88D-44F6-8999-B5AFC9F38804}"/>
              </a:ext>
            </a:extLst>
          </p:cNvPr>
          <p:cNvPicPr>
            <a:picLocks noChangeAspect="1"/>
          </p:cNvPicPr>
          <p:nvPr/>
        </p:nvPicPr>
        <p:blipFill>
          <a:blip r:embed="rId4"/>
          <a:stretch>
            <a:fillRect/>
          </a:stretch>
        </p:blipFill>
        <p:spPr>
          <a:xfrm>
            <a:off x="1761368" y="289288"/>
            <a:ext cx="8669263" cy="6279424"/>
          </a:xfrm>
          <a:prstGeom prst="rect">
            <a:avLst/>
          </a:prstGeom>
        </p:spPr>
      </p:pic>
    </p:spTree>
    <p:extLst>
      <p:ext uri="{BB962C8B-B14F-4D97-AF65-F5344CB8AC3E}">
        <p14:creationId xmlns:p14="http://schemas.microsoft.com/office/powerpoint/2010/main" val="1765369"/>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132E8FB-D1CA-4A3A-A397-294EEAE3F94F}"/>
              </a:ext>
            </a:extLst>
          </p:cNvPr>
          <p:cNvSpPr>
            <a:spLocks noGrp="1"/>
          </p:cNvSpPr>
          <p:nvPr>
            <p:ph idx="1"/>
          </p:nvPr>
        </p:nvSpPr>
        <p:spPr>
          <a:xfrm>
            <a:off x="1066538" y="1350674"/>
            <a:ext cx="9503293" cy="488562"/>
          </a:xfrm>
        </p:spPr>
        <p:txBody>
          <a:bodyPr>
            <a:normAutofit/>
          </a:bodyPr>
          <a:lstStyle/>
          <a:p>
            <a:pPr marL="0" indent="0">
              <a:buNone/>
            </a:pPr>
            <a:r>
              <a:rPr lang="en-US" sz="2000" dirty="0"/>
              <a:t>Percent saying this was a somewhat to extremely significant challenge)</a:t>
            </a:r>
            <a:endParaRPr lang="en-US" dirty="0">
              <a:solidFill>
                <a:srgbClr val="C00000"/>
              </a:solidFill>
            </a:endParaRPr>
          </a:p>
        </p:txBody>
      </p:sp>
      <p:sp>
        <p:nvSpPr>
          <p:cNvPr id="6" name="Title 5">
            <a:extLst>
              <a:ext uri="{FF2B5EF4-FFF2-40B4-BE49-F238E27FC236}">
                <a16:creationId xmlns:a16="http://schemas.microsoft.com/office/drawing/2014/main" id="{C861C128-981A-45F4-84CC-C3DC0C79DA22}"/>
              </a:ext>
            </a:extLst>
          </p:cNvPr>
          <p:cNvSpPr>
            <a:spLocks noGrp="1"/>
          </p:cNvSpPr>
          <p:nvPr>
            <p:ph type="title"/>
          </p:nvPr>
        </p:nvSpPr>
        <p:spPr/>
        <p:txBody>
          <a:bodyPr/>
          <a:lstStyle/>
          <a:p>
            <a:r>
              <a:rPr lang="en-US" dirty="0"/>
              <a:t>Challenges posed by COVID-19’s Work from Home Footing</a:t>
            </a:r>
          </a:p>
        </p:txBody>
      </p:sp>
      <p:graphicFrame>
        <p:nvGraphicFramePr>
          <p:cNvPr id="5" name="Chart 4">
            <a:extLst>
              <a:ext uri="{FF2B5EF4-FFF2-40B4-BE49-F238E27FC236}">
                <a16:creationId xmlns:a16="http://schemas.microsoft.com/office/drawing/2014/main" id="{B39E0563-9C1D-4749-BAB9-73D1F77CF60F}"/>
              </a:ext>
            </a:extLst>
          </p:cNvPr>
          <p:cNvGraphicFramePr/>
          <p:nvPr/>
        </p:nvGraphicFramePr>
        <p:xfrm>
          <a:off x="3793788" y="1888339"/>
          <a:ext cx="4328808" cy="1562105"/>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6">
            <a:extLst>
              <a:ext uri="{FF2B5EF4-FFF2-40B4-BE49-F238E27FC236}">
                <a16:creationId xmlns:a16="http://schemas.microsoft.com/office/drawing/2014/main" id="{6CCC0696-1680-47F0-90D7-AC5F6EC8C43A}"/>
              </a:ext>
            </a:extLst>
          </p:cNvPr>
          <p:cNvSpPr txBox="1">
            <a:spLocks/>
          </p:cNvSpPr>
          <p:nvPr/>
        </p:nvSpPr>
        <p:spPr>
          <a:xfrm>
            <a:off x="323967" y="4045638"/>
            <a:ext cx="2176781" cy="1111206"/>
          </a:xfrm>
          <a:prstGeom prst="rect">
            <a:avLst/>
          </a:prstGeom>
        </p:spPr>
        <p:txBody>
          <a:bodyPr vert="horz" lIns="91440" tIns="45720" rIns="91440" bIns="45720" rtlCol="0" anchor="ctr">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Business metrics most affected by COVID-19</a:t>
            </a:r>
          </a:p>
        </p:txBody>
      </p:sp>
      <p:sp>
        <p:nvSpPr>
          <p:cNvPr id="9" name="Content Placeholder 6">
            <a:extLst>
              <a:ext uri="{FF2B5EF4-FFF2-40B4-BE49-F238E27FC236}">
                <a16:creationId xmlns:a16="http://schemas.microsoft.com/office/drawing/2014/main" id="{9D6FC463-E6DF-4761-A151-836648485AAB}"/>
              </a:ext>
            </a:extLst>
          </p:cNvPr>
          <p:cNvSpPr txBox="1">
            <a:spLocks/>
          </p:cNvSpPr>
          <p:nvPr/>
        </p:nvSpPr>
        <p:spPr>
          <a:xfrm>
            <a:off x="107001" y="1989079"/>
            <a:ext cx="3791525" cy="1278913"/>
          </a:xfrm>
          <a:prstGeom prst="rect">
            <a:avLst/>
          </a:prstGeom>
        </p:spPr>
        <p:txBody>
          <a:bodyPr vert="horz" lIns="91440" tIns="45720" rIns="91440" bIns="45720" rtlCol="0">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3200" lvl="2" indent="0" algn="r">
              <a:lnSpc>
                <a:spcPct val="150000"/>
              </a:lnSpc>
              <a:buNone/>
            </a:pPr>
            <a:r>
              <a:rPr lang="en-US" sz="1200" dirty="0"/>
              <a:t>Application performance</a:t>
            </a:r>
          </a:p>
          <a:p>
            <a:pPr marL="203200" lvl="2" indent="0" algn="r">
              <a:lnSpc>
                <a:spcPct val="150000"/>
              </a:lnSpc>
              <a:buNone/>
            </a:pPr>
            <a:r>
              <a:rPr lang="en-US" sz="1200" dirty="0"/>
              <a:t>Network reliability</a:t>
            </a:r>
          </a:p>
          <a:p>
            <a:pPr marL="203200" lvl="2" indent="0" algn="r">
              <a:lnSpc>
                <a:spcPct val="150000"/>
              </a:lnSpc>
              <a:buNone/>
            </a:pPr>
            <a:r>
              <a:rPr lang="en-US" sz="1200" dirty="0"/>
              <a:t>Employees lack expertise in WFR technologies</a:t>
            </a:r>
          </a:p>
          <a:p>
            <a:pPr marL="203200" lvl="2" indent="0" algn="r">
              <a:lnSpc>
                <a:spcPct val="150000"/>
              </a:lnSpc>
              <a:buNone/>
            </a:pPr>
            <a:r>
              <a:rPr lang="en-US" sz="1200" dirty="0"/>
              <a:t>Security issues</a:t>
            </a:r>
          </a:p>
        </p:txBody>
      </p:sp>
      <p:sp>
        <p:nvSpPr>
          <p:cNvPr id="13" name="Title 5">
            <a:extLst>
              <a:ext uri="{FF2B5EF4-FFF2-40B4-BE49-F238E27FC236}">
                <a16:creationId xmlns:a16="http://schemas.microsoft.com/office/drawing/2014/main" id="{6BA94B61-0DF4-4D2C-82BD-F7A14E396B0F}"/>
              </a:ext>
            </a:extLst>
          </p:cNvPr>
          <p:cNvSpPr txBox="1">
            <a:spLocks/>
          </p:cNvSpPr>
          <p:nvPr/>
        </p:nvSpPr>
        <p:spPr>
          <a:xfrm>
            <a:off x="7152253" y="1939788"/>
            <a:ext cx="902247" cy="5330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Century Gothic" panose="020B0502020202020204" pitchFamily="34" charset="0"/>
                <a:ea typeface="+mj-ea"/>
                <a:cs typeface="+mj-cs"/>
              </a:defRPr>
            </a:lvl1pPr>
          </a:lstStyle>
          <a:p>
            <a:pPr>
              <a:lnSpc>
                <a:spcPct val="110000"/>
              </a:lnSpc>
            </a:pPr>
            <a:r>
              <a:rPr lang="en-US" sz="2400" dirty="0">
                <a:solidFill>
                  <a:srgbClr val="278BD5"/>
                </a:solidFill>
              </a:rPr>
              <a:t>66%</a:t>
            </a:r>
            <a:endParaRPr lang="en-US" sz="1800" b="0" dirty="0">
              <a:solidFill>
                <a:srgbClr val="278BD5"/>
              </a:solidFill>
            </a:endParaRPr>
          </a:p>
        </p:txBody>
      </p:sp>
      <p:sp>
        <p:nvSpPr>
          <p:cNvPr id="15" name="Title 5">
            <a:extLst>
              <a:ext uri="{FF2B5EF4-FFF2-40B4-BE49-F238E27FC236}">
                <a16:creationId xmlns:a16="http://schemas.microsoft.com/office/drawing/2014/main" id="{2D7C622A-AA6A-4DAA-9C9C-E527BF40A5BE}"/>
              </a:ext>
            </a:extLst>
          </p:cNvPr>
          <p:cNvSpPr txBox="1">
            <a:spLocks/>
          </p:cNvSpPr>
          <p:nvPr/>
        </p:nvSpPr>
        <p:spPr>
          <a:xfrm>
            <a:off x="6532108" y="2272086"/>
            <a:ext cx="902247" cy="5330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Century Gothic" panose="020B0502020202020204" pitchFamily="34" charset="0"/>
                <a:ea typeface="+mj-ea"/>
                <a:cs typeface="+mj-cs"/>
              </a:defRPr>
            </a:lvl1pPr>
          </a:lstStyle>
          <a:p>
            <a:pPr>
              <a:lnSpc>
                <a:spcPct val="110000"/>
              </a:lnSpc>
            </a:pPr>
            <a:r>
              <a:rPr lang="en-US" sz="2400" dirty="0">
                <a:solidFill>
                  <a:srgbClr val="4FCE99"/>
                </a:solidFill>
              </a:rPr>
              <a:t>63%</a:t>
            </a:r>
            <a:endParaRPr lang="en-US" sz="1800" b="0" dirty="0">
              <a:solidFill>
                <a:srgbClr val="4FCE99"/>
              </a:solidFill>
            </a:endParaRPr>
          </a:p>
        </p:txBody>
      </p:sp>
      <p:sp>
        <p:nvSpPr>
          <p:cNvPr id="17" name="Title 5">
            <a:extLst>
              <a:ext uri="{FF2B5EF4-FFF2-40B4-BE49-F238E27FC236}">
                <a16:creationId xmlns:a16="http://schemas.microsoft.com/office/drawing/2014/main" id="{1EE1126D-5A64-4B8C-B792-6288E3C0E8F5}"/>
              </a:ext>
            </a:extLst>
          </p:cNvPr>
          <p:cNvSpPr txBox="1">
            <a:spLocks/>
          </p:cNvSpPr>
          <p:nvPr/>
        </p:nvSpPr>
        <p:spPr>
          <a:xfrm>
            <a:off x="6532108" y="2594795"/>
            <a:ext cx="902247" cy="5330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Century Gothic" panose="020B0502020202020204" pitchFamily="34" charset="0"/>
                <a:ea typeface="+mj-ea"/>
                <a:cs typeface="+mj-cs"/>
              </a:defRPr>
            </a:lvl1pPr>
          </a:lstStyle>
          <a:p>
            <a:pPr>
              <a:lnSpc>
                <a:spcPct val="110000"/>
              </a:lnSpc>
            </a:pPr>
            <a:r>
              <a:rPr lang="en-US" sz="2400" dirty="0">
                <a:solidFill>
                  <a:srgbClr val="8F7CE4"/>
                </a:solidFill>
              </a:rPr>
              <a:t>63%</a:t>
            </a:r>
            <a:endParaRPr lang="en-US" sz="1800" b="0" dirty="0">
              <a:solidFill>
                <a:srgbClr val="8F7CE4"/>
              </a:solidFill>
            </a:endParaRPr>
          </a:p>
        </p:txBody>
      </p:sp>
      <p:sp>
        <p:nvSpPr>
          <p:cNvPr id="19" name="Title 5">
            <a:extLst>
              <a:ext uri="{FF2B5EF4-FFF2-40B4-BE49-F238E27FC236}">
                <a16:creationId xmlns:a16="http://schemas.microsoft.com/office/drawing/2014/main" id="{B006F2CF-5A1E-477F-86B4-53F5EB414703}"/>
              </a:ext>
            </a:extLst>
          </p:cNvPr>
          <p:cNvSpPr txBox="1">
            <a:spLocks/>
          </p:cNvSpPr>
          <p:nvPr/>
        </p:nvSpPr>
        <p:spPr>
          <a:xfrm>
            <a:off x="6530312" y="2917365"/>
            <a:ext cx="902247" cy="53307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3"/>
                </a:solidFill>
                <a:latin typeface="Century Gothic" panose="020B0502020202020204" pitchFamily="34" charset="0"/>
                <a:ea typeface="+mj-ea"/>
                <a:cs typeface="+mj-cs"/>
              </a:defRPr>
            </a:lvl1pPr>
          </a:lstStyle>
          <a:p>
            <a:pPr>
              <a:lnSpc>
                <a:spcPct val="110000"/>
              </a:lnSpc>
            </a:pPr>
            <a:r>
              <a:rPr lang="en-US" sz="2400" dirty="0">
                <a:solidFill>
                  <a:srgbClr val="FF8CAB"/>
                </a:solidFill>
              </a:rPr>
              <a:t>63%</a:t>
            </a:r>
            <a:endParaRPr lang="en-US" sz="1800" b="0" dirty="0">
              <a:solidFill>
                <a:srgbClr val="FF8CAB"/>
              </a:solidFill>
            </a:endParaRPr>
          </a:p>
        </p:txBody>
      </p:sp>
      <p:sp>
        <p:nvSpPr>
          <p:cNvPr id="21" name="Content Placeholder 6">
            <a:extLst>
              <a:ext uri="{FF2B5EF4-FFF2-40B4-BE49-F238E27FC236}">
                <a16:creationId xmlns:a16="http://schemas.microsoft.com/office/drawing/2014/main" id="{DA5E856F-67D7-4279-969B-69CBA903233A}"/>
              </a:ext>
            </a:extLst>
          </p:cNvPr>
          <p:cNvSpPr txBox="1">
            <a:spLocks/>
          </p:cNvSpPr>
          <p:nvPr/>
        </p:nvSpPr>
        <p:spPr>
          <a:xfrm>
            <a:off x="6485222" y="4040728"/>
            <a:ext cx="2154859" cy="1233287"/>
          </a:xfrm>
          <a:prstGeom prst="rect">
            <a:avLst/>
          </a:prstGeom>
        </p:spPr>
        <p:txBody>
          <a:bodyPr vert="horz" lIns="91440" tIns="45720" rIns="91440" bIns="45720" rtlCol="0" anchor="ctr">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IT metrics most affected by COVID-19</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25">
            <a:extLst>
              <a:ext uri="{FF2B5EF4-FFF2-40B4-BE49-F238E27FC236}">
                <a16:creationId xmlns:a16="http://schemas.microsoft.com/office/drawing/2014/main" id="{C44748D2-E60D-4CFB-B852-D9BC8FB0CFA6}"/>
              </a:ext>
            </a:extLst>
          </p:cNvPr>
          <p:cNvSpPr/>
          <p:nvPr/>
        </p:nvSpPr>
        <p:spPr>
          <a:xfrm>
            <a:off x="4570054" y="4149677"/>
            <a:ext cx="929502" cy="929502"/>
          </a:xfrm>
          <a:prstGeom prst="ellipse">
            <a:avLst/>
          </a:prstGeom>
          <a:solidFill>
            <a:srgbClr val="0039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A8F7D942-33C9-4954-ADBA-2AA127FF32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99763" y="4379843"/>
            <a:ext cx="490367" cy="490367"/>
          </a:xfrm>
          <a:prstGeom prst="rect">
            <a:avLst/>
          </a:prstGeom>
        </p:spPr>
      </p:pic>
      <p:sp>
        <p:nvSpPr>
          <p:cNvPr id="24" name="Oval 23">
            <a:extLst>
              <a:ext uri="{FF2B5EF4-FFF2-40B4-BE49-F238E27FC236}">
                <a16:creationId xmlns:a16="http://schemas.microsoft.com/office/drawing/2014/main" id="{B3FCEA67-F970-472A-A08A-EB1A0A021BD4}"/>
              </a:ext>
            </a:extLst>
          </p:cNvPr>
          <p:cNvSpPr/>
          <p:nvPr/>
        </p:nvSpPr>
        <p:spPr>
          <a:xfrm>
            <a:off x="3593135" y="4058825"/>
            <a:ext cx="1111206" cy="1111206"/>
          </a:xfrm>
          <a:prstGeom prst="ellipse">
            <a:avLst/>
          </a:prstGeom>
          <a:solidFill>
            <a:srgbClr val="0039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00F0F28C-2F70-4638-B3CA-4D3C2C16E3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13327" y="4379490"/>
            <a:ext cx="498614" cy="493456"/>
          </a:xfrm>
          <a:prstGeom prst="rect">
            <a:avLst/>
          </a:prstGeom>
        </p:spPr>
      </p:pic>
      <p:sp>
        <p:nvSpPr>
          <p:cNvPr id="22" name="Oval 21">
            <a:extLst>
              <a:ext uri="{FF2B5EF4-FFF2-40B4-BE49-F238E27FC236}">
                <a16:creationId xmlns:a16="http://schemas.microsoft.com/office/drawing/2014/main" id="{8B2FC749-09FE-4C72-9993-34674CCAEA85}"/>
              </a:ext>
            </a:extLst>
          </p:cNvPr>
          <p:cNvSpPr/>
          <p:nvPr/>
        </p:nvSpPr>
        <p:spPr>
          <a:xfrm>
            <a:off x="2602037" y="3970820"/>
            <a:ext cx="1287217" cy="1287217"/>
          </a:xfrm>
          <a:prstGeom prst="ellipse">
            <a:avLst/>
          </a:prstGeom>
          <a:solidFill>
            <a:srgbClr val="0039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C765E07C-386E-421F-A16B-DC6FE0841E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45225" y="4264889"/>
            <a:ext cx="421488" cy="696063"/>
          </a:xfrm>
          <a:prstGeom prst="rect">
            <a:avLst/>
          </a:prstGeom>
        </p:spPr>
      </p:pic>
      <p:sp>
        <p:nvSpPr>
          <p:cNvPr id="57" name="Content Placeholder 6">
            <a:extLst>
              <a:ext uri="{FF2B5EF4-FFF2-40B4-BE49-F238E27FC236}">
                <a16:creationId xmlns:a16="http://schemas.microsoft.com/office/drawing/2014/main" id="{009117B0-6211-4309-A8A8-2A6E088266CC}"/>
              </a:ext>
            </a:extLst>
          </p:cNvPr>
          <p:cNvSpPr txBox="1">
            <a:spLocks/>
          </p:cNvSpPr>
          <p:nvPr/>
        </p:nvSpPr>
        <p:spPr>
          <a:xfrm>
            <a:off x="2887405" y="5284639"/>
            <a:ext cx="701276" cy="273102"/>
          </a:xfrm>
          <a:prstGeom prst="rect">
            <a:avLst/>
          </a:prstGeom>
        </p:spPr>
        <p:txBody>
          <a:bodyPr vert="horz" lIns="91440" tIns="45720" rIns="91440" bIns="45720" rtlCol="0">
            <a:normAutofit lnSpcReduction="10000"/>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Profits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203200" lvl="2" indent="0" algn="ctr">
              <a:buNone/>
            </a:pPr>
            <a:endParaRPr lang="en-US" sz="1200" dirty="0">
              <a:solidFill>
                <a:srgbClr val="C00000"/>
              </a:solidFill>
            </a:endParaRPr>
          </a:p>
        </p:txBody>
      </p:sp>
      <p:sp>
        <p:nvSpPr>
          <p:cNvPr id="59" name="Content Placeholder 6">
            <a:extLst>
              <a:ext uri="{FF2B5EF4-FFF2-40B4-BE49-F238E27FC236}">
                <a16:creationId xmlns:a16="http://schemas.microsoft.com/office/drawing/2014/main" id="{088B02E7-C267-4E5B-916F-CFB7094B9FEF}"/>
              </a:ext>
            </a:extLst>
          </p:cNvPr>
          <p:cNvSpPr txBox="1">
            <a:spLocks/>
          </p:cNvSpPr>
          <p:nvPr/>
        </p:nvSpPr>
        <p:spPr>
          <a:xfrm>
            <a:off x="3669131" y="5284639"/>
            <a:ext cx="987005" cy="493456"/>
          </a:xfrm>
          <a:prstGeom prst="rect">
            <a:avLst/>
          </a:prstGeom>
        </p:spPr>
        <p:txBody>
          <a:bodyPr vert="horz" lIns="91440" tIns="45720" rIns="91440" bIns="45720" rtlCol="0">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Revenue growth</a:t>
            </a:r>
            <a:endParaRPr lang="en-US" sz="1200" dirty="0">
              <a:solidFill>
                <a:srgbClr val="C00000"/>
              </a:solidFill>
            </a:endParaRPr>
          </a:p>
        </p:txBody>
      </p:sp>
      <p:sp>
        <p:nvSpPr>
          <p:cNvPr id="61" name="Content Placeholder 6">
            <a:extLst>
              <a:ext uri="{FF2B5EF4-FFF2-40B4-BE49-F238E27FC236}">
                <a16:creationId xmlns:a16="http://schemas.microsoft.com/office/drawing/2014/main" id="{C8065151-BBC3-4C44-A026-B191AA539840}"/>
              </a:ext>
            </a:extLst>
          </p:cNvPr>
          <p:cNvSpPr txBox="1">
            <a:spLocks/>
          </p:cNvSpPr>
          <p:nvPr/>
        </p:nvSpPr>
        <p:spPr>
          <a:xfrm>
            <a:off x="4163977" y="5284639"/>
            <a:ext cx="1770754" cy="482359"/>
          </a:xfrm>
          <a:prstGeom prst="rect">
            <a:avLst/>
          </a:prstGeom>
        </p:spPr>
        <p:txBody>
          <a:bodyPr vert="horz" lIns="91440" tIns="45720" rIns="91440" bIns="45720" rtlCol="0">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Employee Productivity</a:t>
            </a:r>
            <a:endParaRPr lang="en-US" sz="1200" dirty="0">
              <a:solidFill>
                <a:srgbClr val="C00000"/>
              </a:solidFill>
            </a:endParaRPr>
          </a:p>
        </p:txBody>
      </p:sp>
      <p:sp>
        <p:nvSpPr>
          <p:cNvPr id="44" name="Oval 43">
            <a:extLst>
              <a:ext uri="{FF2B5EF4-FFF2-40B4-BE49-F238E27FC236}">
                <a16:creationId xmlns:a16="http://schemas.microsoft.com/office/drawing/2014/main" id="{B9195A2D-14B4-4D83-A5A4-59A2D975AA48}"/>
              </a:ext>
            </a:extLst>
          </p:cNvPr>
          <p:cNvSpPr/>
          <p:nvPr/>
        </p:nvSpPr>
        <p:spPr>
          <a:xfrm>
            <a:off x="10569831" y="4175279"/>
            <a:ext cx="929502" cy="929502"/>
          </a:xfrm>
          <a:prstGeom prst="ellipse">
            <a:avLst/>
          </a:prstGeom>
          <a:solidFill>
            <a:srgbClr val="0039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2DDC3881-4ADE-47C2-9478-01EBF4D1817C}"/>
              </a:ext>
            </a:extLst>
          </p:cNvPr>
          <p:cNvSpPr/>
          <p:nvPr/>
        </p:nvSpPr>
        <p:spPr>
          <a:xfrm>
            <a:off x="9592912" y="4084427"/>
            <a:ext cx="1111206" cy="1111206"/>
          </a:xfrm>
          <a:prstGeom prst="ellipse">
            <a:avLst/>
          </a:prstGeom>
          <a:solidFill>
            <a:srgbClr val="0039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6">
            <a:extLst>
              <a:ext uri="{FF2B5EF4-FFF2-40B4-BE49-F238E27FC236}">
                <a16:creationId xmlns:a16="http://schemas.microsoft.com/office/drawing/2014/main" id="{AB89FDE4-807C-44BC-8A13-C4B3405D6EE0}"/>
              </a:ext>
            </a:extLst>
          </p:cNvPr>
          <p:cNvSpPr txBox="1">
            <a:spLocks/>
          </p:cNvSpPr>
          <p:nvPr/>
        </p:nvSpPr>
        <p:spPr>
          <a:xfrm>
            <a:off x="8854559" y="5283639"/>
            <a:ext cx="781726" cy="519782"/>
          </a:xfrm>
          <a:prstGeom prst="rect">
            <a:avLst/>
          </a:prstGeom>
        </p:spPr>
        <p:txBody>
          <a:bodyPr vert="horz" lIns="91440" tIns="45720" rIns="91440" bIns="45720" rtlCol="0">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Cyber security</a:t>
            </a:r>
            <a:endParaRPr lang="en-US" sz="1200" dirty="0">
              <a:solidFill>
                <a:srgbClr val="C00000"/>
              </a:solidFill>
            </a:endParaRPr>
          </a:p>
        </p:txBody>
      </p:sp>
      <p:sp>
        <p:nvSpPr>
          <p:cNvPr id="65" name="Content Placeholder 6">
            <a:extLst>
              <a:ext uri="{FF2B5EF4-FFF2-40B4-BE49-F238E27FC236}">
                <a16:creationId xmlns:a16="http://schemas.microsoft.com/office/drawing/2014/main" id="{F9CE4E56-2D7F-4F03-AC03-7063B473E1D7}"/>
              </a:ext>
            </a:extLst>
          </p:cNvPr>
          <p:cNvSpPr txBox="1">
            <a:spLocks/>
          </p:cNvSpPr>
          <p:nvPr/>
        </p:nvSpPr>
        <p:spPr>
          <a:xfrm>
            <a:off x="9635211" y="5283639"/>
            <a:ext cx="1061726" cy="493456"/>
          </a:xfrm>
          <a:prstGeom prst="rect">
            <a:avLst/>
          </a:prstGeom>
        </p:spPr>
        <p:txBody>
          <a:bodyPr vert="horz" lIns="91440" tIns="45720" rIns="91440" bIns="45720" rtlCol="0">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Application reliability</a:t>
            </a:r>
            <a:endParaRPr lang="en-US" sz="1200" dirty="0">
              <a:solidFill>
                <a:srgbClr val="C00000"/>
              </a:solidFill>
            </a:endParaRPr>
          </a:p>
        </p:txBody>
      </p:sp>
      <p:sp>
        <p:nvSpPr>
          <p:cNvPr id="67" name="Content Placeholder 6">
            <a:extLst>
              <a:ext uri="{FF2B5EF4-FFF2-40B4-BE49-F238E27FC236}">
                <a16:creationId xmlns:a16="http://schemas.microsoft.com/office/drawing/2014/main" id="{26AC0A71-C1B6-43F9-9600-6FB917B3F0E8}"/>
              </a:ext>
            </a:extLst>
          </p:cNvPr>
          <p:cNvSpPr txBox="1">
            <a:spLocks/>
          </p:cNvSpPr>
          <p:nvPr/>
        </p:nvSpPr>
        <p:spPr>
          <a:xfrm>
            <a:off x="10473060" y="5283639"/>
            <a:ext cx="1144815" cy="519034"/>
          </a:xfrm>
          <a:prstGeom prst="rect">
            <a:avLst/>
          </a:prstGeom>
        </p:spPr>
        <p:txBody>
          <a:bodyPr vert="horz" lIns="91440" tIns="45720" rIns="91440" bIns="45720" rtlCol="0">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Network availability</a:t>
            </a:r>
            <a:endParaRPr lang="en-US" sz="1200" dirty="0">
              <a:solidFill>
                <a:srgbClr val="C00000"/>
              </a:solidFill>
            </a:endParaRPr>
          </a:p>
        </p:txBody>
      </p:sp>
      <p:pic>
        <p:nvPicPr>
          <p:cNvPr id="69" name="Graphic 68">
            <a:extLst>
              <a:ext uri="{FF2B5EF4-FFF2-40B4-BE49-F238E27FC236}">
                <a16:creationId xmlns:a16="http://schemas.microsoft.com/office/drawing/2014/main" id="{8F5C2C85-72D6-40CF-B5E8-D3229CF751C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78145" y="4352558"/>
            <a:ext cx="555363" cy="562286"/>
          </a:xfrm>
          <a:prstGeom prst="rect">
            <a:avLst/>
          </a:prstGeom>
        </p:spPr>
      </p:pic>
      <p:pic>
        <p:nvPicPr>
          <p:cNvPr id="71" name="Graphic 70">
            <a:extLst>
              <a:ext uri="{FF2B5EF4-FFF2-40B4-BE49-F238E27FC236}">
                <a16:creationId xmlns:a16="http://schemas.microsoft.com/office/drawing/2014/main" id="{198259BB-9602-401F-AF6E-0D77086D0B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818303" y="4378179"/>
            <a:ext cx="440622" cy="488311"/>
          </a:xfrm>
          <a:prstGeom prst="rect">
            <a:avLst/>
          </a:prstGeom>
        </p:spPr>
      </p:pic>
      <p:sp>
        <p:nvSpPr>
          <p:cNvPr id="40" name="Oval 39">
            <a:extLst>
              <a:ext uri="{FF2B5EF4-FFF2-40B4-BE49-F238E27FC236}">
                <a16:creationId xmlns:a16="http://schemas.microsoft.com/office/drawing/2014/main" id="{C513FEB4-63FB-4EA2-AB15-45FC6C99EBEE}"/>
              </a:ext>
            </a:extLst>
          </p:cNvPr>
          <p:cNvSpPr/>
          <p:nvPr/>
        </p:nvSpPr>
        <p:spPr>
          <a:xfrm>
            <a:off x="8601814" y="3996422"/>
            <a:ext cx="1287217" cy="1287217"/>
          </a:xfrm>
          <a:prstGeom prst="ellipse">
            <a:avLst/>
          </a:prstGeom>
          <a:solidFill>
            <a:srgbClr val="00397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8D501664-3537-4A5D-92C4-91E0F1AC34D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19985" y="4299479"/>
            <a:ext cx="658909" cy="658909"/>
          </a:xfrm>
          <a:prstGeom prst="rect">
            <a:avLst/>
          </a:prstGeom>
        </p:spPr>
      </p:pic>
      <p:sp>
        <p:nvSpPr>
          <p:cNvPr id="31" name="Footer Placeholder 2">
            <a:extLst>
              <a:ext uri="{FF2B5EF4-FFF2-40B4-BE49-F238E27FC236}">
                <a16:creationId xmlns:a16="http://schemas.microsoft.com/office/drawing/2014/main" id="{9EAD9E1C-8D40-472C-AE9F-46C18F57A029}"/>
              </a:ext>
            </a:extLst>
          </p:cNvPr>
          <p:cNvSpPr>
            <a:spLocks noGrp="1"/>
          </p:cNvSpPr>
          <p:nvPr>
            <p:ph type="ftr" sz="quarter" idx="11"/>
          </p:nvPr>
        </p:nvSpPr>
        <p:spPr>
          <a:xfrm>
            <a:off x="1739900" y="6286772"/>
            <a:ext cx="9828102" cy="427512"/>
          </a:xfrm>
        </p:spPr>
        <p:txBody>
          <a:bodyPr/>
          <a:lstStyle/>
          <a:p>
            <a:r>
              <a:rPr lang="en-US" dirty="0"/>
              <a:t>CONFIDENTIAL © Catchpoint 2019</a:t>
            </a:r>
          </a:p>
        </p:txBody>
      </p:sp>
    </p:spTree>
    <p:extLst>
      <p:ext uri="{BB962C8B-B14F-4D97-AF65-F5344CB8AC3E}">
        <p14:creationId xmlns:p14="http://schemas.microsoft.com/office/powerpoint/2010/main" val="9752523"/>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132E8FB-D1CA-4A3A-A397-294EEAE3F94F}"/>
              </a:ext>
            </a:extLst>
          </p:cNvPr>
          <p:cNvSpPr>
            <a:spLocks noGrp="1"/>
          </p:cNvSpPr>
          <p:nvPr>
            <p:ph idx="1"/>
          </p:nvPr>
        </p:nvSpPr>
        <p:spPr>
          <a:xfrm>
            <a:off x="334964" y="1133856"/>
            <a:ext cx="9211808" cy="711367"/>
          </a:xfrm>
        </p:spPr>
        <p:txBody>
          <a:bodyPr>
            <a:normAutofit/>
          </a:bodyPr>
          <a:lstStyle/>
          <a:p>
            <a:pPr marL="0" marR="0" indent="0">
              <a:spcAft>
                <a:spcPts val="0"/>
              </a:spcAft>
              <a:buNone/>
            </a:pPr>
            <a:r>
              <a:rPr lang="en-US" sz="2000" dirty="0"/>
              <a:t>The very best performing organizations fared FAR better than the worst. We split the respondents into three groups:</a:t>
            </a:r>
          </a:p>
        </p:txBody>
      </p:sp>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sp>
        <p:nvSpPr>
          <p:cNvPr id="6" name="Title 5">
            <a:extLst>
              <a:ext uri="{FF2B5EF4-FFF2-40B4-BE49-F238E27FC236}">
                <a16:creationId xmlns:a16="http://schemas.microsoft.com/office/drawing/2014/main" id="{C861C128-981A-45F4-84CC-C3DC0C79DA22}"/>
              </a:ext>
            </a:extLst>
          </p:cNvPr>
          <p:cNvSpPr>
            <a:spLocks noGrp="1"/>
          </p:cNvSpPr>
          <p:nvPr>
            <p:ph type="title"/>
          </p:nvPr>
        </p:nvSpPr>
        <p:spPr/>
        <p:txBody>
          <a:bodyPr/>
          <a:lstStyle/>
          <a:p>
            <a:r>
              <a:rPr lang="en-US" dirty="0"/>
              <a:t>Not all organizations were affected the same way</a:t>
            </a:r>
          </a:p>
        </p:txBody>
      </p:sp>
      <p:grpSp>
        <p:nvGrpSpPr>
          <p:cNvPr id="22" name="Group 21">
            <a:extLst>
              <a:ext uri="{FF2B5EF4-FFF2-40B4-BE49-F238E27FC236}">
                <a16:creationId xmlns:a16="http://schemas.microsoft.com/office/drawing/2014/main" id="{9ED225E0-198D-49B8-BF80-89CF766B7CF3}"/>
              </a:ext>
            </a:extLst>
          </p:cNvPr>
          <p:cNvGrpSpPr/>
          <p:nvPr/>
        </p:nvGrpSpPr>
        <p:grpSpPr>
          <a:xfrm>
            <a:off x="1329336" y="2127669"/>
            <a:ext cx="1287217" cy="1287217"/>
            <a:chOff x="2591151" y="4794414"/>
            <a:chExt cx="1287217" cy="1287217"/>
          </a:xfrm>
        </p:grpSpPr>
        <p:sp>
          <p:nvSpPr>
            <p:cNvPr id="2" name="Oval 1">
              <a:extLst>
                <a:ext uri="{FF2B5EF4-FFF2-40B4-BE49-F238E27FC236}">
                  <a16:creationId xmlns:a16="http://schemas.microsoft.com/office/drawing/2014/main" id="{FFF7F99E-883F-4329-8E24-BD68CB15B9C2}"/>
                </a:ext>
              </a:extLst>
            </p:cNvPr>
            <p:cNvSpPr/>
            <p:nvPr/>
          </p:nvSpPr>
          <p:spPr>
            <a:xfrm>
              <a:off x="2591151" y="4794414"/>
              <a:ext cx="1287217" cy="1287217"/>
            </a:xfrm>
            <a:prstGeom prst="ellipse">
              <a:avLst/>
            </a:prstGeom>
            <a:solidFill>
              <a:srgbClr val="4FCE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6">
              <a:extLst>
                <a:ext uri="{FF2B5EF4-FFF2-40B4-BE49-F238E27FC236}">
                  <a16:creationId xmlns:a16="http://schemas.microsoft.com/office/drawing/2014/main" id="{D4DAEAD8-885E-45B4-85CA-F71FC870B7E5}"/>
                </a:ext>
              </a:extLst>
            </p:cNvPr>
            <p:cNvSpPr txBox="1">
              <a:spLocks/>
            </p:cNvSpPr>
            <p:nvPr/>
          </p:nvSpPr>
          <p:spPr>
            <a:xfrm>
              <a:off x="2696505" y="5005862"/>
              <a:ext cx="1076507" cy="886090"/>
            </a:xfrm>
            <a:prstGeom prst="rect">
              <a:avLst/>
            </a:prstGeom>
          </p:spPr>
          <p:txBody>
            <a:bodyPr vert="horz" lIns="91440" tIns="45720" rIns="91440" bIns="45720" rtlCol="0" anchor="ctr">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solidFill>
                    <a:schemeClr val="bg1"/>
                  </a:solidFill>
                </a:rPr>
                <a:t>TOP TIER</a:t>
              </a:r>
            </a:p>
          </p:txBody>
        </p:sp>
      </p:grpSp>
      <p:grpSp>
        <p:nvGrpSpPr>
          <p:cNvPr id="23" name="Group 22">
            <a:extLst>
              <a:ext uri="{FF2B5EF4-FFF2-40B4-BE49-F238E27FC236}">
                <a16:creationId xmlns:a16="http://schemas.microsoft.com/office/drawing/2014/main" id="{075C6B5D-7663-40CA-A24A-1383D7E4BCF2}"/>
              </a:ext>
            </a:extLst>
          </p:cNvPr>
          <p:cNvGrpSpPr/>
          <p:nvPr/>
        </p:nvGrpSpPr>
        <p:grpSpPr>
          <a:xfrm>
            <a:off x="5224381" y="2127669"/>
            <a:ext cx="1287217" cy="1287217"/>
            <a:chOff x="5429242" y="4794414"/>
            <a:chExt cx="1287217" cy="1287217"/>
          </a:xfrm>
        </p:grpSpPr>
        <p:sp>
          <p:nvSpPr>
            <p:cNvPr id="4" name="Oval 3">
              <a:extLst>
                <a:ext uri="{FF2B5EF4-FFF2-40B4-BE49-F238E27FC236}">
                  <a16:creationId xmlns:a16="http://schemas.microsoft.com/office/drawing/2014/main" id="{038E30F9-9108-48B5-A1EA-F9A9F9970982}"/>
                </a:ext>
              </a:extLst>
            </p:cNvPr>
            <p:cNvSpPr/>
            <p:nvPr/>
          </p:nvSpPr>
          <p:spPr>
            <a:xfrm>
              <a:off x="5429242" y="4794414"/>
              <a:ext cx="1287217" cy="1287217"/>
            </a:xfrm>
            <a:prstGeom prst="ellipse">
              <a:avLst/>
            </a:prstGeom>
            <a:solidFill>
              <a:srgbClr val="0039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6">
              <a:extLst>
                <a:ext uri="{FF2B5EF4-FFF2-40B4-BE49-F238E27FC236}">
                  <a16:creationId xmlns:a16="http://schemas.microsoft.com/office/drawing/2014/main" id="{EB97AA91-626F-45A7-A712-E2B6E1A1EDE2}"/>
                </a:ext>
              </a:extLst>
            </p:cNvPr>
            <p:cNvSpPr txBox="1">
              <a:spLocks/>
            </p:cNvSpPr>
            <p:nvPr/>
          </p:nvSpPr>
          <p:spPr>
            <a:xfrm>
              <a:off x="5480166" y="5005862"/>
              <a:ext cx="1181863" cy="886090"/>
            </a:xfrm>
            <a:prstGeom prst="rect">
              <a:avLst/>
            </a:prstGeom>
          </p:spPr>
          <p:txBody>
            <a:bodyPr vert="horz" lIns="91440" tIns="45720" rIns="91440" bIns="45720" rtlCol="0" anchor="ctr">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solidFill>
                    <a:schemeClr val="bg1"/>
                  </a:solidFill>
                </a:rPr>
                <a:t>MIDDLE TIER</a:t>
              </a:r>
            </a:p>
          </p:txBody>
        </p:sp>
      </p:grpSp>
      <p:grpSp>
        <p:nvGrpSpPr>
          <p:cNvPr id="25" name="Group 24">
            <a:extLst>
              <a:ext uri="{FF2B5EF4-FFF2-40B4-BE49-F238E27FC236}">
                <a16:creationId xmlns:a16="http://schemas.microsoft.com/office/drawing/2014/main" id="{4E195CF2-8A5F-4B18-B777-E7E6F1BD24C6}"/>
              </a:ext>
            </a:extLst>
          </p:cNvPr>
          <p:cNvGrpSpPr/>
          <p:nvPr/>
        </p:nvGrpSpPr>
        <p:grpSpPr>
          <a:xfrm>
            <a:off x="9315691" y="2127668"/>
            <a:ext cx="1287217" cy="1287217"/>
            <a:chOff x="8152023" y="4794413"/>
            <a:chExt cx="1287217" cy="1287217"/>
          </a:xfrm>
        </p:grpSpPr>
        <p:sp>
          <p:nvSpPr>
            <p:cNvPr id="10" name="Oval 9">
              <a:extLst>
                <a:ext uri="{FF2B5EF4-FFF2-40B4-BE49-F238E27FC236}">
                  <a16:creationId xmlns:a16="http://schemas.microsoft.com/office/drawing/2014/main" id="{2F7FD6C5-6926-4E44-B808-B8D2F2B6F8C0}"/>
                </a:ext>
              </a:extLst>
            </p:cNvPr>
            <p:cNvSpPr/>
            <p:nvPr/>
          </p:nvSpPr>
          <p:spPr>
            <a:xfrm>
              <a:off x="8152023" y="4794413"/>
              <a:ext cx="1287217" cy="1287217"/>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6">
              <a:extLst>
                <a:ext uri="{FF2B5EF4-FFF2-40B4-BE49-F238E27FC236}">
                  <a16:creationId xmlns:a16="http://schemas.microsoft.com/office/drawing/2014/main" id="{32ABCA43-3D4A-44D5-AB6F-95C370A86C52}"/>
                </a:ext>
              </a:extLst>
            </p:cNvPr>
            <p:cNvSpPr txBox="1">
              <a:spLocks/>
            </p:cNvSpPr>
            <p:nvPr/>
          </p:nvSpPr>
          <p:spPr>
            <a:xfrm>
              <a:off x="8152023" y="5005862"/>
              <a:ext cx="1287217" cy="886090"/>
            </a:xfrm>
            <a:prstGeom prst="rect">
              <a:avLst/>
            </a:prstGeom>
          </p:spPr>
          <p:txBody>
            <a:bodyPr vert="horz" lIns="91440" tIns="45720" rIns="91440" bIns="45720" rtlCol="0" anchor="ctr">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solidFill>
                    <a:schemeClr val="bg1"/>
                  </a:solidFill>
                </a:rPr>
                <a:t>BOTTOM TIER</a:t>
              </a:r>
            </a:p>
          </p:txBody>
        </p:sp>
      </p:grpSp>
      <p:sp>
        <p:nvSpPr>
          <p:cNvPr id="17" name="Content Placeholder 6">
            <a:extLst>
              <a:ext uri="{FF2B5EF4-FFF2-40B4-BE49-F238E27FC236}">
                <a16:creationId xmlns:a16="http://schemas.microsoft.com/office/drawing/2014/main" id="{60F11717-2CC4-426D-82FF-CF2CA1A081D7}"/>
              </a:ext>
            </a:extLst>
          </p:cNvPr>
          <p:cNvSpPr txBox="1">
            <a:spLocks/>
          </p:cNvSpPr>
          <p:nvPr/>
        </p:nvSpPr>
        <p:spPr>
          <a:xfrm>
            <a:off x="110239" y="3474924"/>
            <a:ext cx="3496807" cy="1176618"/>
          </a:xfrm>
          <a:prstGeom prst="rect">
            <a:avLst/>
          </a:prstGeom>
        </p:spPr>
        <p:txBody>
          <a:bodyPr vert="horz" lIns="91440" tIns="45720" rIns="91440" bIns="45720" rtlCol="0">
            <a:normAutofit lnSpcReduction="10000"/>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1138" lvl="1" indent="0" algn="ctr">
              <a:buNone/>
            </a:pPr>
            <a:r>
              <a:rPr lang="en-US" dirty="0">
                <a:solidFill>
                  <a:srgbClr val="4FCE99"/>
                </a:solidFill>
              </a:rPr>
              <a:t>These are the organizations who </a:t>
            </a:r>
            <a:r>
              <a:rPr lang="en-US" b="1" dirty="0">
                <a:solidFill>
                  <a:srgbClr val="4FCE99"/>
                </a:solidFill>
              </a:rPr>
              <a:t>performed the very best</a:t>
            </a:r>
            <a:r>
              <a:rPr lang="en-US" dirty="0">
                <a:solidFill>
                  <a:srgbClr val="4FCE99"/>
                </a:solidFill>
              </a:rPr>
              <a:t> in terms of business and IT metrics.</a:t>
            </a:r>
          </a:p>
        </p:txBody>
      </p:sp>
      <p:sp>
        <p:nvSpPr>
          <p:cNvPr id="19" name="Content Placeholder 6">
            <a:extLst>
              <a:ext uri="{FF2B5EF4-FFF2-40B4-BE49-F238E27FC236}">
                <a16:creationId xmlns:a16="http://schemas.microsoft.com/office/drawing/2014/main" id="{9298F02B-D0FC-42BE-B4D0-A89FB1EDD12F}"/>
              </a:ext>
            </a:extLst>
          </p:cNvPr>
          <p:cNvSpPr txBox="1">
            <a:spLocks/>
          </p:cNvSpPr>
          <p:nvPr/>
        </p:nvSpPr>
        <p:spPr>
          <a:xfrm>
            <a:off x="3841576" y="3475718"/>
            <a:ext cx="3742103" cy="1387272"/>
          </a:xfrm>
          <a:prstGeom prst="rect">
            <a:avLst/>
          </a:prstGeom>
        </p:spPr>
        <p:txBody>
          <a:bodyPr vert="horz" lIns="91440" tIns="45720" rIns="91440" bIns="45720" rtlCol="0">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1138" lvl="1" indent="0" algn="ctr">
              <a:buNone/>
            </a:pPr>
            <a:r>
              <a:rPr lang="en-US" dirty="0">
                <a:solidFill>
                  <a:srgbClr val="003970"/>
                </a:solidFill>
              </a:rPr>
              <a:t>These are the organizations who </a:t>
            </a:r>
            <a:r>
              <a:rPr lang="en-US" b="1" dirty="0">
                <a:solidFill>
                  <a:srgbClr val="003970"/>
                </a:solidFill>
              </a:rPr>
              <a:t>performed the in the middle</a:t>
            </a:r>
            <a:r>
              <a:rPr lang="en-US" dirty="0">
                <a:solidFill>
                  <a:srgbClr val="003970"/>
                </a:solidFill>
              </a:rPr>
              <a:t> in terms of business and IT metrics.</a:t>
            </a:r>
          </a:p>
        </p:txBody>
      </p:sp>
      <p:sp>
        <p:nvSpPr>
          <p:cNvPr id="21" name="Content Placeholder 6">
            <a:extLst>
              <a:ext uri="{FF2B5EF4-FFF2-40B4-BE49-F238E27FC236}">
                <a16:creationId xmlns:a16="http://schemas.microsoft.com/office/drawing/2014/main" id="{D0713810-C113-4D55-B9C5-994B2BE5E96C}"/>
              </a:ext>
            </a:extLst>
          </p:cNvPr>
          <p:cNvSpPr txBox="1">
            <a:spLocks/>
          </p:cNvSpPr>
          <p:nvPr/>
        </p:nvSpPr>
        <p:spPr>
          <a:xfrm>
            <a:off x="8071195" y="3474924"/>
            <a:ext cx="3496807" cy="1287217"/>
          </a:xfrm>
          <a:prstGeom prst="rect">
            <a:avLst/>
          </a:prstGeom>
        </p:spPr>
        <p:txBody>
          <a:bodyPr vert="horz" lIns="91440" tIns="45720" rIns="91440" bIns="45720" rtlCol="0">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1138" lvl="1" indent="0" algn="ctr">
              <a:buNone/>
            </a:pPr>
            <a:r>
              <a:rPr lang="en-US" dirty="0">
                <a:solidFill>
                  <a:srgbClr val="7D8C9B"/>
                </a:solidFill>
              </a:rPr>
              <a:t>These are the organizations who </a:t>
            </a:r>
            <a:r>
              <a:rPr lang="en-US" b="1" dirty="0">
                <a:solidFill>
                  <a:srgbClr val="7D8C9B"/>
                </a:solidFill>
              </a:rPr>
              <a:t>performed the very worst </a:t>
            </a:r>
            <a:r>
              <a:rPr lang="en-US" dirty="0">
                <a:solidFill>
                  <a:srgbClr val="7D8C9B"/>
                </a:solidFill>
              </a:rPr>
              <a:t>in terms of business and IT metrics.</a:t>
            </a:r>
          </a:p>
        </p:txBody>
      </p:sp>
      <p:sp>
        <p:nvSpPr>
          <p:cNvPr id="26" name="Content Placeholder 6">
            <a:extLst>
              <a:ext uri="{FF2B5EF4-FFF2-40B4-BE49-F238E27FC236}">
                <a16:creationId xmlns:a16="http://schemas.microsoft.com/office/drawing/2014/main" id="{E9CDA548-54A5-49F2-96C8-54FAD9312D9D}"/>
              </a:ext>
            </a:extLst>
          </p:cNvPr>
          <p:cNvSpPr txBox="1">
            <a:spLocks/>
          </p:cNvSpPr>
          <p:nvPr/>
        </p:nvSpPr>
        <p:spPr>
          <a:xfrm>
            <a:off x="334963" y="5031135"/>
            <a:ext cx="10955337" cy="711368"/>
          </a:xfrm>
          <a:prstGeom prst="rect">
            <a:avLst/>
          </a:prstGeom>
        </p:spPr>
        <p:txBody>
          <a:bodyPr vert="horz" lIns="91440" tIns="45720" rIns="91440" bIns="45720" rtlCol="0">
            <a:norm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We then compared the Top and Bottom tiers to explore those differences, and to explore what the Top Tier was doing differently</a:t>
            </a:r>
          </a:p>
        </p:txBody>
      </p:sp>
    </p:spTree>
    <p:extLst>
      <p:ext uri="{BB962C8B-B14F-4D97-AF65-F5344CB8AC3E}">
        <p14:creationId xmlns:p14="http://schemas.microsoft.com/office/powerpoint/2010/main" val="2175110280"/>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132E8FB-D1CA-4A3A-A397-294EEAE3F94F}"/>
              </a:ext>
            </a:extLst>
          </p:cNvPr>
          <p:cNvSpPr>
            <a:spLocks noGrp="1"/>
          </p:cNvSpPr>
          <p:nvPr>
            <p:ph idx="1"/>
          </p:nvPr>
        </p:nvSpPr>
        <p:spPr>
          <a:xfrm>
            <a:off x="334963" y="1133857"/>
            <a:ext cx="8907007" cy="999847"/>
          </a:xfrm>
        </p:spPr>
        <p:txBody>
          <a:bodyPr>
            <a:normAutofit/>
          </a:bodyPr>
          <a:lstStyle/>
          <a:p>
            <a:pPr marL="0" indent="0">
              <a:buNone/>
            </a:pPr>
            <a:r>
              <a:rPr lang="en-US" sz="2000" dirty="0"/>
              <a:t>The top three business metrics in which the </a:t>
            </a:r>
            <a:r>
              <a:rPr lang="en-US" sz="2000" b="1" dirty="0">
                <a:solidFill>
                  <a:srgbClr val="4FCE99"/>
                </a:solidFill>
              </a:rPr>
              <a:t>Top Tier </a:t>
            </a:r>
            <a:r>
              <a:rPr lang="en-US" sz="2000" dirty="0"/>
              <a:t>was outperforming the </a:t>
            </a:r>
            <a:r>
              <a:rPr lang="en-US" sz="2000" b="1" dirty="0">
                <a:solidFill>
                  <a:srgbClr val="7D8C9B"/>
                </a:solidFill>
              </a:rPr>
              <a:t>Bottom Tier </a:t>
            </a:r>
            <a:r>
              <a:rPr lang="en-US" sz="2000" dirty="0"/>
              <a:t>were:</a:t>
            </a:r>
          </a:p>
        </p:txBody>
      </p:sp>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sp>
        <p:nvSpPr>
          <p:cNvPr id="6" name="Title 5">
            <a:extLst>
              <a:ext uri="{FF2B5EF4-FFF2-40B4-BE49-F238E27FC236}">
                <a16:creationId xmlns:a16="http://schemas.microsoft.com/office/drawing/2014/main" id="{C861C128-981A-45F4-84CC-C3DC0C79DA22}"/>
              </a:ext>
            </a:extLst>
          </p:cNvPr>
          <p:cNvSpPr>
            <a:spLocks noGrp="1"/>
          </p:cNvSpPr>
          <p:nvPr>
            <p:ph type="title"/>
          </p:nvPr>
        </p:nvSpPr>
        <p:spPr/>
        <p:txBody>
          <a:bodyPr/>
          <a:lstStyle/>
          <a:p>
            <a:r>
              <a:rPr lang="en-US" dirty="0"/>
              <a:t>Top tier performed better in every business metric</a:t>
            </a:r>
          </a:p>
        </p:txBody>
      </p:sp>
      <p:sp>
        <p:nvSpPr>
          <p:cNvPr id="39" name="Oval 38">
            <a:extLst>
              <a:ext uri="{FF2B5EF4-FFF2-40B4-BE49-F238E27FC236}">
                <a16:creationId xmlns:a16="http://schemas.microsoft.com/office/drawing/2014/main" id="{33E0393E-8075-4C19-B388-F21B53AD523A}"/>
              </a:ext>
            </a:extLst>
          </p:cNvPr>
          <p:cNvSpPr/>
          <p:nvPr/>
        </p:nvSpPr>
        <p:spPr>
          <a:xfrm>
            <a:off x="9804197" y="4408164"/>
            <a:ext cx="1314901" cy="1314902"/>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999BCBB-A242-4ABF-85FC-24B9DD9352CB}"/>
              </a:ext>
            </a:extLst>
          </p:cNvPr>
          <p:cNvSpPr/>
          <p:nvPr/>
        </p:nvSpPr>
        <p:spPr>
          <a:xfrm>
            <a:off x="6173737" y="4273432"/>
            <a:ext cx="1571946" cy="1571946"/>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D69C35A-5E1A-4AF4-AF0C-14093A94C003}"/>
              </a:ext>
            </a:extLst>
          </p:cNvPr>
          <p:cNvSpPr/>
          <p:nvPr/>
        </p:nvSpPr>
        <p:spPr>
          <a:xfrm>
            <a:off x="2132202" y="4159823"/>
            <a:ext cx="1820935" cy="1820936"/>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A78331-28F9-409E-AE1F-F5FD26AA585B}"/>
              </a:ext>
            </a:extLst>
          </p:cNvPr>
          <p:cNvSpPr/>
          <p:nvPr/>
        </p:nvSpPr>
        <p:spPr>
          <a:xfrm>
            <a:off x="5765629" y="2711649"/>
            <a:ext cx="2399624" cy="2399625"/>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3A9FC877-23DD-4DB8-8DD3-EFCC2EE08D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2842" y="3258027"/>
            <a:ext cx="556373" cy="918816"/>
          </a:xfrm>
          <a:prstGeom prst="rect">
            <a:avLst/>
          </a:prstGeom>
        </p:spPr>
      </p:pic>
      <p:sp>
        <p:nvSpPr>
          <p:cNvPr id="30" name="Oval 29">
            <a:extLst>
              <a:ext uri="{FF2B5EF4-FFF2-40B4-BE49-F238E27FC236}">
                <a16:creationId xmlns:a16="http://schemas.microsoft.com/office/drawing/2014/main" id="{F597A7CB-CDDD-44D7-BBAE-979C0791EF6D}"/>
              </a:ext>
            </a:extLst>
          </p:cNvPr>
          <p:cNvSpPr/>
          <p:nvPr/>
        </p:nvSpPr>
        <p:spPr>
          <a:xfrm>
            <a:off x="9456419" y="3104035"/>
            <a:ext cx="2007239" cy="2007240"/>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02AD1A93-E81E-45D8-8A88-8E3D4DF534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83613" y="3454564"/>
            <a:ext cx="580077" cy="705574"/>
          </a:xfrm>
          <a:prstGeom prst="rect">
            <a:avLst/>
          </a:prstGeom>
        </p:spPr>
      </p:pic>
      <p:sp>
        <p:nvSpPr>
          <p:cNvPr id="32" name="Oval 31">
            <a:extLst>
              <a:ext uri="{FF2B5EF4-FFF2-40B4-BE49-F238E27FC236}">
                <a16:creationId xmlns:a16="http://schemas.microsoft.com/office/drawing/2014/main" id="{8EEAD157-D265-4384-92DD-F7A7FD671181}"/>
              </a:ext>
            </a:extLst>
          </p:cNvPr>
          <p:cNvSpPr/>
          <p:nvPr/>
        </p:nvSpPr>
        <p:spPr>
          <a:xfrm>
            <a:off x="1652813" y="2331557"/>
            <a:ext cx="2779717" cy="2779717"/>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935D4DF3-77EB-4BEE-B59E-EA244AD5DB1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87052" y="2903630"/>
            <a:ext cx="896683" cy="887407"/>
          </a:xfrm>
          <a:prstGeom prst="rect">
            <a:avLst/>
          </a:prstGeom>
        </p:spPr>
      </p:pic>
      <p:sp>
        <p:nvSpPr>
          <p:cNvPr id="21" name="Content Placeholder 6">
            <a:extLst>
              <a:ext uri="{FF2B5EF4-FFF2-40B4-BE49-F238E27FC236}">
                <a16:creationId xmlns:a16="http://schemas.microsoft.com/office/drawing/2014/main" id="{7EF0FBD8-D75C-42FF-833A-D3A15DC2EBA4}"/>
              </a:ext>
            </a:extLst>
          </p:cNvPr>
          <p:cNvSpPr txBox="1">
            <a:spLocks/>
          </p:cNvSpPr>
          <p:nvPr/>
        </p:nvSpPr>
        <p:spPr>
          <a:xfrm>
            <a:off x="2257780" y="3852130"/>
            <a:ext cx="1577591" cy="872580"/>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1"/>
                </a:solidFill>
              </a:rPr>
              <a:t>Revenue growth</a:t>
            </a:r>
          </a:p>
        </p:txBody>
      </p:sp>
      <p:sp>
        <p:nvSpPr>
          <p:cNvPr id="23" name="Content Placeholder 6">
            <a:extLst>
              <a:ext uri="{FF2B5EF4-FFF2-40B4-BE49-F238E27FC236}">
                <a16:creationId xmlns:a16="http://schemas.microsoft.com/office/drawing/2014/main" id="{E087341B-D43E-4E77-A739-5C6CB716BF59}"/>
              </a:ext>
            </a:extLst>
          </p:cNvPr>
          <p:cNvSpPr txBox="1">
            <a:spLocks/>
          </p:cNvSpPr>
          <p:nvPr/>
        </p:nvSpPr>
        <p:spPr>
          <a:xfrm>
            <a:off x="6464151" y="4225954"/>
            <a:ext cx="1002793" cy="444326"/>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rPr>
              <a:t>Profit</a:t>
            </a:r>
          </a:p>
        </p:txBody>
      </p:sp>
      <p:sp>
        <p:nvSpPr>
          <p:cNvPr id="25" name="Content Placeholder 6">
            <a:extLst>
              <a:ext uri="{FF2B5EF4-FFF2-40B4-BE49-F238E27FC236}">
                <a16:creationId xmlns:a16="http://schemas.microsoft.com/office/drawing/2014/main" id="{95B91823-2576-4DAD-B8B9-BC40414D53B4}"/>
              </a:ext>
            </a:extLst>
          </p:cNvPr>
          <p:cNvSpPr txBox="1">
            <a:spLocks/>
          </p:cNvSpPr>
          <p:nvPr/>
        </p:nvSpPr>
        <p:spPr>
          <a:xfrm>
            <a:off x="9753284" y="4192054"/>
            <a:ext cx="1402643" cy="560236"/>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bg1"/>
                </a:solidFill>
              </a:rPr>
              <a:t>Employee satisfaction</a:t>
            </a:r>
          </a:p>
        </p:txBody>
      </p:sp>
      <p:sp>
        <p:nvSpPr>
          <p:cNvPr id="48" name="Content Placeholder 6">
            <a:extLst>
              <a:ext uri="{FF2B5EF4-FFF2-40B4-BE49-F238E27FC236}">
                <a16:creationId xmlns:a16="http://schemas.microsoft.com/office/drawing/2014/main" id="{8C9CEAD2-FBFD-466A-8C05-D73864E1F1AA}"/>
              </a:ext>
            </a:extLst>
          </p:cNvPr>
          <p:cNvSpPr txBox="1">
            <a:spLocks/>
          </p:cNvSpPr>
          <p:nvPr/>
        </p:nvSpPr>
        <p:spPr>
          <a:xfrm>
            <a:off x="470843" y="3339204"/>
            <a:ext cx="1192856" cy="45952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4FCE99"/>
                </a:solidFill>
              </a:rPr>
              <a:t>2.6x</a:t>
            </a:r>
          </a:p>
        </p:txBody>
      </p:sp>
      <p:sp>
        <p:nvSpPr>
          <p:cNvPr id="50" name="Content Placeholder 6">
            <a:extLst>
              <a:ext uri="{FF2B5EF4-FFF2-40B4-BE49-F238E27FC236}">
                <a16:creationId xmlns:a16="http://schemas.microsoft.com/office/drawing/2014/main" id="{81A79AE7-B4D0-490D-AB47-B20B2B65F3E2}"/>
              </a:ext>
            </a:extLst>
          </p:cNvPr>
          <p:cNvSpPr txBox="1">
            <a:spLocks/>
          </p:cNvSpPr>
          <p:nvPr/>
        </p:nvSpPr>
        <p:spPr>
          <a:xfrm>
            <a:off x="4629855" y="3533740"/>
            <a:ext cx="1139572" cy="427512"/>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4FCE99"/>
                </a:solidFill>
              </a:rPr>
              <a:t>2.5x</a:t>
            </a:r>
          </a:p>
        </p:txBody>
      </p:sp>
      <p:sp>
        <p:nvSpPr>
          <p:cNvPr id="52" name="Content Placeholder 6">
            <a:extLst>
              <a:ext uri="{FF2B5EF4-FFF2-40B4-BE49-F238E27FC236}">
                <a16:creationId xmlns:a16="http://schemas.microsoft.com/office/drawing/2014/main" id="{14017113-4288-44DE-9673-619CE078E129}"/>
              </a:ext>
            </a:extLst>
          </p:cNvPr>
          <p:cNvSpPr txBox="1">
            <a:spLocks/>
          </p:cNvSpPr>
          <p:nvPr/>
        </p:nvSpPr>
        <p:spPr>
          <a:xfrm>
            <a:off x="8343454" y="3738565"/>
            <a:ext cx="1220602" cy="482119"/>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4FCE99"/>
                </a:solidFill>
              </a:rPr>
              <a:t>2.1x</a:t>
            </a:r>
          </a:p>
        </p:txBody>
      </p:sp>
      <p:sp>
        <p:nvSpPr>
          <p:cNvPr id="66" name="Content Placeholder 6">
            <a:extLst>
              <a:ext uri="{FF2B5EF4-FFF2-40B4-BE49-F238E27FC236}">
                <a16:creationId xmlns:a16="http://schemas.microsoft.com/office/drawing/2014/main" id="{2A0095E1-B73C-4AFF-979A-3D1C77CB5BA1}"/>
              </a:ext>
            </a:extLst>
          </p:cNvPr>
          <p:cNvSpPr txBox="1">
            <a:spLocks/>
          </p:cNvSpPr>
          <p:nvPr/>
        </p:nvSpPr>
        <p:spPr>
          <a:xfrm>
            <a:off x="8483117" y="4202397"/>
            <a:ext cx="956598" cy="399535"/>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sp>
        <p:nvSpPr>
          <p:cNvPr id="68" name="Content Placeholder 6">
            <a:extLst>
              <a:ext uri="{FF2B5EF4-FFF2-40B4-BE49-F238E27FC236}">
                <a16:creationId xmlns:a16="http://schemas.microsoft.com/office/drawing/2014/main" id="{39312D83-B67F-4439-A07D-FE6B0D453F66}"/>
              </a:ext>
            </a:extLst>
          </p:cNvPr>
          <p:cNvSpPr txBox="1">
            <a:spLocks/>
          </p:cNvSpPr>
          <p:nvPr/>
        </p:nvSpPr>
        <p:spPr>
          <a:xfrm>
            <a:off x="4673399" y="4051893"/>
            <a:ext cx="956598" cy="399535"/>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sp>
        <p:nvSpPr>
          <p:cNvPr id="70" name="Content Placeholder 6">
            <a:extLst>
              <a:ext uri="{FF2B5EF4-FFF2-40B4-BE49-F238E27FC236}">
                <a16:creationId xmlns:a16="http://schemas.microsoft.com/office/drawing/2014/main" id="{127F3C9B-8C51-4463-B2E2-67B2C8C26ED0}"/>
              </a:ext>
            </a:extLst>
          </p:cNvPr>
          <p:cNvSpPr txBox="1">
            <a:spLocks/>
          </p:cNvSpPr>
          <p:nvPr/>
        </p:nvSpPr>
        <p:spPr>
          <a:xfrm>
            <a:off x="631884" y="3891754"/>
            <a:ext cx="956598" cy="399535"/>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spTree>
    <p:extLst>
      <p:ext uri="{BB962C8B-B14F-4D97-AF65-F5344CB8AC3E}">
        <p14:creationId xmlns:p14="http://schemas.microsoft.com/office/powerpoint/2010/main" val="4003031270"/>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l 68">
            <a:extLst>
              <a:ext uri="{FF2B5EF4-FFF2-40B4-BE49-F238E27FC236}">
                <a16:creationId xmlns:a16="http://schemas.microsoft.com/office/drawing/2014/main" id="{C132E232-7B02-40A4-A671-12C025BC5029}"/>
              </a:ext>
            </a:extLst>
          </p:cNvPr>
          <p:cNvSpPr/>
          <p:nvPr/>
        </p:nvSpPr>
        <p:spPr>
          <a:xfrm>
            <a:off x="9468443" y="4095966"/>
            <a:ext cx="1903078" cy="1903078"/>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871D5D19-8220-4372-BC90-EDCBF78487FB}"/>
              </a:ext>
            </a:extLst>
          </p:cNvPr>
          <p:cNvSpPr/>
          <p:nvPr/>
        </p:nvSpPr>
        <p:spPr>
          <a:xfrm>
            <a:off x="9217018" y="2711649"/>
            <a:ext cx="2399624" cy="2399625"/>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132E8FB-D1CA-4A3A-A397-294EEAE3F94F}"/>
              </a:ext>
            </a:extLst>
          </p:cNvPr>
          <p:cNvSpPr>
            <a:spLocks noGrp="1"/>
          </p:cNvSpPr>
          <p:nvPr>
            <p:ph idx="1"/>
          </p:nvPr>
        </p:nvSpPr>
        <p:spPr>
          <a:xfrm>
            <a:off x="334963" y="1133856"/>
            <a:ext cx="11522075" cy="459523"/>
          </a:xfrm>
        </p:spPr>
        <p:txBody>
          <a:bodyPr>
            <a:normAutofit/>
          </a:bodyPr>
          <a:lstStyle/>
          <a:p>
            <a:pPr marL="0" marR="0" indent="0">
              <a:spcAft>
                <a:spcPts val="0"/>
              </a:spcAft>
              <a:buNone/>
            </a:pPr>
            <a:r>
              <a:rPr lang="en-US" sz="2000" dirty="0"/>
              <a:t>The top three IT metrics in which the </a:t>
            </a:r>
            <a:r>
              <a:rPr lang="en-US" sz="2000" b="1" dirty="0">
                <a:solidFill>
                  <a:srgbClr val="4FCE99"/>
                </a:solidFill>
              </a:rPr>
              <a:t>Top Tier </a:t>
            </a:r>
            <a:r>
              <a:rPr lang="en-US" sz="2000" dirty="0"/>
              <a:t>was outperforming the </a:t>
            </a:r>
            <a:r>
              <a:rPr lang="en-US" sz="2000" b="1" dirty="0">
                <a:solidFill>
                  <a:srgbClr val="7D8C9B"/>
                </a:solidFill>
              </a:rPr>
              <a:t>Bottom Tier </a:t>
            </a:r>
            <a:r>
              <a:rPr lang="en-US" sz="2000" dirty="0"/>
              <a:t>were:</a:t>
            </a:r>
          </a:p>
          <a:p>
            <a:pPr marL="0" marR="0" indent="0">
              <a:spcAft>
                <a:spcPts val="0"/>
              </a:spcAft>
              <a:buNone/>
            </a:pPr>
            <a:endParaRPr lang="en-US" sz="2000" dirty="0"/>
          </a:p>
        </p:txBody>
      </p:sp>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11"/>
          </p:nvPr>
        </p:nvSpPr>
        <p:spPr/>
        <p:txBody>
          <a:bodyPr/>
          <a:lstStyle/>
          <a:p>
            <a:r>
              <a:rPr lang="en-US" dirty="0"/>
              <a:t>CONFIDENTIAL © Catchpoint 2019</a:t>
            </a:r>
          </a:p>
        </p:txBody>
      </p:sp>
      <p:sp>
        <p:nvSpPr>
          <p:cNvPr id="6" name="Title 5">
            <a:extLst>
              <a:ext uri="{FF2B5EF4-FFF2-40B4-BE49-F238E27FC236}">
                <a16:creationId xmlns:a16="http://schemas.microsoft.com/office/drawing/2014/main" id="{C861C128-981A-45F4-84CC-C3DC0C79DA22}"/>
              </a:ext>
            </a:extLst>
          </p:cNvPr>
          <p:cNvSpPr>
            <a:spLocks noGrp="1"/>
          </p:cNvSpPr>
          <p:nvPr>
            <p:ph type="title"/>
          </p:nvPr>
        </p:nvSpPr>
        <p:spPr/>
        <p:txBody>
          <a:bodyPr/>
          <a:lstStyle/>
          <a:p>
            <a:r>
              <a:rPr lang="en-US" dirty="0"/>
              <a:t>Top tier performed better in every IT metric</a:t>
            </a:r>
          </a:p>
        </p:txBody>
      </p:sp>
      <p:sp>
        <p:nvSpPr>
          <p:cNvPr id="4" name="Oval 3">
            <a:extLst>
              <a:ext uri="{FF2B5EF4-FFF2-40B4-BE49-F238E27FC236}">
                <a16:creationId xmlns:a16="http://schemas.microsoft.com/office/drawing/2014/main" id="{3A70D3DA-2202-48FF-9B25-1E72BD4FD92E}"/>
              </a:ext>
            </a:extLst>
          </p:cNvPr>
          <p:cNvSpPr/>
          <p:nvPr/>
        </p:nvSpPr>
        <p:spPr>
          <a:xfrm>
            <a:off x="5853766" y="4095966"/>
            <a:ext cx="1903078" cy="1903078"/>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6D8879B-9D25-4847-A9B0-9C97C0CC6694}"/>
              </a:ext>
            </a:extLst>
          </p:cNvPr>
          <p:cNvSpPr/>
          <p:nvPr/>
        </p:nvSpPr>
        <p:spPr>
          <a:xfrm>
            <a:off x="1860964" y="3910909"/>
            <a:ext cx="2204516" cy="2204517"/>
          </a:xfrm>
          <a:prstGeom prst="ellipse">
            <a:avLst/>
          </a:prstGeom>
          <a:solidFill>
            <a:srgbClr val="7D8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FD8FF9-8587-4EE0-838E-8706F8D7C938}"/>
              </a:ext>
            </a:extLst>
          </p:cNvPr>
          <p:cNvSpPr/>
          <p:nvPr/>
        </p:nvSpPr>
        <p:spPr>
          <a:xfrm>
            <a:off x="5602341" y="2711649"/>
            <a:ext cx="2399624" cy="2399625"/>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5E0A917-D8F0-48AA-8EFC-AD08F7031E39}"/>
              </a:ext>
            </a:extLst>
          </p:cNvPr>
          <p:cNvSpPr/>
          <p:nvPr/>
        </p:nvSpPr>
        <p:spPr>
          <a:xfrm>
            <a:off x="1554841" y="2331557"/>
            <a:ext cx="2779717" cy="2779717"/>
          </a:xfrm>
          <a:prstGeom prst="ellipse">
            <a:avLst/>
          </a:prstGeom>
          <a:solidFill>
            <a:srgbClr val="4FCE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6">
            <a:extLst>
              <a:ext uri="{FF2B5EF4-FFF2-40B4-BE49-F238E27FC236}">
                <a16:creationId xmlns:a16="http://schemas.microsoft.com/office/drawing/2014/main" id="{31C6DFAB-8991-481E-8066-C7757C4B6C25}"/>
              </a:ext>
            </a:extLst>
          </p:cNvPr>
          <p:cNvSpPr txBox="1">
            <a:spLocks/>
          </p:cNvSpPr>
          <p:nvPr/>
        </p:nvSpPr>
        <p:spPr>
          <a:xfrm>
            <a:off x="1985012" y="3852130"/>
            <a:ext cx="1929151" cy="872580"/>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1"/>
                </a:solidFill>
              </a:rPr>
              <a:t>Application reliability</a:t>
            </a:r>
          </a:p>
        </p:txBody>
      </p:sp>
      <p:sp>
        <p:nvSpPr>
          <p:cNvPr id="45" name="Content Placeholder 6">
            <a:extLst>
              <a:ext uri="{FF2B5EF4-FFF2-40B4-BE49-F238E27FC236}">
                <a16:creationId xmlns:a16="http://schemas.microsoft.com/office/drawing/2014/main" id="{F1FC5A54-7680-4AB3-AD40-E3BEB1C79BF4}"/>
              </a:ext>
            </a:extLst>
          </p:cNvPr>
          <p:cNvSpPr txBox="1">
            <a:spLocks/>
          </p:cNvSpPr>
          <p:nvPr/>
        </p:nvSpPr>
        <p:spPr>
          <a:xfrm>
            <a:off x="6108059" y="4073551"/>
            <a:ext cx="1417164" cy="444326"/>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rPr>
              <a:t>Network reliability</a:t>
            </a:r>
          </a:p>
        </p:txBody>
      </p:sp>
      <p:sp>
        <p:nvSpPr>
          <p:cNvPr id="49" name="Content Placeholder 6">
            <a:extLst>
              <a:ext uri="{FF2B5EF4-FFF2-40B4-BE49-F238E27FC236}">
                <a16:creationId xmlns:a16="http://schemas.microsoft.com/office/drawing/2014/main" id="{B2114EBA-9E4B-4258-983C-AC02C8E43ADC}"/>
              </a:ext>
            </a:extLst>
          </p:cNvPr>
          <p:cNvSpPr txBox="1">
            <a:spLocks/>
          </p:cNvSpPr>
          <p:nvPr/>
        </p:nvSpPr>
        <p:spPr>
          <a:xfrm>
            <a:off x="329327" y="3339204"/>
            <a:ext cx="1192856" cy="459523"/>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rgbClr val="4FCE99"/>
                </a:solidFill>
              </a:rPr>
              <a:t>1.9x</a:t>
            </a:r>
          </a:p>
        </p:txBody>
      </p:sp>
      <p:sp>
        <p:nvSpPr>
          <p:cNvPr id="51" name="Content Placeholder 6">
            <a:extLst>
              <a:ext uri="{FF2B5EF4-FFF2-40B4-BE49-F238E27FC236}">
                <a16:creationId xmlns:a16="http://schemas.microsoft.com/office/drawing/2014/main" id="{461310D1-B229-446B-ACE7-19087673F546}"/>
              </a:ext>
            </a:extLst>
          </p:cNvPr>
          <p:cNvSpPr txBox="1">
            <a:spLocks/>
          </p:cNvSpPr>
          <p:nvPr/>
        </p:nvSpPr>
        <p:spPr>
          <a:xfrm>
            <a:off x="4466567" y="3533740"/>
            <a:ext cx="1139572" cy="427512"/>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4FCE99"/>
                </a:solidFill>
              </a:rPr>
              <a:t>1.6x</a:t>
            </a:r>
          </a:p>
        </p:txBody>
      </p:sp>
      <p:sp>
        <p:nvSpPr>
          <p:cNvPr id="57" name="Content Placeholder 6">
            <a:extLst>
              <a:ext uri="{FF2B5EF4-FFF2-40B4-BE49-F238E27FC236}">
                <a16:creationId xmlns:a16="http://schemas.microsoft.com/office/drawing/2014/main" id="{C0247C70-FA47-475A-A8ED-CBA2F6F38BB4}"/>
              </a:ext>
            </a:extLst>
          </p:cNvPr>
          <p:cNvSpPr txBox="1">
            <a:spLocks/>
          </p:cNvSpPr>
          <p:nvPr/>
        </p:nvSpPr>
        <p:spPr>
          <a:xfrm>
            <a:off x="4575427" y="4051893"/>
            <a:ext cx="956598" cy="399535"/>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sp>
        <p:nvSpPr>
          <p:cNvPr id="59" name="Content Placeholder 6">
            <a:extLst>
              <a:ext uri="{FF2B5EF4-FFF2-40B4-BE49-F238E27FC236}">
                <a16:creationId xmlns:a16="http://schemas.microsoft.com/office/drawing/2014/main" id="{75038921-4F0B-4197-8A44-990037539B04}"/>
              </a:ext>
            </a:extLst>
          </p:cNvPr>
          <p:cNvSpPr txBox="1">
            <a:spLocks/>
          </p:cNvSpPr>
          <p:nvPr/>
        </p:nvSpPr>
        <p:spPr>
          <a:xfrm>
            <a:off x="468596" y="3891754"/>
            <a:ext cx="956598" cy="399535"/>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pic>
        <p:nvPicPr>
          <p:cNvPr id="61" name="Graphic 60">
            <a:extLst>
              <a:ext uri="{FF2B5EF4-FFF2-40B4-BE49-F238E27FC236}">
                <a16:creationId xmlns:a16="http://schemas.microsoft.com/office/drawing/2014/main" id="{DFFC0C3A-DF97-4A1D-AE19-F509DD07B8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6407" y="3104035"/>
            <a:ext cx="855289" cy="947857"/>
          </a:xfrm>
          <a:prstGeom prst="rect">
            <a:avLst/>
          </a:prstGeom>
        </p:spPr>
      </p:pic>
      <p:pic>
        <p:nvPicPr>
          <p:cNvPr id="65" name="Graphic 64">
            <a:extLst>
              <a:ext uri="{FF2B5EF4-FFF2-40B4-BE49-F238E27FC236}">
                <a16:creationId xmlns:a16="http://schemas.microsoft.com/office/drawing/2014/main" id="{E8D3C6C9-9AD9-48F1-9D0F-8E068B5FB4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82772" y="3183777"/>
            <a:ext cx="868115" cy="868115"/>
          </a:xfrm>
          <a:prstGeom prst="rect">
            <a:avLst/>
          </a:prstGeom>
        </p:spPr>
      </p:pic>
      <p:pic>
        <p:nvPicPr>
          <p:cNvPr id="67" name="Graphic 66">
            <a:extLst>
              <a:ext uri="{FF2B5EF4-FFF2-40B4-BE49-F238E27FC236}">
                <a16:creationId xmlns:a16="http://schemas.microsoft.com/office/drawing/2014/main" id="{282E27EE-79C6-43E9-8BCC-76CE580F4D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7522" y="2782148"/>
            <a:ext cx="1034349" cy="1047243"/>
          </a:xfrm>
          <a:prstGeom prst="rect">
            <a:avLst/>
          </a:prstGeom>
        </p:spPr>
      </p:pic>
      <p:sp>
        <p:nvSpPr>
          <p:cNvPr id="73" name="Content Placeholder 6">
            <a:extLst>
              <a:ext uri="{FF2B5EF4-FFF2-40B4-BE49-F238E27FC236}">
                <a16:creationId xmlns:a16="http://schemas.microsoft.com/office/drawing/2014/main" id="{5D06D3D3-8591-4CBE-B120-8086E76942B6}"/>
              </a:ext>
            </a:extLst>
          </p:cNvPr>
          <p:cNvSpPr txBox="1">
            <a:spLocks/>
          </p:cNvSpPr>
          <p:nvPr/>
        </p:nvSpPr>
        <p:spPr>
          <a:xfrm>
            <a:off x="8102393" y="3560906"/>
            <a:ext cx="1139572" cy="427512"/>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4FCE99"/>
                </a:solidFill>
              </a:rPr>
              <a:t>1.6x</a:t>
            </a:r>
          </a:p>
        </p:txBody>
      </p:sp>
      <p:sp>
        <p:nvSpPr>
          <p:cNvPr id="75" name="Content Placeholder 6">
            <a:extLst>
              <a:ext uri="{FF2B5EF4-FFF2-40B4-BE49-F238E27FC236}">
                <a16:creationId xmlns:a16="http://schemas.microsoft.com/office/drawing/2014/main" id="{8B5B259A-3D2E-4C40-B43D-246F4B1E5879}"/>
              </a:ext>
            </a:extLst>
          </p:cNvPr>
          <p:cNvSpPr txBox="1">
            <a:spLocks/>
          </p:cNvSpPr>
          <p:nvPr/>
        </p:nvSpPr>
        <p:spPr>
          <a:xfrm>
            <a:off x="8211253" y="4079059"/>
            <a:ext cx="956598" cy="399535"/>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4FCE99"/>
                </a:solidFill>
              </a:rPr>
              <a:t>as likely</a:t>
            </a:r>
          </a:p>
        </p:txBody>
      </p:sp>
      <p:sp>
        <p:nvSpPr>
          <p:cNvPr id="77" name="Content Placeholder 6">
            <a:extLst>
              <a:ext uri="{FF2B5EF4-FFF2-40B4-BE49-F238E27FC236}">
                <a16:creationId xmlns:a16="http://schemas.microsoft.com/office/drawing/2014/main" id="{19187D76-A719-4F68-8850-4BF31F60395A}"/>
              </a:ext>
            </a:extLst>
          </p:cNvPr>
          <p:cNvSpPr txBox="1">
            <a:spLocks/>
          </p:cNvSpPr>
          <p:nvPr/>
        </p:nvSpPr>
        <p:spPr>
          <a:xfrm>
            <a:off x="9713564" y="4073551"/>
            <a:ext cx="1417164" cy="444326"/>
          </a:xfrm>
          <a:prstGeom prst="rect">
            <a:avLst/>
          </a:prstGeom>
        </p:spPr>
        <p:txBody>
          <a:bodyPr vert="horz" lIns="91440" tIns="45720" rIns="91440" bIns="45720" rtlCol="0">
            <a:noAutofit/>
          </a:bodyPr>
          <a:lstStyle>
            <a:lvl1pPr marL="190500" indent="-190500"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407988" indent="-196850" algn="l" defTabSz="914400" rtl="0" eaLnBrk="1" latinLnBrk="0" hangingPunct="1">
              <a:lnSpc>
                <a:spcPct val="100000"/>
              </a:lnSpc>
              <a:spcBef>
                <a:spcPts val="300"/>
              </a:spcBef>
              <a:buClr>
                <a:schemeClr val="accent2"/>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2pPr>
            <a:lvl3pPr marL="611188" indent="-209550" algn="l" defTabSz="914400" rtl="0" eaLnBrk="1" latinLnBrk="0" hangingPunct="1">
              <a:lnSpc>
                <a:spcPct val="100000"/>
              </a:lnSpc>
              <a:spcBef>
                <a:spcPts val="300"/>
              </a:spcBef>
              <a:buClr>
                <a:schemeClr val="accent2"/>
              </a:buClr>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835025" indent="-223838" algn="l" defTabSz="914400" rtl="0" eaLnBrk="1" latinLnBrk="0" hangingPunct="1">
              <a:lnSpc>
                <a:spcPct val="100000"/>
              </a:lnSpc>
              <a:spcBef>
                <a:spcPts val="3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1065213" indent="-223838" algn="l" defTabSz="914400" rtl="0" eaLnBrk="1" latinLnBrk="0" hangingPunct="1">
              <a:lnSpc>
                <a:spcPct val="100000"/>
              </a:lnSpc>
              <a:spcBef>
                <a:spcPts val="300"/>
              </a:spcBef>
              <a:buClr>
                <a:schemeClr val="accent2"/>
              </a:buClr>
              <a:buSzPct val="70000"/>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rPr>
              <a:t>Cyber-security</a:t>
            </a:r>
          </a:p>
        </p:txBody>
      </p:sp>
    </p:spTree>
    <p:extLst>
      <p:ext uri="{BB962C8B-B14F-4D97-AF65-F5344CB8AC3E}">
        <p14:creationId xmlns:p14="http://schemas.microsoft.com/office/powerpoint/2010/main" val="125030401"/>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61C128-981A-45F4-84CC-C3DC0C79DA22}"/>
              </a:ext>
            </a:extLst>
          </p:cNvPr>
          <p:cNvSpPr>
            <a:spLocks noGrp="1"/>
          </p:cNvSpPr>
          <p:nvPr>
            <p:ph type="ctrTitle"/>
          </p:nvPr>
        </p:nvSpPr>
        <p:spPr/>
        <p:txBody>
          <a:bodyPr/>
          <a:lstStyle/>
          <a:p>
            <a:r>
              <a:rPr lang="en-US" dirty="0"/>
              <a:t>Lessons from the top tier</a:t>
            </a:r>
          </a:p>
        </p:txBody>
      </p:sp>
      <p:sp>
        <p:nvSpPr>
          <p:cNvPr id="3" name="Footer Placeholder 2">
            <a:extLst>
              <a:ext uri="{FF2B5EF4-FFF2-40B4-BE49-F238E27FC236}">
                <a16:creationId xmlns:a16="http://schemas.microsoft.com/office/drawing/2014/main" id="{F2DAF599-4B44-457F-ACE4-0049E2C9BCE0}"/>
              </a:ext>
            </a:extLst>
          </p:cNvPr>
          <p:cNvSpPr>
            <a:spLocks noGrp="1"/>
          </p:cNvSpPr>
          <p:nvPr>
            <p:ph type="ftr" sz="quarter" idx="4294967295"/>
          </p:nvPr>
        </p:nvSpPr>
        <p:spPr>
          <a:xfrm>
            <a:off x="2363788" y="6286500"/>
            <a:ext cx="9828212" cy="427038"/>
          </a:xfrm>
        </p:spPr>
        <p:txBody>
          <a:bodyPr/>
          <a:lstStyle/>
          <a:p>
            <a:r>
              <a:rPr lang="en-US" dirty="0"/>
              <a:t>CONFIDENTIAL © Catchpoint 2019</a:t>
            </a:r>
          </a:p>
        </p:txBody>
      </p:sp>
    </p:spTree>
    <p:extLst>
      <p:ext uri="{BB962C8B-B14F-4D97-AF65-F5344CB8AC3E}">
        <p14:creationId xmlns:p14="http://schemas.microsoft.com/office/powerpoint/2010/main" val="1204269222"/>
      </p:ext>
    </p:extLst>
  </p:cSld>
  <p:clrMapOvr>
    <a:masterClrMapping/>
  </p:clrMapOvr>
  <mc:AlternateContent xmlns:mc="http://schemas.openxmlformats.org/markup-compatibility/2006" xmlns:p14="http://schemas.microsoft.com/office/powerpoint/2010/main">
    <mc:Choice Requires="p14">
      <p:transition spd="slow" p14:dur="2000" advTm="20063"/>
    </mc:Choice>
    <mc:Fallback xmlns="">
      <p:transition spd="slow" advTm="20063"/>
    </mc:Fallback>
  </mc:AlternateContent>
</p:sld>
</file>

<file path=ppt/theme/theme1.xml><?xml version="1.0" encoding="utf-8"?>
<a:theme xmlns:a="http://schemas.openxmlformats.org/drawingml/2006/main" name="Office Theme">
  <a:themeElements>
    <a:clrScheme name="CatchPoint">
      <a:dk1>
        <a:srgbClr val="3F3F3F"/>
      </a:dk1>
      <a:lt1>
        <a:sysClr val="window" lastClr="FFFFFF"/>
      </a:lt1>
      <a:dk2>
        <a:srgbClr val="121F44"/>
      </a:dk2>
      <a:lt2>
        <a:srgbClr val="E7E6E6"/>
      </a:lt2>
      <a:accent1>
        <a:srgbClr val="003970"/>
      </a:accent1>
      <a:accent2>
        <a:srgbClr val="003699"/>
      </a:accent2>
      <a:accent3>
        <a:srgbClr val="3BA9FF"/>
      </a:accent3>
      <a:accent4>
        <a:srgbClr val="64D9AC"/>
      </a:accent4>
      <a:accent5>
        <a:srgbClr val="FFCA07"/>
      </a:accent5>
      <a:accent6>
        <a:srgbClr val="FF81B1"/>
      </a:accent6>
      <a:hlink>
        <a:srgbClr val="3F3F3F"/>
      </a:hlink>
      <a:folHlink>
        <a:srgbClr val="3BA9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4709F7754FDB408BE2A1C820B9B370" ma:contentTypeVersion="12" ma:contentTypeDescription="Create a new document." ma:contentTypeScope="" ma:versionID="e9efbe77898b45a01f0f7f2ee9356fa6">
  <xsd:schema xmlns:xsd="http://www.w3.org/2001/XMLSchema" xmlns:xs="http://www.w3.org/2001/XMLSchema" xmlns:p="http://schemas.microsoft.com/office/2006/metadata/properties" xmlns:ns2="d77159af-791f-4a9a-ab18-34bad6393ced" xmlns:ns3="319f997c-3344-44b7-90bb-776ea8915c04" targetNamespace="http://schemas.microsoft.com/office/2006/metadata/properties" ma:root="true" ma:fieldsID="5372486a336523cb8b5216fb235ca376" ns2:_="" ns3:_="">
    <xsd:import namespace="d77159af-791f-4a9a-ab18-34bad6393ced"/>
    <xsd:import namespace="319f997c-3344-44b7-90bb-776ea8915c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7159af-791f-4a9a-ab18-34bad6393c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9f997c-3344-44b7-90bb-776ea8915c0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19f997c-3344-44b7-90bb-776ea8915c04">
      <UserInfo>
        <DisplayName>Andrew Wagoner</DisplayName>
        <AccountId>27</AccountId>
        <AccountType/>
      </UserInfo>
      <UserInfo>
        <DisplayName>Leo Vasiliou</DisplayName>
        <AccountId>30</AccountId>
        <AccountType/>
      </UserInfo>
    </SharedWithUsers>
  </documentManagement>
</p:properties>
</file>

<file path=customXml/itemProps1.xml><?xml version="1.0" encoding="utf-8"?>
<ds:datastoreItem xmlns:ds="http://schemas.openxmlformats.org/officeDocument/2006/customXml" ds:itemID="{817E42E1-23CD-4D47-8B24-918B42D88940}">
  <ds:schemaRefs>
    <ds:schemaRef ds:uri="http://schemas.microsoft.com/sharepoint/v3/contenttype/forms"/>
  </ds:schemaRefs>
</ds:datastoreItem>
</file>

<file path=customXml/itemProps2.xml><?xml version="1.0" encoding="utf-8"?>
<ds:datastoreItem xmlns:ds="http://schemas.openxmlformats.org/officeDocument/2006/customXml" ds:itemID="{350B4B29-BD09-4B87-99CA-C8830E7F1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7159af-791f-4a9a-ab18-34bad6393ced"/>
    <ds:schemaRef ds:uri="319f997c-3344-44b7-90bb-776ea8915c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40F08-17C0-497A-8D72-C9CFB3003AC9}">
  <ds:schemaRefs>
    <ds:schemaRef ds:uri="http://purl.org/dc/elements/1.1/"/>
    <ds:schemaRef ds:uri="319f997c-3344-44b7-90bb-776ea8915c04"/>
    <ds:schemaRef ds:uri="http://schemas.microsoft.com/office/2006/documentManagement/types"/>
    <ds:schemaRef ds:uri="http://schemas.microsoft.com/office/infopath/2007/PartnerControls"/>
    <ds:schemaRef ds:uri="http://www.w3.org/XML/1998/namespace"/>
    <ds:schemaRef ds:uri="http://purl.org/dc/dcmitype/"/>
    <ds:schemaRef ds:uri="http://schemas.microsoft.com/office/2006/metadata/properties"/>
    <ds:schemaRef ds:uri="http://schemas.openxmlformats.org/package/2006/metadata/core-properties"/>
    <ds:schemaRef ds:uri="d77159af-791f-4a9a-ab18-34bad6393ced"/>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32874</TotalTime>
  <Words>2793</Words>
  <Application>Microsoft Office PowerPoint</Application>
  <PresentationFormat>Widescreen</PresentationFormat>
  <Paragraphs>413</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Century Gothic</vt:lpstr>
      <vt:lpstr>Courier New</vt:lpstr>
      <vt:lpstr>Symbol</vt:lpstr>
      <vt:lpstr>Wingdings</vt:lpstr>
      <vt:lpstr>Office Theme</vt:lpstr>
      <vt:lpstr>Catchpoint New Normal Survey - CIOs</vt:lpstr>
      <vt:lpstr>Methodology</vt:lpstr>
      <vt:lpstr>Effects of COVID-19 on Business</vt:lpstr>
      <vt:lpstr>Effects of COVID-19 on the Business</vt:lpstr>
      <vt:lpstr>Challenges posed by COVID-19’s Work from Home Footing</vt:lpstr>
      <vt:lpstr>Not all organizations were affected the same way</vt:lpstr>
      <vt:lpstr>Top tier performed better in every business metric</vt:lpstr>
      <vt:lpstr>Top tier performed better in every IT metric</vt:lpstr>
      <vt:lpstr>Lessons from the top tier</vt:lpstr>
      <vt:lpstr>Focus on reliability</vt:lpstr>
      <vt:lpstr>Focus on work-from home tools</vt:lpstr>
      <vt:lpstr>General networking initiatives</vt:lpstr>
      <vt:lpstr>Security initiatives</vt:lpstr>
      <vt:lpstr>Recommendations to help spot problems before customers or employees</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 and Whiteboard Story</dc:title>
  <dc:subject/>
  <dc:creator>Alex A.</dc:creator>
  <cp:keywords/>
  <dc:description/>
  <cp:lastModifiedBy>Janeen Bullock</cp:lastModifiedBy>
  <cp:revision>884</cp:revision>
  <cp:lastPrinted>2019-11-25T20:23:16Z</cp:lastPrinted>
  <dcterms:created xsi:type="dcterms:W3CDTF">2019-08-21T21:51:30Z</dcterms:created>
  <dcterms:modified xsi:type="dcterms:W3CDTF">2020-08-28T14:24:01Z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0x0101000A4709F7754FDB408BE2A1C820B9B370</vt:lpwstr>
  </property>
  <property fmtid="{D5CDD505-2E9C-101B-9397-08002B2CF9AE}" pid="3" name="Order">
    <vt:r8>226100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