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8" r:id="rId11"/>
    <p:sldId id="267" r:id="rId12"/>
    <p:sldId id="264" r:id="rId13"/>
    <p:sldId id="265" r:id="rId14"/>
    <p:sldId id="269" r:id="rId15"/>
    <p:sldId id="270" r:id="rId16"/>
    <p:sldId id="271" r:id="rId17"/>
    <p:sldId id="272" r:id="rId18"/>
    <p:sldId id="273" r:id="rId19"/>
    <p:sldId id="274" r:id="rId20"/>
    <p:sldId id="310" r:id="rId21"/>
    <p:sldId id="291" r:id="rId22"/>
    <p:sldId id="290" r:id="rId23"/>
    <p:sldId id="295" r:id="rId24"/>
    <p:sldId id="296" r:id="rId25"/>
    <p:sldId id="311" r:id="rId26"/>
    <p:sldId id="292" r:id="rId27"/>
    <p:sldId id="293" r:id="rId28"/>
    <p:sldId id="275" r:id="rId29"/>
    <p:sldId id="297" r:id="rId30"/>
    <p:sldId id="309" r:id="rId31"/>
    <p:sldId id="289" r:id="rId32"/>
    <p:sldId id="299" r:id="rId33"/>
    <p:sldId id="276" r:id="rId34"/>
    <p:sldId id="280" r:id="rId35"/>
    <p:sldId id="281" r:id="rId36"/>
    <p:sldId id="282" r:id="rId37"/>
    <p:sldId id="283" r:id="rId38"/>
    <p:sldId id="285" r:id="rId39"/>
    <p:sldId id="284" r:id="rId40"/>
    <p:sldId id="300" r:id="rId41"/>
    <p:sldId id="286" r:id="rId42"/>
    <p:sldId id="277" r:id="rId43"/>
    <p:sldId id="294" r:id="rId44"/>
    <p:sldId id="301" r:id="rId45"/>
    <p:sldId id="302" r:id="rId46"/>
    <p:sldId id="303" r:id="rId47"/>
    <p:sldId id="304" r:id="rId48"/>
    <p:sldId id="306" r:id="rId49"/>
    <p:sldId id="307" r:id="rId50"/>
    <p:sldId id="308" r:id="rId51"/>
    <p:sldId id="278" r:id="rId52"/>
    <p:sldId id="312" r:id="rId53"/>
    <p:sldId id="27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558609-3833-4D73-A10F-B0871175F94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6"/>
            <p14:sldId id="268"/>
            <p14:sldId id="267"/>
            <p14:sldId id="264"/>
            <p14:sldId id="265"/>
            <p14:sldId id="269"/>
            <p14:sldId id="270"/>
            <p14:sldId id="271"/>
            <p14:sldId id="272"/>
            <p14:sldId id="273"/>
            <p14:sldId id="274"/>
            <p14:sldId id="310"/>
            <p14:sldId id="291"/>
            <p14:sldId id="290"/>
            <p14:sldId id="295"/>
            <p14:sldId id="296"/>
            <p14:sldId id="311"/>
            <p14:sldId id="292"/>
            <p14:sldId id="293"/>
            <p14:sldId id="275"/>
            <p14:sldId id="297"/>
          </p14:sldIdLst>
        </p14:section>
        <p14:section name="Untitled Section" id="{133FF953-C8F6-4226-A9C0-7728DBF0C4A7}">
          <p14:sldIdLst>
            <p14:sldId id="309"/>
            <p14:sldId id="289"/>
            <p14:sldId id="299"/>
            <p14:sldId id="276"/>
            <p14:sldId id="280"/>
            <p14:sldId id="281"/>
            <p14:sldId id="282"/>
            <p14:sldId id="283"/>
            <p14:sldId id="285"/>
            <p14:sldId id="284"/>
            <p14:sldId id="300"/>
            <p14:sldId id="286"/>
            <p14:sldId id="277"/>
            <p14:sldId id="294"/>
            <p14:sldId id="301"/>
            <p14:sldId id="302"/>
            <p14:sldId id="303"/>
            <p14:sldId id="304"/>
            <p14:sldId id="306"/>
            <p14:sldId id="307"/>
            <p14:sldId id="308"/>
            <p14:sldId id="278"/>
            <p14:sldId id="312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Masho" initials="LM" lastIdx="36" clrIdx="0">
    <p:extLst>
      <p:ext uri="{19B8F6BF-5375-455C-9EA6-DF929625EA0E}">
        <p15:presenceInfo xmlns:p15="http://schemas.microsoft.com/office/powerpoint/2012/main" userId="a7d0b17100226c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484"/>
    <a:srgbClr val="E1EDAD"/>
    <a:srgbClr val="F0F6D6"/>
    <a:srgbClr val="91AB25"/>
    <a:srgbClr val="5C6C17"/>
    <a:srgbClr val="2273BA"/>
    <a:srgbClr val="F8991D"/>
    <a:srgbClr val="00AEAE"/>
    <a:srgbClr val="823508"/>
    <a:srgbClr val="004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63" autoAdjust="0"/>
    <p:restoredTop sz="72242" autoAdjust="0"/>
  </p:normalViewPr>
  <p:slideViewPr>
    <p:cSldViewPr snapToGrid="0">
      <p:cViewPr>
        <p:scale>
          <a:sx n="150" d="100"/>
          <a:sy n="150" d="100"/>
        </p:scale>
        <p:origin x="7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62406805644893"/>
          <c:y val="4.0192977106994945E-2"/>
          <c:w val="0.83264807638766425"/>
          <c:h val="0.78101550126618724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Structured Data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Sheet1!$A$2:$A$7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64.8</c:v>
                </c:pt>
                <c:pt idx="1">
                  <c:v>73.099999999999994</c:v>
                </c:pt>
                <c:pt idx="2">
                  <c:v>86</c:v>
                </c:pt>
                <c:pt idx="3">
                  <c:v>102</c:v>
                </c:pt>
                <c:pt idx="4">
                  <c:v>128.5</c:v>
                </c:pt>
                <c:pt idx="5">
                  <c:v>158.80000000000001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E0-4F15-808C-458D5EC70F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Unstructured Data (Flie and Object)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cat>
            <c:numRef>
              <c:f>Sheet1!$A$2:$A$7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115.9</c:v>
                </c:pt>
                <c:pt idx="1">
                  <c:v>161.19999999999999</c:v>
                </c:pt>
                <c:pt idx="2">
                  <c:v>202.9</c:v>
                </c:pt>
                <c:pt idx="3">
                  <c:v>269.89999999999998</c:v>
                </c:pt>
                <c:pt idx="4">
                  <c:v>335.6</c:v>
                </c:pt>
                <c:pt idx="5">
                  <c:v>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E0-4F15-808C-458D5EC70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7015424"/>
        <c:axId val="967011160"/>
      </c:areaChart>
      <c:catAx>
        <c:axId val="96701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Avenir Medium" panose="02000603020000020003" pitchFamily="2" charset="0"/>
                <a:ea typeface="+mn-ea"/>
                <a:cs typeface="+mn-cs"/>
              </a:defRPr>
            </a:pPr>
            <a:endParaRPr lang="en-US"/>
          </a:p>
        </c:txPr>
        <c:crossAx val="967011160"/>
        <c:crosses val="autoZero"/>
        <c:auto val="1"/>
        <c:lblAlgn val="ctr"/>
        <c:lblOffset val="100"/>
        <c:noMultiLvlLbl val="0"/>
      </c:catAx>
      <c:valAx>
        <c:axId val="967011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venir Medium" panose="02000603020000020003" pitchFamily="2" charset="0"/>
                <a:ea typeface="+mn-ea"/>
                <a:cs typeface="+mn-cs"/>
              </a:defRPr>
            </a:pPr>
            <a:endParaRPr lang="en-US"/>
          </a:p>
        </c:txPr>
        <c:crossAx val="967015424"/>
        <c:crosses val="autoZero"/>
        <c:crossBetween val="midCat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391684852882398E-2"/>
          <c:y val="0.87365838139763352"/>
          <c:w val="0.90572205129397099"/>
          <c:h val="0.1260981779646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venir Medium" panose="020006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050">
          <a:latin typeface="Avenir Medium" panose="02000603020000020003" pitchFamily="2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23258-F212-4BE6-A008-1CCDD20608FD}" type="datetimeFigureOut">
              <a:rPr lang="en-US" smtClean="0"/>
              <a:t>2/9/2020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BFE5D-D15B-4CA7-908D-639393661A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5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Start by acknowledging the </a:t>
            </a:r>
            <a:r>
              <a:rPr lang="en-US" sz="1200" b="1" u="sng" dirty="0"/>
              <a:t>noisy market </a:t>
            </a:r>
            <a:r>
              <a:rPr lang="en-US" sz="1200" dirty="0"/>
              <a:t>and emphasize as to why we </a:t>
            </a:r>
            <a:r>
              <a:rPr lang="en-US" sz="1200" b="1" u="sng" dirty="0"/>
              <a:t>solve a broader problem in a unique and differentiated way</a:t>
            </a:r>
          </a:p>
          <a:p>
            <a:endParaRPr lang="en-US" sz="1200" b="1" u="sng" dirty="0"/>
          </a:p>
          <a:p>
            <a:r>
              <a:rPr lang="en-US" sz="1200" b="1" u="sng" dirty="0"/>
              <a:t>I am going to make a bold claim!!</a:t>
            </a:r>
            <a:endParaRPr lang="en-US" b="1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550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That second use case increased in size and they added more NAS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Oh, by now, backups to tape were failing so they added disk storage for backups.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users needed 24x7 availability and “Data Management” expanded to supporting a DR site with more storage from his NAS vendors since replication is proprietary to a storage vendor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b="1" i="0" u="sng" dirty="0" err="1"/>
              <a:t>Inspite</a:t>
            </a:r>
            <a:r>
              <a:rPr lang="en-US" sz="1200" b="1" i="0" u="sng" dirty="0"/>
              <a:t> of all of this, many times, they don’t backup unstructured data because THEY CANT!! </a:t>
            </a:r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endParaRPr lang="en-US" sz="1200" b="1" i="0" u="sng" dirty="0"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b="1" i="0" u="sng" dirty="0"/>
              <a:t>UNSTRUCTURED DATA IS HANDLED DIFFERENLY, and replication as a backup strategy becomes the crutch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621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0" dirty="0"/>
              <a:t>The dawn of machine generated datasets, saw his environment get really complex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0" dirty="0"/>
              <a:t> </a:t>
            </a:r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i="0" dirty="0"/>
              <a:t>More NAS vendors, more storage</a:t>
            </a:r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i="0" dirty="0"/>
              <a:t>Backups simply don’t work and the now, much larger team has to reply on replication to Tier-2 NAS as a backup strategy!</a:t>
            </a:r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i="0" dirty="0"/>
              <a:t>And it’s not like any of the old environment got retired!</a:t>
            </a:r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i="0" dirty="0"/>
              <a:t>Last but not the least, all this complex environment does not work with or leverage the cloud, the new cool, hot thing!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29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 complexity and cost and yet the team is managing infrastructure as opposed to data</a:t>
            </a:r>
          </a:p>
          <a:p>
            <a:r>
              <a:rPr lang="en-US" b="1" dirty="0"/>
              <a:t>There is no visibility into data across all these systems from many vendors in many locations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How can one manage something that they cannot see in real-time??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 can amazon manage their inventory if they could not see what they have, how much of it they have and where they have it?</a:t>
            </a:r>
          </a:p>
          <a:p>
            <a:endParaRPr lang="en-US" dirty="0"/>
          </a:p>
          <a:p>
            <a:r>
              <a:rPr lang="en-US" b="1" i="1" u="sng" dirty="0"/>
              <a:t>How can data that is invisible and immobile be managed?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20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Treat this as a bumper slide and don’t speak to it again!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136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DataDiscover – Delivers enterprise wide data visibility and data searchability.  Core to our service offerings.  </a:t>
            </a:r>
          </a:p>
          <a:p>
            <a:endParaRPr lang="en-US" dirty="0"/>
          </a:p>
          <a:p>
            <a:r>
              <a:rPr lang="en-US" dirty="0"/>
              <a:t>If you cannot see and understand what you have, you </a:t>
            </a:r>
            <a:r>
              <a:rPr lang="en-US" b="1" dirty="0"/>
              <a:t>cannot make intelligent decisions</a:t>
            </a:r>
            <a:r>
              <a:rPr lang="en-US" dirty="0"/>
              <a:t>, you </a:t>
            </a:r>
            <a:r>
              <a:rPr lang="en-US" b="1" dirty="0"/>
              <a:t>cannot automate and simplify </a:t>
            </a:r>
            <a:r>
              <a:rPr lang="en-US" dirty="0"/>
              <a:t>data management</a:t>
            </a:r>
          </a:p>
          <a:p>
            <a:endParaRPr lang="en-US" dirty="0"/>
          </a:p>
          <a:p>
            <a:r>
              <a:rPr lang="en-US" dirty="0"/>
              <a:t>DataProtect – This is the job customers hire us to do, Backup and Archive of unstructured data; billions of files and petabytes of data, to public and/or private clouds</a:t>
            </a:r>
          </a:p>
          <a:p>
            <a:endParaRPr lang="en-US" dirty="0"/>
          </a:p>
          <a:p>
            <a:r>
              <a:rPr lang="en-US" dirty="0"/>
              <a:t>DataFlow:  Moving data from where it lives to where it is needed with a single API call / click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64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interface and API to rule them all</a:t>
            </a:r>
          </a:p>
          <a:p>
            <a:endParaRPr lang="en-US" dirty="0"/>
          </a:p>
          <a:p>
            <a:r>
              <a:rPr lang="en-US" dirty="0"/>
              <a:t>This is unique!  Most vendors </a:t>
            </a:r>
            <a:r>
              <a:rPr lang="en-US" dirty="0" err="1"/>
              <a:t>cant</a:t>
            </a:r>
            <a:r>
              <a:rPr lang="en-US" dirty="0"/>
              <a:t> even support the administration of multiple of their systems from a single interface, let alone managing data strewn across many platforms from many vendors from a single UI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43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SaaS for software that </a:t>
            </a:r>
            <a:r>
              <a:rPr lang="en-US" b="1" u="sng" dirty="0"/>
              <a:t>HAS </a:t>
            </a:r>
            <a:r>
              <a:rPr lang="en-US" dirty="0"/>
              <a:t>to run within a customer’s data center, is unique</a:t>
            </a:r>
          </a:p>
          <a:p>
            <a:endParaRPr lang="en-US" dirty="0"/>
          </a:p>
          <a:p>
            <a:r>
              <a:rPr lang="en-US" dirty="0"/>
              <a:t>To date, no other vendor has been able to do this.  The two exceptions are </a:t>
            </a:r>
            <a:r>
              <a:rPr lang="en-US" dirty="0" err="1"/>
              <a:t>Druva</a:t>
            </a:r>
            <a:r>
              <a:rPr lang="en-US" dirty="0"/>
              <a:t> and </a:t>
            </a:r>
            <a:r>
              <a:rPr lang="en-US" dirty="0" err="1"/>
              <a:t>Clumio</a:t>
            </a:r>
            <a:r>
              <a:rPr lang="en-US" dirty="0"/>
              <a:t> and their architecture is heavily biased towards structured data backups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79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data management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74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data management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4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data management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98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Emphasize:  Team and patent portfolio</a:t>
            </a:r>
          </a:p>
          <a:p>
            <a:endParaRPr lang="en-US" dirty="0"/>
          </a:p>
          <a:p>
            <a:r>
              <a:rPr lang="en-US" dirty="0"/>
              <a:t>We could add what we do:  </a:t>
            </a:r>
            <a:r>
              <a:rPr lang="en-US" dirty="0" err="1"/>
              <a:t>DataProtection</a:t>
            </a:r>
            <a:r>
              <a:rPr lang="en-US" dirty="0"/>
              <a:t>, etc. or tag 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85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Keep it short</a:t>
            </a:r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dirty="0"/>
              <a:t>In the 1990’s we went from:  GB’s of data on our local hard drives to TB’s of data on commercial NAS</a:t>
            </a:r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dirty="0"/>
              <a:t>Starting in the 2000’s, with the web 1.0 revolution, we started to see 100’s of TB’s of data on multiple NAS systems</a:t>
            </a:r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dirty="0"/>
              <a:t>The 2010’s, with mobile + cloud, we were in the era of PB’s of data in the Cloud and on Clustered NAS (Isilon)</a:t>
            </a:r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dirty="0"/>
              <a:t>Today, businesses are staring at 100’s of PBs of data and trillions of files that span many systems, from many vendors and multiple cloud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76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This is a every industry problem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5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causing this rapid and continuous growth in data, especially unstructured data: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It’s the change from people generating GB’s of data per year to machines generating 100’s of TB’s of data per week</a:t>
            </a:r>
          </a:p>
          <a:p>
            <a:pPr marL="171450" indent="-171450">
              <a:buFontTx/>
              <a:buChar char="-"/>
            </a:pPr>
            <a:r>
              <a:rPr lang="en-US" dirty="0"/>
              <a:t>It’s the rapid growth in the number of such machines.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It’s the fact that data is now a strategic asset and kept around for long periods of time, if not forever.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46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Hybrid is a reality.  On-premises data infrastructure is still growing, but data in the cloud is growing </a:t>
            </a:r>
            <a:r>
              <a:rPr lang="en-US" b="1" i="1" u="sng" dirty="0"/>
              <a:t>faster</a:t>
            </a:r>
          </a:p>
          <a:p>
            <a:endParaRPr lang="en-US" dirty="0"/>
          </a:p>
          <a:p>
            <a:r>
              <a:rPr lang="en-US" b="1" u="sng" dirty="0"/>
              <a:t>Data heavy workflows is the connector from here to the next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08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Back in the day, an enterprise needed some storage for home directories and project files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There was one storage admin!  </a:t>
            </a:r>
            <a:r>
              <a:rPr lang="en-US" b="1" u="sng" dirty="0"/>
              <a:t>Data Management pretty much meant Backup</a:t>
            </a:r>
            <a:r>
              <a:rPr lang="en-US" dirty="0"/>
              <a:t> and it was as simply as buying a couple of servers, some tape library and installing Veritas or Commvault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39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data grew, he likely added another NAS device and expanded his backup infrastructure.  A bit more complex, but manageable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34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Then his users wanted to and added NAS from a different vendor for a new use case.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His “Data Management”, still just backup, got more complicated and the team expanded! More people!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FE5D-D15B-4CA7-908D-639393661A6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0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E408E-02C9-4A20-ABB7-FB6B976EC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575" y="1122363"/>
            <a:ext cx="106108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01EF4-829B-44F7-BF32-43A148274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575" y="3602038"/>
            <a:ext cx="10610850" cy="1655762"/>
          </a:xfrm>
        </p:spPr>
        <p:txBody>
          <a:bodyPr/>
          <a:lstStyle>
            <a:lvl1pPr marL="0" indent="0" algn="ctr">
              <a:buNone/>
              <a:defRPr sz="2400"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2596FA-8D47-4FF3-B787-899FF15BD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8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386F0-6720-4063-A4B2-E46FB6801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FA2618-F710-4E17-B363-EE6CEC172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CFB35A2-5405-4AD8-9BB5-639E091A5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256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946449-41A7-43C4-969E-2E4E6ABA2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54FC8-5FAD-41D8-932C-270560F71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4F20F4-AAE0-4E15-A62D-7D1CE5A16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7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60383-2676-4919-AB69-3A61CBBE3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-274320">
              <a:defRPr/>
            </a:lvl1pPr>
            <a:lvl2pPr marL="685800" indent="-274320">
              <a:buFont typeface="Avenir Book" panose="02000503020000020003" pitchFamily="2" charset="0"/>
              <a:buChar char="–"/>
              <a:defRPr/>
            </a:lvl2pPr>
            <a:lvl3pPr marL="1143000" indent="-274320">
              <a:buFont typeface="Avenir Book" panose="02000503020000020003" pitchFamily="2" charset="0"/>
              <a:buChar char="–"/>
              <a:defRPr/>
            </a:lvl3pPr>
            <a:lvl4pPr marL="1600200" indent="-274320">
              <a:buFont typeface="Avenir Book" panose="02000503020000020003" pitchFamily="2" charset="0"/>
              <a:buChar char="–"/>
              <a:defRPr/>
            </a:lvl4pPr>
            <a:lvl5pPr marL="2057400" indent="-274320">
              <a:buFont typeface="Avenir Book" panose="02000503020000020003" pitchFamily="2" charset="0"/>
              <a:buChar char="–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BDF6476-2F00-439E-979F-91566302D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6D6E48B-A4C9-470F-9762-8823A048D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346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A71F-0A6A-43DD-AD78-CD47493C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66813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20618-C4E8-4A4D-9775-9AB3D6D93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6538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CAC935A-E736-4BC5-A321-2DCE013F2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30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E9873-BD1C-4AB4-997A-E9D7A6ED3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130F08-D00D-4968-A9EE-CD318B640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6F3126-5467-4156-870E-030D7B37E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BA9D557-231B-4B0C-88F8-656EAB96B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688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1E4EA-3A43-44FA-AC3A-8ED5052C2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E894B-ED15-45FF-9CA8-593A3B496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6D6F4-8FD3-42D1-A189-E53D2BAE7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7231D-0E5C-4909-9664-9D2B3F36B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B9B733B-6372-499B-B786-0FCB6A1FB2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B143EB5-840F-4D2E-AEA9-F646A4BF5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60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23A225-597A-47B3-A7EA-922BC59E1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B5093D8-507D-459F-8DB6-37E9B995C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86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4DE72-D8F6-401A-A16E-F7E499355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8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D18D-1FA0-4E47-9D50-C4B269C61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E8A12-F6B4-4DA5-8E02-1A69E9C17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99843-9D3F-4F31-8F14-A34701F95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C01CF6-C181-415C-BCC2-C1577B91F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30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C9E5-8120-45BA-8F3C-182FE55E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8495A-8AA5-4DA2-B535-9B9BD1567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2F887-7805-4AD4-BECA-CD5B29C7D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53326E-1E1D-400C-A576-0C412EF9B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2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362D3E-71FB-449E-8FF4-8A073969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E9E88-368C-45FD-93E7-2BF2501F7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206" y="1575594"/>
            <a:ext cx="10846594" cy="4368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43C98-BC5B-482C-8BE6-095F6B79D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094" y="6383337"/>
            <a:ext cx="81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/>
                </a:solidFill>
                <a:latin typeface="Avenir Medium" panose="02000603020000020003" pitchFamily="2" charset="0"/>
              </a:defRPr>
            </a:lvl1pPr>
          </a:lstStyle>
          <a:p>
            <a:fld id="{160DAE41-9B70-456F-977F-5F47D439E2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8B2327-A541-4742-A1F7-3080970F1B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99417" y="6383337"/>
            <a:ext cx="1437677" cy="365125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2CCA6CF-60BD-43ED-B169-447DBF2AAB6B}"/>
              </a:ext>
            </a:extLst>
          </p:cNvPr>
          <p:cNvSpPr txBox="1">
            <a:spLocks/>
          </p:cNvSpPr>
          <p:nvPr userDrawn="1"/>
        </p:nvSpPr>
        <p:spPr>
          <a:xfrm>
            <a:off x="826441" y="6356350"/>
            <a:ext cx="3851067" cy="36512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100" cap="all" baseline="0" dirty="0">
                <a:solidFill>
                  <a:schemeClr val="accent5"/>
                </a:solidFill>
                <a:latin typeface="Avenir Medium" panose="02000603020000020003" pitchFamily="2" charset="0"/>
                <a:ea typeface="MS PGothic" pitchFamily="34" charset="-128"/>
              </a:rPr>
              <a:t>Confidential: 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64702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>
          <a:solidFill>
            <a:schemeClr val="accent2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7432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74320" algn="l" defTabSz="914400" rtl="0" eaLnBrk="1" latinLnBrk="0" hangingPunct="1">
        <a:lnSpc>
          <a:spcPct val="90000"/>
        </a:lnSpc>
        <a:spcBef>
          <a:spcPts val="500"/>
        </a:spcBef>
        <a:buFont typeface="Avenir Book" panose="02000503020000020003" pitchFamily="2" charset="0"/>
        <a:buChar char="–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90000"/>
        </a:lnSpc>
        <a:spcBef>
          <a:spcPts val="500"/>
        </a:spcBef>
        <a:buFont typeface="Avenir Book" panose="02000503020000020003" pitchFamily="2" charset="0"/>
        <a:buChar char="–"/>
        <a:defRPr sz="16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90000"/>
        </a:lnSpc>
        <a:spcBef>
          <a:spcPts val="500"/>
        </a:spcBef>
        <a:buFont typeface="Avenir Book" panose="02000503020000020003" pitchFamily="2" charset="0"/>
        <a:buChar char="–"/>
        <a:defRPr sz="16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90000"/>
        </a:lnSpc>
        <a:spcBef>
          <a:spcPts val="500"/>
        </a:spcBef>
        <a:buFont typeface="Avenir Book" panose="02000503020000020003" pitchFamily="2" charset="0"/>
        <a:buChar char="–"/>
        <a:defRPr sz="16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0.png"/><Relationship Id="rId18" Type="http://schemas.openxmlformats.org/officeDocument/2006/relationships/image" Target="../media/image34.png"/><Relationship Id="rId3" Type="http://schemas.openxmlformats.org/officeDocument/2006/relationships/image" Target="../media/image21.png"/><Relationship Id="rId21" Type="http://schemas.openxmlformats.org/officeDocument/2006/relationships/image" Target="../media/image37.svg"/><Relationship Id="rId7" Type="http://schemas.openxmlformats.org/officeDocument/2006/relationships/image" Target="../media/image23.png"/><Relationship Id="rId12" Type="http://schemas.openxmlformats.org/officeDocument/2006/relationships/image" Target="../media/image31.svg"/><Relationship Id="rId17" Type="http://schemas.openxmlformats.org/officeDocument/2006/relationships/image" Target="../media/image33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19.png"/><Relationship Id="rId23" Type="http://schemas.openxmlformats.org/officeDocument/2006/relationships/image" Target="../media/image39.svg"/><Relationship Id="rId10" Type="http://schemas.openxmlformats.org/officeDocument/2006/relationships/image" Target="../media/image29.svg"/><Relationship Id="rId19" Type="http://schemas.openxmlformats.org/officeDocument/2006/relationships/image" Target="../media/image35.svg"/><Relationship Id="rId4" Type="http://schemas.openxmlformats.org/officeDocument/2006/relationships/image" Target="../media/image22.svg"/><Relationship Id="rId9" Type="http://schemas.openxmlformats.org/officeDocument/2006/relationships/image" Target="../media/image28.png"/><Relationship Id="rId14" Type="http://schemas.openxmlformats.org/officeDocument/2006/relationships/image" Target="../media/image25.png"/><Relationship Id="rId2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1.png"/><Relationship Id="rId18" Type="http://schemas.openxmlformats.org/officeDocument/2006/relationships/image" Target="../media/image24.svg"/><Relationship Id="rId26" Type="http://schemas.openxmlformats.org/officeDocument/2006/relationships/image" Target="../media/image37.svg"/><Relationship Id="rId3" Type="http://schemas.openxmlformats.org/officeDocument/2006/relationships/image" Target="../media/image20.png"/><Relationship Id="rId21" Type="http://schemas.openxmlformats.org/officeDocument/2006/relationships/image" Target="../media/image30.png"/><Relationship Id="rId7" Type="http://schemas.openxmlformats.org/officeDocument/2006/relationships/image" Target="../media/image42.png"/><Relationship Id="rId12" Type="http://schemas.openxmlformats.org/officeDocument/2006/relationships/image" Target="../media/image33.svg"/><Relationship Id="rId17" Type="http://schemas.openxmlformats.org/officeDocument/2006/relationships/image" Target="../media/image23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4.svg"/><Relationship Id="rId24" Type="http://schemas.openxmlformats.org/officeDocument/2006/relationships/image" Target="../media/image35.svg"/><Relationship Id="rId5" Type="http://schemas.openxmlformats.org/officeDocument/2006/relationships/image" Target="../media/image40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svg"/><Relationship Id="rId10" Type="http://schemas.openxmlformats.org/officeDocument/2006/relationships/image" Target="../media/image32.png"/><Relationship Id="rId19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Relationship Id="rId14" Type="http://schemas.openxmlformats.org/officeDocument/2006/relationships/image" Target="../media/image22.svg"/><Relationship Id="rId22" Type="http://schemas.openxmlformats.org/officeDocument/2006/relationships/image" Target="../media/image31.svg"/><Relationship Id="rId27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image" Target="../media/image55.png"/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tiff"/><Relationship Id="rId11" Type="http://schemas.openxmlformats.org/officeDocument/2006/relationships/image" Target="../media/image53.png"/><Relationship Id="rId5" Type="http://schemas.openxmlformats.org/officeDocument/2006/relationships/image" Target="../media/image47.tiff"/><Relationship Id="rId10" Type="http://schemas.openxmlformats.org/officeDocument/2006/relationships/image" Target="../media/image52.tiff"/><Relationship Id="rId4" Type="http://schemas.openxmlformats.org/officeDocument/2006/relationships/image" Target="../media/image46.tiff"/><Relationship Id="rId9" Type="http://schemas.openxmlformats.org/officeDocument/2006/relationships/image" Target="../media/image51.tiff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svg"/><Relationship Id="rId18" Type="http://schemas.openxmlformats.org/officeDocument/2006/relationships/image" Target="../media/image28.png"/><Relationship Id="rId26" Type="http://schemas.openxmlformats.org/officeDocument/2006/relationships/image" Target="../media/image49.tiff"/><Relationship Id="rId3" Type="http://schemas.openxmlformats.org/officeDocument/2006/relationships/image" Target="../media/image20.png"/><Relationship Id="rId21" Type="http://schemas.openxmlformats.org/officeDocument/2006/relationships/image" Target="../media/image31.svg"/><Relationship Id="rId7" Type="http://schemas.openxmlformats.org/officeDocument/2006/relationships/image" Target="../media/image42.png"/><Relationship Id="rId12" Type="http://schemas.openxmlformats.org/officeDocument/2006/relationships/image" Target="../media/image21.png"/><Relationship Id="rId17" Type="http://schemas.openxmlformats.org/officeDocument/2006/relationships/image" Target="../media/image24.svg"/><Relationship Id="rId25" Type="http://schemas.openxmlformats.org/officeDocument/2006/relationships/image" Target="../media/image48.tiff"/><Relationship Id="rId3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3.png"/><Relationship Id="rId20" Type="http://schemas.openxmlformats.org/officeDocument/2006/relationships/image" Target="../media/image30.png"/><Relationship Id="rId29" Type="http://schemas.openxmlformats.org/officeDocument/2006/relationships/image" Target="../media/image5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33.svg"/><Relationship Id="rId24" Type="http://schemas.openxmlformats.org/officeDocument/2006/relationships/image" Target="../media/image47.tiff"/><Relationship Id="rId32" Type="http://schemas.openxmlformats.org/officeDocument/2006/relationships/image" Target="../media/image55.png"/><Relationship Id="rId5" Type="http://schemas.openxmlformats.org/officeDocument/2006/relationships/image" Target="../media/image40.png"/><Relationship Id="rId15" Type="http://schemas.openxmlformats.org/officeDocument/2006/relationships/image" Target="../media/image27.svg"/><Relationship Id="rId23" Type="http://schemas.openxmlformats.org/officeDocument/2006/relationships/image" Target="../media/image46.tiff"/><Relationship Id="rId28" Type="http://schemas.openxmlformats.org/officeDocument/2006/relationships/image" Target="../media/image51.tiff"/><Relationship Id="rId10" Type="http://schemas.openxmlformats.org/officeDocument/2006/relationships/image" Target="../media/image32.png"/><Relationship Id="rId19" Type="http://schemas.openxmlformats.org/officeDocument/2006/relationships/image" Target="../media/image29.svg"/><Relationship Id="rId31" Type="http://schemas.openxmlformats.org/officeDocument/2006/relationships/image" Target="../media/image54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Relationship Id="rId22" Type="http://schemas.openxmlformats.org/officeDocument/2006/relationships/image" Target="../media/image45.tiff"/><Relationship Id="rId27" Type="http://schemas.openxmlformats.org/officeDocument/2006/relationships/image" Target="../media/image50.tiff"/><Relationship Id="rId30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13" Type="http://schemas.openxmlformats.org/officeDocument/2006/relationships/image" Target="../media/image67.tif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5.tiff"/><Relationship Id="rId5" Type="http://schemas.openxmlformats.org/officeDocument/2006/relationships/image" Target="../media/image59.png"/><Relationship Id="rId15" Type="http://schemas.openxmlformats.org/officeDocument/2006/relationships/image" Target="../media/image69.tiff"/><Relationship Id="rId10" Type="http://schemas.openxmlformats.org/officeDocument/2006/relationships/image" Target="../media/image64.tiff"/><Relationship Id="rId4" Type="http://schemas.openxmlformats.org/officeDocument/2006/relationships/image" Target="../media/image58.png"/><Relationship Id="rId9" Type="http://schemas.openxmlformats.org/officeDocument/2006/relationships/image" Target="../media/image63.tiff"/><Relationship Id="rId14" Type="http://schemas.openxmlformats.org/officeDocument/2006/relationships/image" Target="../media/image6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sv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2.tiff"/><Relationship Id="rId18" Type="http://schemas.openxmlformats.org/officeDocument/2006/relationships/image" Target="../media/image69.tiff"/><Relationship Id="rId3" Type="http://schemas.openxmlformats.org/officeDocument/2006/relationships/image" Target="../media/image86.png"/><Relationship Id="rId21" Type="http://schemas.openxmlformats.org/officeDocument/2006/relationships/image" Target="../media/image91.svg"/><Relationship Id="rId7" Type="http://schemas.openxmlformats.org/officeDocument/2006/relationships/image" Target="../media/image88.png"/><Relationship Id="rId12" Type="http://schemas.openxmlformats.org/officeDocument/2006/relationships/image" Target="../media/image61.png"/><Relationship Id="rId17" Type="http://schemas.openxmlformats.org/officeDocument/2006/relationships/image" Target="../media/image68.tif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7.tiff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60.png"/><Relationship Id="rId5" Type="http://schemas.openxmlformats.org/officeDocument/2006/relationships/image" Target="../media/image25.png"/><Relationship Id="rId15" Type="http://schemas.openxmlformats.org/officeDocument/2006/relationships/image" Target="../media/image66.png"/><Relationship Id="rId23" Type="http://schemas.openxmlformats.org/officeDocument/2006/relationships/image" Target="../media/image93.svg"/><Relationship Id="rId10" Type="http://schemas.openxmlformats.org/officeDocument/2006/relationships/image" Target="../media/image59.png"/><Relationship Id="rId19" Type="http://schemas.openxmlformats.org/officeDocument/2006/relationships/image" Target="../media/image70.png"/><Relationship Id="rId4" Type="http://schemas.openxmlformats.org/officeDocument/2006/relationships/image" Target="../media/image87.png"/><Relationship Id="rId9" Type="http://schemas.openxmlformats.org/officeDocument/2006/relationships/image" Target="../media/image89.png"/><Relationship Id="rId14" Type="http://schemas.openxmlformats.org/officeDocument/2006/relationships/image" Target="../media/image65.tiff"/><Relationship Id="rId22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tiff"/><Relationship Id="rId11" Type="http://schemas.openxmlformats.org/officeDocument/2006/relationships/image" Target="../media/image101.png"/><Relationship Id="rId5" Type="http://schemas.openxmlformats.org/officeDocument/2006/relationships/image" Target="../media/image96.tiff"/><Relationship Id="rId10" Type="http://schemas.openxmlformats.org/officeDocument/2006/relationships/image" Target="../media/image100.tiff"/><Relationship Id="rId4" Type="http://schemas.openxmlformats.org/officeDocument/2006/relationships/image" Target="../media/image95.tiff"/><Relationship Id="rId9" Type="http://schemas.openxmlformats.org/officeDocument/2006/relationships/image" Target="../media/image9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tiff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70.png"/><Relationship Id="rId18" Type="http://schemas.openxmlformats.org/officeDocument/2006/relationships/image" Target="../media/image124.png"/><Relationship Id="rId26" Type="http://schemas.openxmlformats.org/officeDocument/2006/relationships/image" Target="../media/image59.png"/><Relationship Id="rId3" Type="http://schemas.openxmlformats.org/officeDocument/2006/relationships/image" Target="../media/image113.svg"/><Relationship Id="rId21" Type="http://schemas.openxmlformats.org/officeDocument/2006/relationships/image" Target="../media/image127.png"/><Relationship Id="rId7" Type="http://schemas.openxmlformats.org/officeDocument/2006/relationships/image" Target="../media/image117.svg"/><Relationship Id="rId12" Type="http://schemas.openxmlformats.org/officeDocument/2006/relationships/image" Target="../media/image122.png"/><Relationship Id="rId17" Type="http://schemas.openxmlformats.org/officeDocument/2006/relationships/image" Target="../media/image66.png"/><Relationship Id="rId25" Type="http://schemas.openxmlformats.org/officeDocument/2006/relationships/image" Target="../media/image131.tiff"/><Relationship Id="rId2" Type="http://schemas.openxmlformats.org/officeDocument/2006/relationships/image" Target="../media/image112.png"/><Relationship Id="rId16" Type="http://schemas.openxmlformats.org/officeDocument/2006/relationships/image" Target="../media/image111.svg"/><Relationship Id="rId20" Type="http://schemas.openxmlformats.org/officeDocument/2006/relationships/image" Target="../media/image126.png"/><Relationship Id="rId29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11" Type="http://schemas.openxmlformats.org/officeDocument/2006/relationships/image" Target="../media/image121.tiff"/><Relationship Id="rId24" Type="http://schemas.openxmlformats.org/officeDocument/2006/relationships/image" Target="../media/image130.tiff"/><Relationship Id="rId5" Type="http://schemas.openxmlformats.org/officeDocument/2006/relationships/image" Target="../media/image115.svg"/><Relationship Id="rId15" Type="http://schemas.openxmlformats.org/officeDocument/2006/relationships/image" Target="../media/image110.png"/><Relationship Id="rId23" Type="http://schemas.openxmlformats.org/officeDocument/2006/relationships/image" Target="../media/image129.tiff"/><Relationship Id="rId28" Type="http://schemas.openxmlformats.org/officeDocument/2006/relationships/image" Target="../media/image61.png"/><Relationship Id="rId10" Type="http://schemas.openxmlformats.org/officeDocument/2006/relationships/image" Target="../media/image120.png"/><Relationship Id="rId19" Type="http://schemas.openxmlformats.org/officeDocument/2006/relationships/image" Target="../media/image125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123.png"/><Relationship Id="rId22" Type="http://schemas.openxmlformats.org/officeDocument/2006/relationships/image" Target="../media/image128.png"/><Relationship Id="rId27" Type="http://schemas.openxmlformats.org/officeDocument/2006/relationships/image" Target="../media/image60.png"/><Relationship Id="rId30" Type="http://schemas.openxmlformats.org/officeDocument/2006/relationships/image" Target="../media/image133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70.png"/><Relationship Id="rId7" Type="http://schemas.openxmlformats.org/officeDocument/2006/relationships/image" Target="../media/image11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11" Type="http://schemas.openxmlformats.org/officeDocument/2006/relationships/image" Target="../media/image135.svg"/><Relationship Id="rId5" Type="http://schemas.openxmlformats.org/officeDocument/2006/relationships/image" Target="../media/image127.png"/><Relationship Id="rId10" Type="http://schemas.openxmlformats.org/officeDocument/2006/relationships/image" Target="../media/image134.png"/><Relationship Id="rId4" Type="http://schemas.openxmlformats.org/officeDocument/2006/relationships/image" Target="../media/image124.png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microsoft.com/office/2007/relationships/hdphoto" Target="../media/hdphoto1.wdp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43.png"/><Relationship Id="rId5" Type="http://schemas.openxmlformats.org/officeDocument/2006/relationships/image" Target="../media/image138.png"/><Relationship Id="rId10" Type="http://schemas.openxmlformats.org/officeDocument/2006/relationships/image" Target="../media/image142.png"/><Relationship Id="rId4" Type="http://schemas.openxmlformats.org/officeDocument/2006/relationships/image" Target="../media/image137.png"/><Relationship Id="rId9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3" Type="http://schemas.openxmlformats.org/officeDocument/2006/relationships/image" Target="../media/image147.png"/><Relationship Id="rId21" Type="http://schemas.openxmlformats.org/officeDocument/2006/relationships/image" Target="../media/image165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17" Type="http://schemas.openxmlformats.org/officeDocument/2006/relationships/image" Target="../media/image161.png"/><Relationship Id="rId2" Type="http://schemas.openxmlformats.org/officeDocument/2006/relationships/image" Target="../media/image146.png"/><Relationship Id="rId16" Type="http://schemas.openxmlformats.org/officeDocument/2006/relationships/image" Target="../media/image160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24" Type="http://schemas.openxmlformats.org/officeDocument/2006/relationships/image" Target="../media/image168.tiff"/><Relationship Id="rId5" Type="http://schemas.openxmlformats.org/officeDocument/2006/relationships/image" Target="../media/image149.jpeg"/><Relationship Id="rId15" Type="http://schemas.openxmlformats.org/officeDocument/2006/relationships/image" Target="../media/image159.png"/><Relationship Id="rId23" Type="http://schemas.openxmlformats.org/officeDocument/2006/relationships/image" Target="../media/image167.png"/><Relationship Id="rId10" Type="http://schemas.openxmlformats.org/officeDocument/2006/relationships/image" Target="../media/image154.jpeg"/><Relationship Id="rId19" Type="http://schemas.openxmlformats.org/officeDocument/2006/relationships/image" Target="../media/image163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Relationship Id="rId22" Type="http://schemas.openxmlformats.org/officeDocument/2006/relationships/image" Target="../media/image1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tiff"/><Relationship Id="rId3" Type="http://schemas.openxmlformats.org/officeDocument/2006/relationships/chart" Target="../charts/chart1.xml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tif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02DFF0-8168-42B8-A186-72320F355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0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1607ED-8E55-45F4-8D02-C90CABEEF7C0}"/>
              </a:ext>
            </a:extLst>
          </p:cNvPr>
          <p:cNvSpPr/>
          <p:nvPr/>
        </p:nvSpPr>
        <p:spPr>
          <a:xfrm>
            <a:off x="-1" y="3807070"/>
            <a:ext cx="12192001" cy="2382716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8CCE4-0298-445A-956C-FBCDD88FF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575" y="3900317"/>
            <a:ext cx="10610850" cy="150812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CLOUD DATA MANAGEMENT AT SCALE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as-a-Service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4C2F0-4E41-483E-81BB-63741C8B1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575" y="5408442"/>
            <a:ext cx="10610850" cy="4803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kern="0" dirty="0">
                <a:solidFill>
                  <a:srgbClr val="FFFFFF"/>
                </a:solidFill>
                <a:latin typeface="Avenir Light" panose="020B0402020203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Arial"/>
              </a:rPr>
              <a:t>Exabyte scale visibility, control &amp; protection of cloud and on-premises data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DC36B93-8E60-4C60-A215-296102D49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3588" y="1874630"/>
            <a:ext cx="4024824" cy="100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6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9279E-5047-4CD1-8E1C-00B750307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10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B47935-A6B8-4CDB-8CF2-D59B8F47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>
            <a:normAutofit/>
          </a:bodyPr>
          <a:lstStyle/>
          <a:p>
            <a:r>
              <a:rPr lang="en-US" dirty="0"/>
              <a:t>…companies are responding by adding more boxes and more people…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91DDB70-7EC5-402C-9EDD-7364A3A5E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824" y="2994908"/>
            <a:ext cx="386372" cy="179808"/>
          </a:xfrm>
          <a:prstGeom prst="rect">
            <a:avLst/>
          </a:prstGeom>
        </p:spPr>
      </p:pic>
      <p:pic>
        <p:nvPicPr>
          <p:cNvPr id="88" name="Picture 87" descr="A close up of a logo&#10;&#10;Description automatically generated">
            <a:extLst>
              <a:ext uri="{FF2B5EF4-FFF2-40B4-BE49-F238E27FC236}">
                <a16:creationId xmlns:a16="http://schemas.microsoft.com/office/drawing/2014/main" id="{4DFA9F2A-62E7-4FEF-9CA9-A50B62456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824" y="3189115"/>
            <a:ext cx="386372" cy="179808"/>
          </a:xfrm>
          <a:prstGeom prst="rect">
            <a:avLst/>
          </a:prstGeom>
        </p:spPr>
      </p:pic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36CCCA0A-3825-4213-BFE3-05C722167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642" y="2994908"/>
            <a:ext cx="386372" cy="179808"/>
          </a:xfrm>
          <a:prstGeom prst="rect">
            <a:avLst/>
          </a:prstGeom>
        </p:spPr>
      </p:pic>
      <p:pic>
        <p:nvPicPr>
          <p:cNvPr id="92" name="Picture 91" descr="A close up of a logo&#10;&#10;Description automatically generated">
            <a:extLst>
              <a:ext uri="{FF2B5EF4-FFF2-40B4-BE49-F238E27FC236}">
                <a16:creationId xmlns:a16="http://schemas.microsoft.com/office/drawing/2014/main" id="{799200B4-CA01-49CB-A279-46F5FE57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642" y="3189115"/>
            <a:ext cx="386372" cy="179808"/>
          </a:xfrm>
          <a:prstGeom prst="rect">
            <a:avLst/>
          </a:prstGeom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2E547C4-F5F9-4161-93B8-386326A50038}"/>
              </a:ext>
            </a:extLst>
          </p:cNvPr>
          <p:cNvGrpSpPr/>
          <p:nvPr/>
        </p:nvGrpSpPr>
        <p:grpSpPr>
          <a:xfrm>
            <a:off x="5760320" y="3433084"/>
            <a:ext cx="131423" cy="411963"/>
            <a:chOff x="5638400" y="3327580"/>
            <a:chExt cx="131423" cy="411963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BD315AAC-BA52-406A-BE9B-1AA72E144532}"/>
                </a:ext>
              </a:extLst>
            </p:cNvPr>
            <p:cNvCxnSpPr>
              <a:cxnSpLocks/>
            </p:cNvCxnSpPr>
            <p:nvPr/>
          </p:nvCxnSpPr>
          <p:spPr>
            <a:xfrm>
              <a:off x="5638400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0D7EB6E-C16F-4E46-BD8D-3AB071F94B8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69823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D71570B-A276-4484-84E5-FFD9A1E00A6B}"/>
              </a:ext>
            </a:extLst>
          </p:cNvPr>
          <p:cNvGrpSpPr/>
          <p:nvPr/>
        </p:nvGrpSpPr>
        <p:grpSpPr>
          <a:xfrm>
            <a:off x="5497478" y="3433084"/>
            <a:ext cx="131421" cy="411963"/>
            <a:chOff x="5375558" y="3327580"/>
            <a:chExt cx="131421" cy="411963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D7AB53D5-60AE-4B6A-9E92-AB80752FF315}"/>
                </a:ext>
              </a:extLst>
            </p:cNvPr>
            <p:cNvCxnSpPr>
              <a:cxnSpLocks/>
            </p:cNvCxnSpPr>
            <p:nvPr/>
          </p:nvCxnSpPr>
          <p:spPr>
            <a:xfrm>
              <a:off x="5375558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BC61DE5-B56C-45E5-92DE-E922D8BE14D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06979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2FBA5AB-83F1-4F7A-8186-E5A9FB44818D}"/>
              </a:ext>
            </a:extLst>
          </p:cNvPr>
          <p:cNvGrpSpPr/>
          <p:nvPr/>
        </p:nvGrpSpPr>
        <p:grpSpPr>
          <a:xfrm>
            <a:off x="5234636" y="3433084"/>
            <a:ext cx="131421" cy="411963"/>
            <a:chOff x="5112716" y="3327580"/>
            <a:chExt cx="131421" cy="411963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7F38ED1-7612-4161-82F4-C9FE63FF68C6}"/>
                </a:ext>
              </a:extLst>
            </p:cNvPr>
            <p:cNvCxnSpPr>
              <a:cxnSpLocks/>
            </p:cNvCxnSpPr>
            <p:nvPr/>
          </p:nvCxnSpPr>
          <p:spPr>
            <a:xfrm>
              <a:off x="5112716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EAE37DF2-F09B-442F-A982-4B83C8805E9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44137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DE75E342-FB86-45D2-BF43-C863D1399AF3}"/>
              </a:ext>
            </a:extLst>
          </p:cNvPr>
          <p:cNvSpPr txBox="1"/>
          <p:nvPr/>
        </p:nvSpPr>
        <p:spPr>
          <a:xfrm>
            <a:off x="4707654" y="2650854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Primary Storage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F479544F-527D-41B8-9619-D3361898628E}"/>
              </a:ext>
            </a:extLst>
          </p:cNvPr>
          <p:cNvSpPr txBox="1"/>
          <p:nvPr/>
        </p:nvSpPr>
        <p:spPr>
          <a:xfrm>
            <a:off x="7135247" y="3596712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Catalog Servers</a:t>
            </a:r>
          </a:p>
        </p:txBody>
      </p:sp>
      <p:pic>
        <p:nvPicPr>
          <p:cNvPr id="261" name="Picture 260" descr="A close up of a sign&#10;&#10;Description automatically generated">
            <a:extLst>
              <a:ext uri="{FF2B5EF4-FFF2-40B4-BE49-F238E27FC236}">
                <a16:creationId xmlns:a16="http://schemas.microsoft.com/office/drawing/2014/main" id="{E8EA0C15-23CB-4EB7-9154-FD71204DE5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76661" y="3054865"/>
            <a:ext cx="313427" cy="22794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E193CD1-DDB7-4761-A1EA-1F7E2CE58F7B}"/>
              </a:ext>
            </a:extLst>
          </p:cNvPr>
          <p:cNvGrpSpPr/>
          <p:nvPr/>
        </p:nvGrpSpPr>
        <p:grpSpPr>
          <a:xfrm rot="5400000">
            <a:off x="6763245" y="3428371"/>
            <a:ext cx="119474" cy="1175380"/>
            <a:chOff x="5112716" y="3327580"/>
            <a:chExt cx="131421" cy="41196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C87377-F6F1-4939-AB21-4697841CA9CA}"/>
                </a:ext>
              </a:extLst>
            </p:cNvPr>
            <p:cNvCxnSpPr>
              <a:cxnSpLocks/>
            </p:cNvCxnSpPr>
            <p:nvPr/>
          </p:nvCxnSpPr>
          <p:spPr>
            <a:xfrm>
              <a:off x="5112716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345BFD9-28D1-411F-9201-69C5598F1ED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44137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48FA43E1-4046-491A-A09C-8358F2A96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7336" y="3889498"/>
            <a:ext cx="898377" cy="24705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AC74815-F434-40E3-9304-AFC574AB8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5853" y="3907097"/>
            <a:ext cx="613604" cy="16874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03D7D106-69BF-46BC-86CD-16BAA71E8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5853" y="4113352"/>
            <a:ext cx="613604" cy="168742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A39DDC84-C3F7-4772-A19F-1C110553F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8265" y="3907097"/>
            <a:ext cx="613604" cy="168742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0CE4662A-FF05-42D5-B086-BCE21284C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8265" y="4113352"/>
            <a:ext cx="613604" cy="168742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194B2A77-A5A1-4205-93EE-CEEFFA4080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7112" y="5245745"/>
            <a:ext cx="326548" cy="718407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55E08199-020A-44BC-BB53-CEED0C24A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85853" y="5245745"/>
            <a:ext cx="326548" cy="71840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532EFC6-7A5E-473F-A74A-2D0D6215E4E5}"/>
              </a:ext>
            </a:extLst>
          </p:cNvPr>
          <p:cNvSpPr txBox="1"/>
          <p:nvPr/>
        </p:nvSpPr>
        <p:spPr>
          <a:xfrm>
            <a:off x="4695877" y="6059471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Tape Libraries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4D71E3-33E3-4B98-9E9E-87DA7217A411}"/>
              </a:ext>
            </a:extLst>
          </p:cNvPr>
          <p:cNvGrpSpPr/>
          <p:nvPr/>
        </p:nvGrpSpPr>
        <p:grpSpPr>
          <a:xfrm>
            <a:off x="5366056" y="4377413"/>
            <a:ext cx="394264" cy="788859"/>
            <a:chOff x="5497479" y="4377413"/>
            <a:chExt cx="394264" cy="78885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0E0F8FA-3501-4047-AD8A-25E1A508FFCD}"/>
                </a:ext>
              </a:extLst>
            </p:cNvPr>
            <p:cNvGrpSpPr/>
            <p:nvPr/>
          </p:nvGrpSpPr>
          <p:grpSpPr>
            <a:xfrm>
              <a:off x="5760321" y="4377413"/>
              <a:ext cx="131422" cy="788859"/>
              <a:chOff x="5638400" y="3327580"/>
              <a:chExt cx="131423" cy="411963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F843F68-0EE4-4E4B-8628-4E6A09F22F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8400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8D55193-9E1C-48C0-922B-5207CC40082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769823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38261E4-393B-416A-A880-5A34E77416E9}"/>
                </a:ext>
              </a:extLst>
            </p:cNvPr>
            <p:cNvGrpSpPr/>
            <p:nvPr/>
          </p:nvGrpSpPr>
          <p:grpSpPr>
            <a:xfrm>
              <a:off x="5497479" y="4377413"/>
              <a:ext cx="131420" cy="788859"/>
              <a:chOff x="5375558" y="3327580"/>
              <a:chExt cx="131421" cy="411963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AFEF760-62A4-47D2-AD9D-E33913F6F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5558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B15DE2E-93A6-4A7B-8614-84F4B3401B0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506979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D330C95-25A2-4048-B004-5B2A784EF705}"/>
              </a:ext>
            </a:extLst>
          </p:cNvPr>
          <p:cNvSpPr txBox="1"/>
          <p:nvPr/>
        </p:nvSpPr>
        <p:spPr>
          <a:xfrm>
            <a:off x="4035241" y="3872381"/>
            <a:ext cx="880905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Media Servers</a:t>
            </a:r>
          </a:p>
        </p:txBody>
      </p:sp>
    </p:spTree>
    <p:extLst>
      <p:ext uri="{BB962C8B-B14F-4D97-AF65-F5344CB8AC3E}">
        <p14:creationId xmlns:p14="http://schemas.microsoft.com/office/powerpoint/2010/main" val="1320337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9279E-5047-4CD1-8E1C-00B750307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11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B47935-A6B8-4CDB-8CF2-D59B8F47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…increasing complexity…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91DDB70-7EC5-402C-9EDD-7364A3A5E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824" y="2994908"/>
            <a:ext cx="386372" cy="179808"/>
          </a:xfrm>
          <a:prstGeom prst="rect">
            <a:avLst/>
          </a:prstGeom>
        </p:spPr>
      </p:pic>
      <p:pic>
        <p:nvPicPr>
          <p:cNvPr id="86" name="Picture 8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6C433D-14AA-4CFA-B8E5-144EAF30B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683" y="2801147"/>
            <a:ext cx="392662" cy="182604"/>
          </a:xfrm>
          <a:prstGeom prst="rect">
            <a:avLst/>
          </a:prstGeom>
        </p:spPr>
      </p:pic>
      <p:pic>
        <p:nvPicPr>
          <p:cNvPr id="88" name="Picture 87" descr="A close up of a logo&#10;&#10;Description automatically generated">
            <a:extLst>
              <a:ext uri="{FF2B5EF4-FFF2-40B4-BE49-F238E27FC236}">
                <a16:creationId xmlns:a16="http://schemas.microsoft.com/office/drawing/2014/main" id="{4DFA9F2A-62E7-4FEF-9CA9-A50B62456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824" y="3189115"/>
            <a:ext cx="386372" cy="179808"/>
          </a:xfrm>
          <a:prstGeom prst="rect">
            <a:avLst/>
          </a:prstGeom>
        </p:spPr>
      </p:pic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36CCCA0A-3825-4213-BFE3-05C722167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642" y="2994908"/>
            <a:ext cx="386372" cy="179808"/>
          </a:xfrm>
          <a:prstGeom prst="rect">
            <a:avLst/>
          </a:prstGeom>
        </p:spPr>
      </p:pic>
      <p:pic>
        <p:nvPicPr>
          <p:cNvPr id="91" name="Picture 9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7CB1D0-6351-4F56-8CBF-0EB644BB9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501" y="2801147"/>
            <a:ext cx="392662" cy="182604"/>
          </a:xfrm>
          <a:prstGeom prst="rect">
            <a:avLst/>
          </a:prstGeom>
        </p:spPr>
      </p:pic>
      <p:pic>
        <p:nvPicPr>
          <p:cNvPr id="92" name="Picture 91" descr="A close up of a logo&#10;&#10;Description automatically generated">
            <a:extLst>
              <a:ext uri="{FF2B5EF4-FFF2-40B4-BE49-F238E27FC236}">
                <a16:creationId xmlns:a16="http://schemas.microsoft.com/office/drawing/2014/main" id="{799200B4-CA01-49CB-A279-46F5FE57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642" y="3189115"/>
            <a:ext cx="386372" cy="179808"/>
          </a:xfrm>
          <a:prstGeom prst="rect">
            <a:avLst/>
          </a:prstGeom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2E547C4-F5F9-4161-93B8-386326A50038}"/>
              </a:ext>
            </a:extLst>
          </p:cNvPr>
          <p:cNvGrpSpPr/>
          <p:nvPr/>
        </p:nvGrpSpPr>
        <p:grpSpPr>
          <a:xfrm>
            <a:off x="5760320" y="3433084"/>
            <a:ext cx="131423" cy="411963"/>
            <a:chOff x="5638400" y="3327580"/>
            <a:chExt cx="131423" cy="411963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BD315AAC-BA52-406A-BE9B-1AA72E144532}"/>
                </a:ext>
              </a:extLst>
            </p:cNvPr>
            <p:cNvCxnSpPr>
              <a:cxnSpLocks/>
            </p:cNvCxnSpPr>
            <p:nvPr/>
          </p:nvCxnSpPr>
          <p:spPr>
            <a:xfrm>
              <a:off x="5638400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0D7EB6E-C16F-4E46-BD8D-3AB071F94B8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69823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D71570B-A276-4484-84E5-FFD9A1E00A6B}"/>
              </a:ext>
            </a:extLst>
          </p:cNvPr>
          <p:cNvGrpSpPr/>
          <p:nvPr/>
        </p:nvGrpSpPr>
        <p:grpSpPr>
          <a:xfrm>
            <a:off x="5497478" y="3433084"/>
            <a:ext cx="131421" cy="411963"/>
            <a:chOff x="5375558" y="3327580"/>
            <a:chExt cx="131421" cy="411963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D7AB53D5-60AE-4B6A-9E92-AB80752FF315}"/>
                </a:ext>
              </a:extLst>
            </p:cNvPr>
            <p:cNvCxnSpPr>
              <a:cxnSpLocks/>
            </p:cNvCxnSpPr>
            <p:nvPr/>
          </p:nvCxnSpPr>
          <p:spPr>
            <a:xfrm>
              <a:off x="5375558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BC61DE5-B56C-45E5-92DE-E922D8BE14D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06979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2FBA5AB-83F1-4F7A-8186-E5A9FB44818D}"/>
              </a:ext>
            </a:extLst>
          </p:cNvPr>
          <p:cNvGrpSpPr/>
          <p:nvPr/>
        </p:nvGrpSpPr>
        <p:grpSpPr>
          <a:xfrm>
            <a:off x="5234636" y="3433084"/>
            <a:ext cx="131421" cy="411963"/>
            <a:chOff x="5112716" y="3327580"/>
            <a:chExt cx="131421" cy="411963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7F38ED1-7612-4161-82F4-C9FE63FF68C6}"/>
                </a:ext>
              </a:extLst>
            </p:cNvPr>
            <p:cNvCxnSpPr>
              <a:cxnSpLocks/>
            </p:cNvCxnSpPr>
            <p:nvPr/>
          </p:nvCxnSpPr>
          <p:spPr>
            <a:xfrm>
              <a:off x="5112716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EAE37DF2-F09B-442F-A982-4B83C8805E9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44137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B027DE1F-A22B-4F5C-B45A-C42F0DB178DF}"/>
              </a:ext>
            </a:extLst>
          </p:cNvPr>
          <p:cNvGrpSpPr/>
          <p:nvPr/>
        </p:nvGrpSpPr>
        <p:grpSpPr>
          <a:xfrm rot="5400000">
            <a:off x="6637377" y="3547853"/>
            <a:ext cx="358421" cy="1175380"/>
            <a:chOff x="6321751" y="3974538"/>
            <a:chExt cx="394263" cy="411963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D6242254-F08A-471B-99BB-AA24A9E0B27E}"/>
                </a:ext>
              </a:extLst>
            </p:cNvPr>
            <p:cNvGrpSpPr/>
            <p:nvPr/>
          </p:nvGrpSpPr>
          <p:grpSpPr>
            <a:xfrm>
              <a:off x="6584593" y="3974538"/>
              <a:ext cx="131421" cy="411963"/>
              <a:chOff x="5375558" y="3327580"/>
              <a:chExt cx="131421" cy="411963"/>
            </a:xfrm>
          </p:grpSpPr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4C1C0B12-4426-48E9-84E7-574EECAC5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5558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D4B02BAD-1DD6-4D1D-A066-2E20EE7E3A4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506979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017CFABC-17DE-406F-B0E4-A53108C92F3F}"/>
                </a:ext>
              </a:extLst>
            </p:cNvPr>
            <p:cNvGrpSpPr/>
            <p:nvPr/>
          </p:nvGrpSpPr>
          <p:grpSpPr>
            <a:xfrm>
              <a:off x="6321751" y="3974538"/>
              <a:ext cx="131421" cy="411963"/>
              <a:chOff x="5112716" y="3327580"/>
              <a:chExt cx="131421" cy="411963"/>
            </a:xfrm>
          </p:grpSpPr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E1FDEE24-E08F-4A2E-8440-90FB6957FF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2716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2751F45B-B7DA-4FFD-9207-1FEA1EC9829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244137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9" name="Picture 218" descr="A close up of a sign&#10;&#10;Description automatically generated">
            <a:extLst>
              <a:ext uri="{FF2B5EF4-FFF2-40B4-BE49-F238E27FC236}">
                <a16:creationId xmlns:a16="http://schemas.microsoft.com/office/drawing/2014/main" id="{A3874C2E-761F-42CE-ABE9-CA6959FDA34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57780" y="3624296"/>
            <a:ext cx="313427" cy="227948"/>
          </a:xfrm>
          <a:prstGeom prst="rect">
            <a:avLst/>
          </a:prstGeom>
        </p:spPr>
      </p:pic>
      <p:pic>
        <p:nvPicPr>
          <p:cNvPr id="220" name="Picture 219" descr="A close up of a sign&#10;&#10;Description automatically generated">
            <a:extLst>
              <a:ext uri="{FF2B5EF4-FFF2-40B4-BE49-F238E27FC236}">
                <a16:creationId xmlns:a16="http://schemas.microsoft.com/office/drawing/2014/main" id="{FB21DC5F-EA18-4E2C-AD4F-617C3B283EF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12518" y="4591905"/>
            <a:ext cx="313427" cy="227948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86A6436F-C26B-42B0-8F59-41E429430367}"/>
              </a:ext>
            </a:extLst>
          </p:cNvPr>
          <p:cNvSpPr txBox="1"/>
          <p:nvPr/>
        </p:nvSpPr>
        <p:spPr>
          <a:xfrm>
            <a:off x="4035241" y="3872381"/>
            <a:ext cx="880905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Media Servers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DE75E342-FB86-45D2-BF43-C863D1399AF3}"/>
              </a:ext>
            </a:extLst>
          </p:cNvPr>
          <p:cNvSpPr txBox="1"/>
          <p:nvPr/>
        </p:nvSpPr>
        <p:spPr>
          <a:xfrm>
            <a:off x="4707654" y="2451951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Primary Storage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F479544F-527D-41B8-9619-D3361898628E}"/>
              </a:ext>
            </a:extLst>
          </p:cNvPr>
          <p:cNvSpPr txBox="1"/>
          <p:nvPr/>
        </p:nvSpPr>
        <p:spPr>
          <a:xfrm>
            <a:off x="7135247" y="3596712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Catalog Servers</a:t>
            </a:r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430F8C73-0F00-4310-A97A-7C5494E0E121}"/>
              </a:ext>
            </a:extLst>
          </p:cNvPr>
          <p:cNvGrpSpPr/>
          <p:nvPr/>
        </p:nvGrpSpPr>
        <p:grpSpPr>
          <a:xfrm>
            <a:off x="5760320" y="4563117"/>
            <a:ext cx="131423" cy="603155"/>
            <a:chOff x="5638400" y="3327580"/>
            <a:chExt cx="131423" cy="411963"/>
          </a:xfrm>
        </p:grpSpPr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F244E55-182E-4CC5-8D6C-C4C720B2FF2C}"/>
                </a:ext>
              </a:extLst>
            </p:cNvPr>
            <p:cNvCxnSpPr>
              <a:cxnSpLocks/>
            </p:cNvCxnSpPr>
            <p:nvPr/>
          </p:nvCxnSpPr>
          <p:spPr>
            <a:xfrm>
              <a:off x="5638400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27736AD7-4181-42E6-AC63-9C57625CD11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69823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0F8703F2-3EFD-46AD-ACA1-50E6D92E990A}"/>
              </a:ext>
            </a:extLst>
          </p:cNvPr>
          <p:cNvGrpSpPr/>
          <p:nvPr/>
        </p:nvGrpSpPr>
        <p:grpSpPr>
          <a:xfrm>
            <a:off x="5497478" y="4563117"/>
            <a:ext cx="131421" cy="603155"/>
            <a:chOff x="5375558" y="3327580"/>
            <a:chExt cx="131421" cy="411963"/>
          </a:xfrm>
        </p:grpSpPr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20F25541-3F0F-4F5C-8F54-ADE97612AB3E}"/>
                </a:ext>
              </a:extLst>
            </p:cNvPr>
            <p:cNvCxnSpPr>
              <a:cxnSpLocks/>
            </p:cNvCxnSpPr>
            <p:nvPr/>
          </p:nvCxnSpPr>
          <p:spPr>
            <a:xfrm>
              <a:off x="5375558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5D46F11E-B502-4E77-BD7E-A75BE3ED18C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06979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D35D6629-CC7E-47EB-BF65-3808963A80B4}"/>
              </a:ext>
            </a:extLst>
          </p:cNvPr>
          <p:cNvGrpSpPr/>
          <p:nvPr/>
        </p:nvGrpSpPr>
        <p:grpSpPr>
          <a:xfrm>
            <a:off x="5234636" y="4563117"/>
            <a:ext cx="131421" cy="603155"/>
            <a:chOff x="5112716" y="3327580"/>
            <a:chExt cx="131421" cy="411963"/>
          </a:xfrm>
        </p:grpSpPr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A07A2819-6B29-4706-88CB-4C7699310811}"/>
                </a:ext>
              </a:extLst>
            </p:cNvPr>
            <p:cNvCxnSpPr>
              <a:cxnSpLocks/>
            </p:cNvCxnSpPr>
            <p:nvPr/>
          </p:nvCxnSpPr>
          <p:spPr>
            <a:xfrm>
              <a:off x="5112716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049B4FB0-0480-496A-B911-0B89EA5F65E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44137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1" name="Picture 260" descr="A close up of a sign&#10;&#10;Description automatically generated">
            <a:extLst>
              <a:ext uri="{FF2B5EF4-FFF2-40B4-BE49-F238E27FC236}">
                <a16:creationId xmlns:a16="http://schemas.microsoft.com/office/drawing/2014/main" id="{E8EA0C15-23CB-4EB7-9154-FD71204DE5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76661" y="2855507"/>
            <a:ext cx="313427" cy="227948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9B1C6BAF-6970-4FDF-BAB7-BDF962388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7336" y="3889498"/>
            <a:ext cx="898377" cy="247056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850EE9F8-F5E2-4408-BB90-A837058F6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7336" y="4171254"/>
            <a:ext cx="898377" cy="247056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F5F7F4B2-CE09-44DA-AE16-733969D5E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5853" y="3907097"/>
            <a:ext cx="613604" cy="168742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2A98AB40-BDA2-4882-BDEE-805A55530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5853" y="4113352"/>
            <a:ext cx="613604" cy="168742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CEEC6579-A26E-4F59-B733-69F794751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5853" y="4319607"/>
            <a:ext cx="613604" cy="168742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3A1C4E61-E075-45A9-81FC-72C2FE409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8265" y="3907097"/>
            <a:ext cx="613604" cy="168742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4C9E16C5-8C7C-4C4E-8362-4B994FB9A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8265" y="4113352"/>
            <a:ext cx="613604" cy="168742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A2826C56-5C86-486B-97EA-464588223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8265" y="4319607"/>
            <a:ext cx="613604" cy="168742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FD2C372A-97C3-4454-A1A3-3069E14A0B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68771" y="5245745"/>
            <a:ext cx="326548" cy="718407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F7B2C915-2080-46BA-AAEB-AC548B935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31289" y="5245745"/>
            <a:ext cx="326548" cy="718407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00CBC949-5C4E-49A1-A8B3-823246DC3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00030" y="5245745"/>
            <a:ext cx="326548" cy="718407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17BF9CD4-5375-4462-AEAC-97701E6F394D}"/>
              </a:ext>
            </a:extLst>
          </p:cNvPr>
          <p:cNvSpPr txBox="1"/>
          <p:nvPr/>
        </p:nvSpPr>
        <p:spPr>
          <a:xfrm>
            <a:off x="4695877" y="6059471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Tape Libraries</a:t>
            </a:r>
          </a:p>
        </p:txBody>
      </p:sp>
    </p:spTree>
    <p:extLst>
      <p:ext uri="{BB962C8B-B14F-4D97-AF65-F5344CB8AC3E}">
        <p14:creationId xmlns:p14="http://schemas.microsoft.com/office/powerpoint/2010/main" val="169756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raphic 129">
            <a:extLst>
              <a:ext uri="{FF2B5EF4-FFF2-40B4-BE49-F238E27FC236}">
                <a16:creationId xmlns:a16="http://schemas.microsoft.com/office/drawing/2014/main" id="{A732E73A-D9D6-47CB-AB2C-24A9CA7E6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7336" y="3889498"/>
            <a:ext cx="898377" cy="247056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CD714ACE-A01F-4C56-BEE8-CF69981A5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7336" y="4171254"/>
            <a:ext cx="898377" cy="247056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BF804699-002B-4C58-82C5-8381951CA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7336" y="4458822"/>
            <a:ext cx="898377" cy="247056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B053C439-C045-4FE9-BA27-8FDEC668A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5853" y="3907097"/>
            <a:ext cx="613604" cy="168742"/>
          </a:xfrm>
          <a:prstGeom prst="rect">
            <a:avLst/>
          </a:prstGeom>
        </p:spPr>
      </p:pic>
      <p:pic>
        <p:nvPicPr>
          <p:cNvPr id="134" name="Graphic 133">
            <a:extLst>
              <a:ext uri="{FF2B5EF4-FFF2-40B4-BE49-F238E27FC236}">
                <a16:creationId xmlns:a16="http://schemas.microsoft.com/office/drawing/2014/main" id="{3502914C-BF9D-4335-8698-FB4278E6D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5853" y="4113352"/>
            <a:ext cx="613604" cy="168742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CCCB3E36-268E-490E-807A-5ACDCA947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5853" y="4319607"/>
            <a:ext cx="613604" cy="168742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45B73459-025E-414D-9FA8-34E177CEE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5853" y="4526035"/>
            <a:ext cx="613604" cy="168742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59E5516C-3034-45C6-B80C-5D3FE2EBF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8265" y="3907097"/>
            <a:ext cx="613604" cy="168742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2427EAEA-B104-4EAE-A166-F15E7F62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8265" y="4113352"/>
            <a:ext cx="613604" cy="168742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3DECEF36-68BA-4B08-80BE-645F60313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8265" y="4319607"/>
            <a:ext cx="613604" cy="168742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C72B52E0-59B8-4ED3-8ACC-BD9C5497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8265" y="4526035"/>
            <a:ext cx="613604" cy="168742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689993FE-F01B-4B2C-91F6-0B952EDF2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6879" y="5170562"/>
            <a:ext cx="753060" cy="794897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1A6510EA-2B04-4571-8035-DC9DC3C63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8771" y="5245745"/>
            <a:ext cx="326548" cy="718407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00441CDD-C8A0-4BAE-920A-BAA5E4016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31289" y="5245745"/>
            <a:ext cx="326548" cy="718407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57C2EC6C-72A3-442A-B11F-D59A4CD30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0030" y="5245745"/>
            <a:ext cx="326548" cy="718407"/>
          </a:xfrm>
          <a:prstGeom prst="rect">
            <a:avLst/>
          </a:prstGeom>
        </p:spPr>
      </p:pic>
      <p:pic>
        <p:nvPicPr>
          <p:cNvPr id="145" name="Graphic 144">
            <a:extLst>
              <a:ext uri="{FF2B5EF4-FFF2-40B4-BE49-F238E27FC236}">
                <a16:creationId xmlns:a16="http://schemas.microsoft.com/office/drawing/2014/main" id="{17C24F49-FC49-4465-B6E8-3D5293C050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6216" y="5745344"/>
            <a:ext cx="910683" cy="217476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206ABBB8-0B39-4D41-92E4-3563F2A67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6216" y="5486391"/>
            <a:ext cx="910683" cy="217476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BE02E0D5-75B0-4E0D-B529-1940249B74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6216" y="5227438"/>
            <a:ext cx="910683" cy="217476"/>
          </a:xfrm>
          <a:prstGeom prst="rect">
            <a:avLst/>
          </a:prstGeom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D8E9F1A-568F-46CE-87C1-DEA616DDE51C}"/>
              </a:ext>
            </a:extLst>
          </p:cNvPr>
          <p:cNvGrpSpPr/>
          <p:nvPr/>
        </p:nvGrpSpPr>
        <p:grpSpPr>
          <a:xfrm>
            <a:off x="6205640" y="5274520"/>
            <a:ext cx="1396813" cy="320609"/>
            <a:chOff x="6205640" y="5274520"/>
            <a:chExt cx="1396813" cy="320609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5CF0ED7-932B-4865-BD80-7758EEDCEF0A}"/>
                </a:ext>
              </a:extLst>
            </p:cNvPr>
            <p:cNvGrpSpPr/>
            <p:nvPr/>
          </p:nvGrpSpPr>
          <p:grpSpPr>
            <a:xfrm>
              <a:off x="6205640" y="5431155"/>
              <a:ext cx="1396813" cy="0"/>
              <a:chOff x="6083720" y="5325651"/>
              <a:chExt cx="1396813" cy="0"/>
            </a:xfrm>
          </p:grpSpPr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9CF16D3D-3398-415E-A156-41DACE7696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3720" y="5325651"/>
                <a:ext cx="47763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8495B6E7-8B50-47BC-8311-2791696B84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2903" y="5325651"/>
                <a:ext cx="47763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id="{2ED208E5-E5D2-4091-B82B-514A041FC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12415" y="5274520"/>
              <a:ext cx="388105" cy="320609"/>
            </a:xfrm>
            <a:prstGeom prst="rect">
              <a:avLst/>
            </a:prstGeom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F905B0CF-7331-4CCA-920A-C1289E1C1228}"/>
              </a:ext>
            </a:extLst>
          </p:cNvPr>
          <p:cNvGrpSpPr/>
          <p:nvPr/>
        </p:nvGrpSpPr>
        <p:grpSpPr>
          <a:xfrm flipH="1">
            <a:off x="6196114" y="5632597"/>
            <a:ext cx="1396813" cy="320609"/>
            <a:chOff x="6205640" y="5274520"/>
            <a:chExt cx="1396813" cy="320609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60BA86D-E017-4AE4-9764-40ADD9974452}"/>
                </a:ext>
              </a:extLst>
            </p:cNvPr>
            <p:cNvGrpSpPr/>
            <p:nvPr/>
          </p:nvGrpSpPr>
          <p:grpSpPr>
            <a:xfrm>
              <a:off x="6205640" y="5431155"/>
              <a:ext cx="1396813" cy="0"/>
              <a:chOff x="6083720" y="5325651"/>
              <a:chExt cx="1396813" cy="0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D79D11E3-48AB-4517-A125-1280A5419F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3720" y="5325651"/>
                <a:ext cx="47763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4207931F-FEE6-456C-8F2E-0EA84B03FD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2903" y="5325651"/>
                <a:ext cx="47763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5" name="Graphic 154">
              <a:extLst>
                <a:ext uri="{FF2B5EF4-FFF2-40B4-BE49-F238E27FC236}">
                  <a16:creationId xmlns:a16="http://schemas.microsoft.com/office/drawing/2014/main" id="{6754DC1C-69F8-491D-B8BD-B7553BB00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12415" y="5274520"/>
              <a:ext cx="388105" cy="32060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9279E-5047-4CD1-8E1C-00B750307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12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B47935-A6B8-4CDB-8CF2-D59B8F47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…which exacerbates the problem…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91DDB70-7EC5-402C-9EDD-7364A3A5E8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7824" y="2994908"/>
            <a:ext cx="386372" cy="179808"/>
          </a:xfrm>
          <a:prstGeom prst="rect">
            <a:avLst/>
          </a:prstGeom>
        </p:spPr>
      </p:pic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544D92-D2CD-498B-88B8-FDC99DBA83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1683" y="2613736"/>
            <a:ext cx="392662" cy="182604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F3DD822B-5965-4062-9790-975DD83B12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2551" y="3000646"/>
            <a:ext cx="791107" cy="328614"/>
          </a:xfrm>
          <a:prstGeom prst="rect">
            <a:avLst/>
          </a:prstGeom>
        </p:spPr>
      </p:pic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B7E390-6654-415F-BDF6-B8EB50244D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0381" y="2613737"/>
            <a:ext cx="815446" cy="340784"/>
          </a:xfrm>
          <a:prstGeom prst="rect">
            <a:avLst/>
          </a:prstGeom>
        </p:spPr>
      </p:pic>
      <p:pic>
        <p:nvPicPr>
          <p:cNvPr id="86" name="Picture 8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6C433D-14AA-4CFA-B8E5-144EAF30BB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1683" y="2801147"/>
            <a:ext cx="392662" cy="182604"/>
          </a:xfrm>
          <a:prstGeom prst="rect">
            <a:avLst/>
          </a:prstGeom>
        </p:spPr>
      </p:pic>
      <p:pic>
        <p:nvPicPr>
          <p:cNvPr id="88" name="Picture 87" descr="A close up of a logo&#10;&#10;Description automatically generated">
            <a:extLst>
              <a:ext uri="{FF2B5EF4-FFF2-40B4-BE49-F238E27FC236}">
                <a16:creationId xmlns:a16="http://schemas.microsoft.com/office/drawing/2014/main" id="{4DFA9F2A-62E7-4FEF-9CA9-A50B624563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7824" y="3189115"/>
            <a:ext cx="386372" cy="179808"/>
          </a:xfrm>
          <a:prstGeom prst="rect">
            <a:avLst/>
          </a:prstGeom>
        </p:spPr>
      </p:pic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36CCCA0A-3825-4213-BFE3-05C722167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5642" y="2994908"/>
            <a:ext cx="386372" cy="179808"/>
          </a:xfrm>
          <a:prstGeom prst="rect">
            <a:avLst/>
          </a:prstGeom>
        </p:spPr>
      </p:pic>
      <p:pic>
        <p:nvPicPr>
          <p:cNvPr id="90" name="Picture 8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F95669-07CE-4EE4-AEA5-D1CE6F576D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9501" y="2613736"/>
            <a:ext cx="392662" cy="182604"/>
          </a:xfrm>
          <a:prstGeom prst="rect">
            <a:avLst/>
          </a:prstGeom>
        </p:spPr>
      </p:pic>
      <p:pic>
        <p:nvPicPr>
          <p:cNvPr id="91" name="Picture 9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7CB1D0-6351-4F56-8CBF-0EB644BB9E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9501" y="2801147"/>
            <a:ext cx="392662" cy="182604"/>
          </a:xfrm>
          <a:prstGeom prst="rect">
            <a:avLst/>
          </a:prstGeom>
        </p:spPr>
      </p:pic>
      <p:pic>
        <p:nvPicPr>
          <p:cNvPr id="92" name="Picture 91" descr="A close up of a logo&#10;&#10;Description automatically generated">
            <a:extLst>
              <a:ext uri="{FF2B5EF4-FFF2-40B4-BE49-F238E27FC236}">
                <a16:creationId xmlns:a16="http://schemas.microsoft.com/office/drawing/2014/main" id="{799200B4-CA01-49CB-A279-46F5FE572F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5642" y="3189115"/>
            <a:ext cx="386372" cy="179808"/>
          </a:xfrm>
          <a:prstGeom prst="rect">
            <a:avLst/>
          </a:prstGeom>
        </p:spPr>
      </p:pic>
      <p:pic>
        <p:nvPicPr>
          <p:cNvPr id="113" name="Picture 112" descr="A close up of a sign&#10;&#10;Description automatically generated">
            <a:extLst>
              <a:ext uri="{FF2B5EF4-FFF2-40B4-BE49-F238E27FC236}">
                <a16:creationId xmlns:a16="http://schemas.microsoft.com/office/drawing/2014/main" id="{820E97A1-C640-41EB-AF88-B4B06E54AB2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76661" y="3138320"/>
            <a:ext cx="313427" cy="227948"/>
          </a:xfrm>
          <a:prstGeom prst="rect">
            <a:avLst/>
          </a:prstGeom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2E547C4-F5F9-4161-93B8-386326A50038}"/>
              </a:ext>
            </a:extLst>
          </p:cNvPr>
          <p:cNvGrpSpPr/>
          <p:nvPr/>
        </p:nvGrpSpPr>
        <p:grpSpPr>
          <a:xfrm>
            <a:off x="5760320" y="3433084"/>
            <a:ext cx="131423" cy="411963"/>
            <a:chOff x="5638400" y="3327580"/>
            <a:chExt cx="131423" cy="411963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BD315AAC-BA52-406A-BE9B-1AA72E144532}"/>
                </a:ext>
              </a:extLst>
            </p:cNvPr>
            <p:cNvCxnSpPr>
              <a:cxnSpLocks/>
            </p:cNvCxnSpPr>
            <p:nvPr/>
          </p:nvCxnSpPr>
          <p:spPr>
            <a:xfrm>
              <a:off x="5638400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0D7EB6E-C16F-4E46-BD8D-3AB071F94B8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69823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D71570B-A276-4484-84E5-FFD9A1E00A6B}"/>
              </a:ext>
            </a:extLst>
          </p:cNvPr>
          <p:cNvGrpSpPr/>
          <p:nvPr/>
        </p:nvGrpSpPr>
        <p:grpSpPr>
          <a:xfrm>
            <a:off x="5497478" y="3433084"/>
            <a:ext cx="131421" cy="411963"/>
            <a:chOff x="5375558" y="3327580"/>
            <a:chExt cx="131421" cy="411963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D7AB53D5-60AE-4B6A-9E92-AB80752FF315}"/>
                </a:ext>
              </a:extLst>
            </p:cNvPr>
            <p:cNvCxnSpPr>
              <a:cxnSpLocks/>
            </p:cNvCxnSpPr>
            <p:nvPr/>
          </p:nvCxnSpPr>
          <p:spPr>
            <a:xfrm>
              <a:off x="5375558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BC61DE5-B56C-45E5-92DE-E922D8BE14D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06979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2FBA5AB-83F1-4F7A-8186-E5A9FB44818D}"/>
              </a:ext>
            </a:extLst>
          </p:cNvPr>
          <p:cNvGrpSpPr/>
          <p:nvPr/>
        </p:nvGrpSpPr>
        <p:grpSpPr>
          <a:xfrm>
            <a:off x="5234636" y="3433084"/>
            <a:ext cx="131421" cy="411963"/>
            <a:chOff x="5112716" y="3327580"/>
            <a:chExt cx="131421" cy="411963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7F38ED1-7612-4161-82F4-C9FE63FF68C6}"/>
                </a:ext>
              </a:extLst>
            </p:cNvPr>
            <p:cNvCxnSpPr>
              <a:cxnSpLocks/>
            </p:cNvCxnSpPr>
            <p:nvPr/>
          </p:nvCxnSpPr>
          <p:spPr>
            <a:xfrm>
              <a:off x="5112716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EAE37DF2-F09B-442F-A982-4B83C8805E9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44137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D4F4056C-50CA-48D2-BAC1-6669F2D120DB}"/>
              </a:ext>
            </a:extLst>
          </p:cNvPr>
          <p:cNvGrpSpPr/>
          <p:nvPr/>
        </p:nvGrpSpPr>
        <p:grpSpPr>
          <a:xfrm>
            <a:off x="2810367" y="2705313"/>
            <a:ext cx="2181995" cy="126778"/>
            <a:chOff x="2716560" y="1883336"/>
            <a:chExt cx="2181995" cy="126778"/>
          </a:xfrm>
        </p:grpSpPr>
        <p:pic>
          <p:nvPicPr>
            <p:cNvPr id="199" name="Graphic 198">
              <a:extLst>
                <a:ext uri="{FF2B5EF4-FFF2-40B4-BE49-F238E27FC236}">
                  <a16:creationId xmlns:a16="http://schemas.microsoft.com/office/drawing/2014/main" id="{427F0F5D-6268-467A-B7A4-4568E24D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716560" y="1883336"/>
              <a:ext cx="149829" cy="126778"/>
            </a:xfrm>
            <a:prstGeom prst="rect">
              <a:avLst/>
            </a:prstGeom>
          </p:spPr>
        </p:pic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A0042B1E-5D4E-4AFF-B696-483D96085AB4}"/>
                </a:ext>
              </a:extLst>
            </p:cNvPr>
            <p:cNvCxnSpPr>
              <a:cxnSpLocks/>
            </p:cNvCxnSpPr>
            <p:nvPr/>
          </p:nvCxnSpPr>
          <p:spPr>
            <a:xfrm>
              <a:off x="2930413" y="1946725"/>
              <a:ext cx="1760794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1" name="Graphic 200">
              <a:extLst>
                <a:ext uri="{FF2B5EF4-FFF2-40B4-BE49-F238E27FC236}">
                  <a16:creationId xmlns:a16="http://schemas.microsoft.com/office/drawing/2014/main" id="{EC7CAEC0-9D0A-47F0-8A58-468C80B0F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748726" y="1883336"/>
              <a:ext cx="149829" cy="126778"/>
            </a:xfrm>
            <a:prstGeom prst="rect">
              <a:avLst/>
            </a:prstGeom>
          </p:spPr>
        </p:pic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3451535D-5AE5-42A5-B09F-7E239F7A6A8B}"/>
              </a:ext>
            </a:extLst>
          </p:cNvPr>
          <p:cNvGrpSpPr/>
          <p:nvPr/>
        </p:nvGrpSpPr>
        <p:grpSpPr>
          <a:xfrm>
            <a:off x="2810367" y="3105831"/>
            <a:ext cx="2181995" cy="126778"/>
            <a:chOff x="2716560" y="1883336"/>
            <a:chExt cx="2181995" cy="126778"/>
          </a:xfrm>
        </p:grpSpPr>
        <p:pic>
          <p:nvPicPr>
            <p:cNvPr id="203" name="Graphic 202">
              <a:extLst>
                <a:ext uri="{FF2B5EF4-FFF2-40B4-BE49-F238E27FC236}">
                  <a16:creationId xmlns:a16="http://schemas.microsoft.com/office/drawing/2014/main" id="{1C1308C7-2336-4AA3-8B07-1B817C0A3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716560" y="1883336"/>
              <a:ext cx="149829" cy="126778"/>
            </a:xfrm>
            <a:prstGeom prst="rect">
              <a:avLst/>
            </a:prstGeom>
          </p:spPr>
        </p:pic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842589F9-BA82-4B47-8D77-D9CA41934731}"/>
                </a:ext>
              </a:extLst>
            </p:cNvPr>
            <p:cNvCxnSpPr>
              <a:cxnSpLocks/>
            </p:cNvCxnSpPr>
            <p:nvPr/>
          </p:nvCxnSpPr>
          <p:spPr>
            <a:xfrm>
              <a:off x="2930413" y="1946725"/>
              <a:ext cx="1760794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" name="Graphic 204">
              <a:extLst>
                <a:ext uri="{FF2B5EF4-FFF2-40B4-BE49-F238E27FC236}">
                  <a16:creationId xmlns:a16="http://schemas.microsoft.com/office/drawing/2014/main" id="{B2766C34-9594-4570-94B4-24FA8E71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748726" y="1883336"/>
              <a:ext cx="149829" cy="126778"/>
            </a:xfrm>
            <a:prstGeom prst="rect">
              <a:avLst/>
            </a:prstGeom>
          </p:spPr>
        </p:pic>
      </p:grpSp>
      <p:pic>
        <p:nvPicPr>
          <p:cNvPr id="219" name="Picture 218" descr="A close up of a sign&#10;&#10;Description automatically generated">
            <a:extLst>
              <a:ext uri="{FF2B5EF4-FFF2-40B4-BE49-F238E27FC236}">
                <a16:creationId xmlns:a16="http://schemas.microsoft.com/office/drawing/2014/main" id="{A3874C2E-761F-42CE-ABE9-CA6959FDA3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57780" y="3624296"/>
            <a:ext cx="313427" cy="227948"/>
          </a:xfrm>
          <a:prstGeom prst="rect">
            <a:avLst/>
          </a:prstGeom>
        </p:spPr>
      </p:pic>
      <p:pic>
        <p:nvPicPr>
          <p:cNvPr id="220" name="Picture 219" descr="A close up of a sign&#10;&#10;Description automatically generated">
            <a:extLst>
              <a:ext uri="{FF2B5EF4-FFF2-40B4-BE49-F238E27FC236}">
                <a16:creationId xmlns:a16="http://schemas.microsoft.com/office/drawing/2014/main" id="{FB21DC5F-EA18-4E2C-AD4F-617C3B283EF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50805" y="4705878"/>
            <a:ext cx="313427" cy="227948"/>
          </a:xfrm>
          <a:prstGeom prst="rect">
            <a:avLst/>
          </a:prstGeom>
        </p:spPr>
      </p:pic>
      <p:pic>
        <p:nvPicPr>
          <p:cNvPr id="221" name="Picture 220" descr="A close up of a sign&#10;&#10;Description automatically generated">
            <a:extLst>
              <a:ext uri="{FF2B5EF4-FFF2-40B4-BE49-F238E27FC236}">
                <a16:creationId xmlns:a16="http://schemas.microsoft.com/office/drawing/2014/main" id="{4034CC7C-F41B-4C4B-B56B-2D48BB63769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30175" y="4705878"/>
            <a:ext cx="313427" cy="227948"/>
          </a:xfrm>
          <a:prstGeom prst="rect">
            <a:avLst/>
          </a:prstGeom>
        </p:spPr>
      </p:pic>
      <p:pic>
        <p:nvPicPr>
          <p:cNvPr id="224" name="Picture 223" descr="A close up of a sign&#10;&#10;Description automatically generated">
            <a:extLst>
              <a:ext uri="{FF2B5EF4-FFF2-40B4-BE49-F238E27FC236}">
                <a16:creationId xmlns:a16="http://schemas.microsoft.com/office/drawing/2014/main" id="{74D5EE11-9A74-4794-85DF-6741A485383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86683" y="5105953"/>
            <a:ext cx="313427" cy="227948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86A6436F-C26B-42B0-8F59-41E429430367}"/>
              </a:ext>
            </a:extLst>
          </p:cNvPr>
          <p:cNvSpPr txBox="1"/>
          <p:nvPr/>
        </p:nvSpPr>
        <p:spPr>
          <a:xfrm>
            <a:off x="4130976" y="3467875"/>
            <a:ext cx="880905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Media Servers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B74D506F-4971-453A-8E94-81702899AF41}"/>
              </a:ext>
            </a:extLst>
          </p:cNvPr>
          <p:cNvSpPr txBox="1"/>
          <p:nvPr/>
        </p:nvSpPr>
        <p:spPr>
          <a:xfrm>
            <a:off x="1812881" y="2271271"/>
            <a:ext cx="880905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DR Site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DE75E342-FB86-45D2-BF43-C863D1399AF3}"/>
              </a:ext>
            </a:extLst>
          </p:cNvPr>
          <p:cNvSpPr txBox="1"/>
          <p:nvPr/>
        </p:nvSpPr>
        <p:spPr>
          <a:xfrm>
            <a:off x="4707654" y="2271271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Primary Storage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F479544F-527D-41B8-9619-D3361898628E}"/>
              </a:ext>
            </a:extLst>
          </p:cNvPr>
          <p:cNvSpPr txBox="1"/>
          <p:nvPr/>
        </p:nvSpPr>
        <p:spPr>
          <a:xfrm>
            <a:off x="7135247" y="3596712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Catalog Servers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BB1A442-A04B-4C83-A293-E645678584DA}"/>
              </a:ext>
            </a:extLst>
          </p:cNvPr>
          <p:cNvSpPr txBox="1"/>
          <p:nvPr/>
        </p:nvSpPr>
        <p:spPr>
          <a:xfrm>
            <a:off x="7161979" y="6059471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Off-site Storage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60B83116-E8DB-4169-B575-9251C6F22D83}"/>
              </a:ext>
            </a:extLst>
          </p:cNvPr>
          <p:cNvSpPr txBox="1"/>
          <p:nvPr/>
        </p:nvSpPr>
        <p:spPr>
          <a:xfrm>
            <a:off x="4695877" y="6059471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Tape Libraries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AAF44BE-F4F9-4054-BEC8-D0AA3F65AD1F}"/>
              </a:ext>
            </a:extLst>
          </p:cNvPr>
          <p:cNvSpPr txBox="1"/>
          <p:nvPr/>
        </p:nvSpPr>
        <p:spPr>
          <a:xfrm>
            <a:off x="2403239" y="6059471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Disk Targets</a:t>
            </a:r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430F8C73-0F00-4310-A97A-7C5494E0E121}"/>
              </a:ext>
            </a:extLst>
          </p:cNvPr>
          <p:cNvGrpSpPr/>
          <p:nvPr/>
        </p:nvGrpSpPr>
        <p:grpSpPr>
          <a:xfrm>
            <a:off x="5760320" y="4758599"/>
            <a:ext cx="131423" cy="411963"/>
            <a:chOff x="5638400" y="3327580"/>
            <a:chExt cx="131423" cy="411963"/>
          </a:xfrm>
        </p:grpSpPr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F244E55-182E-4CC5-8D6C-C4C720B2FF2C}"/>
                </a:ext>
              </a:extLst>
            </p:cNvPr>
            <p:cNvCxnSpPr>
              <a:cxnSpLocks/>
            </p:cNvCxnSpPr>
            <p:nvPr/>
          </p:nvCxnSpPr>
          <p:spPr>
            <a:xfrm>
              <a:off x="5638400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27736AD7-4181-42E6-AC63-9C57625CD11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69823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0F8703F2-3EFD-46AD-ACA1-50E6D92E990A}"/>
              </a:ext>
            </a:extLst>
          </p:cNvPr>
          <p:cNvGrpSpPr/>
          <p:nvPr/>
        </p:nvGrpSpPr>
        <p:grpSpPr>
          <a:xfrm>
            <a:off x="5497478" y="4758599"/>
            <a:ext cx="131421" cy="411963"/>
            <a:chOff x="5375558" y="3327580"/>
            <a:chExt cx="131421" cy="411963"/>
          </a:xfrm>
        </p:grpSpPr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20F25541-3F0F-4F5C-8F54-ADE97612AB3E}"/>
                </a:ext>
              </a:extLst>
            </p:cNvPr>
            <p:cNvCxnSpPr>
              <a:cxnSpLocks/>
            </p:cNvCxnSpPr>
            <p:nvPr/>
          </p:nvCxnSpPr>
          <p:spPr>
            <a:xfrm>
              <a:off x="5375558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5D46F11E-B502-4E77-BD7E-A75BE3ED18C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06979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D35D6629-CC7E-47EB-BF65-3808963A80B4}"/>
              </a:ext>
            </a:extLst>
          </p:cNvPr>
          <p:cNvGrpSpPr/>
          <p:nvPr/>
        </p:nvGrpSpPr>
        <p:grpSpPr>
          <a:xfrm>
            <a:off x="5234636" y="4758599"/>
            <a:ext cx="131421" cy="411963"/>
            <a:chOff x="5112716" y="3327580"/>
            <a:chExt cx="131421" cy="411963"/>
          </a:xfrm>
        </p:grpSpPr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A07A2819-6B29-4706-88CB-4C7699310811}"/>
                </a:ext>
              </a:extLst>
            </p:cNvPr>
            <p:cNvCxnSpPr>
              <a:cxnSpLocks/>
            </p:cNvCxnSpPr>
            <p:nvPr/>
          </p:nvCxnSpPr>
          <p:spPr>
            <a:xfrm>
              <a:off x="5112716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049B4FB0-0480-496A-B911-0B89EA5F65E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44137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Connector: Elbow 253">
            <a:extLst>
              <a:ext uri="{FF2B5EF4-FFF2-40B4-BE49-F238E27FC236}">
                <a16:creationId xmlns:a16="http://schemas.microsoft.com/office/drawing/2014/main" id="{7D063AEC-D3D7-4799-BA0D-74CCECAA3E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17720" y="4079013"/>
            <a:ext cx="1777065" cy="1052233"/>
          </a:xfrm>
          <a:prstGeom prst="bentConnector3">
            <a:avLst>
              <a:gd name="adj1" fmla="val 100116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or: Elbow 257">
            <a:extLst>
              <a:ext uri="{FF2B5EF4-FFF2-40B4-BE49-F238E27FC236}">
                <a16:creationId xmlns:a16="http://schemas.microsoft.com/office/drawing/2014/main" id="{02E04460-DB48-4680-963D-BC6C4CA71F6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3316" y="4174569"/>
            <a:ext cx="1681111" cy="937727"/>
          </a:xfrm>
          <a:prstGeom prst="bentConnector3">
            <a:avLst>
              <a:gd name="adj1" fmla="val 100116"/>
            </a:avLst>
          </a:prstGeom>
          <a:ln w="190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nector: Elbow 258">
            <a:extLst>
              <a:ext uri="{FF2B5EF4-FFF2-40B4-BE49-F238E27FC236}">
                <a16:creationId xmlns:a16="http://schemas.microsoft.com/office/drawing/2014/main" id="{7402B103-5272-43D3-9C31-D52E700FB7F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14189" y="4261632"/>
            <a:ext cx="1574592" cy="869614"/>
          </a:xfrm>
          <a:prstGeom prst="bentConnector3">
            <a:avLst>
              <a:gd name="adj1" fmla="val 100116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nector: Elbow 259">
            <a:extLst>
              <a:ext uri="{FF2B5EF4-FFF2-40B4-BE49-F238E27FC236}">
                <a16:creationId xmlns:a16="http://schemas.microsoft.com/office/drawing/2014/main" id="{B933155A-D395-4C89-86DF-48F4E2DA2A9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12554" y="4359022"/>
            <a:ext cx="1474822" cy="752189"/>
          </a:xfrm>
          <a:prstGeom prst="bentConnector3">
            <a:avLst>
              <a:gd name="adj1" fmla="val 100116"/>
            </a:avLst>
          </a:prstGeom>
          <a:ln w="190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1" name="Picture 260" descr="A close up of a sign&#10;&#10;Description automatically generated">
            <a:extLst>
              <a:ext uri="{FF2B5EF4-FFF2-40B4-BE49-F238E27FC236}">
                <a16:creationId xmlns:a16="http://schemas.microsoft.com/office/drawing/2014/main" id="{E8EA0C15-23CB-4EB7-9154-FD71204DE5C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76661" y="2855507"/>
            <a:ext cx="313427" cy="227948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2BF35F55-F149-49C6-B130-E70AE6B6D988}"/>
              </a:ext>
            </a:extLst>
          </p:cNvPr>
          <p:cNvGrpSpPr/>
          <p:nvPr/>
        </p:nvGrpSpPr>
        <p:grpSpPr>
          <a:xfrm rot="5400000">
            <a:off x="6517901" y="3667325"/>
            <a:ext cx="597370" cy="1175380"/>
            <a:chOff x="6321751" y="3974538"/>
            <a:chExt cx="657107" cy="41196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F24D032-9C12-4323-B744-F9AC8704A3BC}"/>
                </a:ext>
              </a:extLst>
            </p:cNvPr>
            <p:cNvGrpSpPr/>
            <p:nvPr/>
          </p:nvGrpSpPr>
          <p:grpSpPr>
            <a:xfrm>
              <a:off x="6847435" y="3974538"/>
              <a:ext cx="131423" cy="411963"/>
              <a:chOff x="5638400" y="3327580"/>
              <a:chExt cx="131423" cy="411963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9091914A-04BE-43ED-8E35-F7A764B774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8400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FC56D621-D61B-468F-AA88-BD7EC0B6722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769823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2854DE3-5047-4B69-B20B-42932C2F7AB0}"/>
                </a:ext>
              </a:extLst>
            </p:cNvPr>
            <p:cNvGrpSpPr/>
            <p:nvPr/>
          </p:nvGrpSpPr>
          <p:grpSpPr>
            <a:xfrm>
              <a:off x="6584593" y="3974538"/>
              <a:ext cx="131421" cy="411963"/>
              <a:chOff x="5375558" y="3327580"/>
              <a:chExt cx="131421" cy="411963"/>
            </a:xfrm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431B1FC-1D6B-45F0-8640-E7D5BB0F92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5558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A3EF5BE1-3D31-455D-A2FB-DB5556BEB62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506979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2A87D79-BE5D-430C-9666-83EC55C21B78}"/>
                </a:ext>
              </a:extLst>
            </p:cNvPr>
            <p:cNvGrpSpPr/>
            <p:nvPr/>
          </p:nvGrpSpPr>
          <p:grpSpPr>
            <a:xfrm>
              <a:off x="6321751" y="3974538"/>
              <a:ext cx="131421" cy="411963"/>
              <a:chOff x="5112716" y="3327580"/>
              <a:chExt cx="131421" cy="411963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C9D732C-9DF0-4746-8C7C-2820C8D0FA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2716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E8A1466-AC59-498A-843E-7399942C952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244137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D406C3D-43A3-4B98-9E1B-715680877F71}"/>
              </a:ext>
            </a:extLst>
          </p:cNvPr>
          <p:cNvGrpSpPr/>
          <p:nvPr/>
        </p:nvGrpSpPr>
        <p:grpSpPr>
          <a:xfrm>
            <a:off x="2814306" y="4113352"/>
            <a:ext cx="5591048" cy="1851929"/>
            <a:chOff x="2814306" y="4113352"/>
            <a:chExt cx="5591048" cy="1851929"/>
          </a:xfrm>
        </p:grpSpPr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9FA9CACC-9524-48D6-88B2-2BD945D23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506978" y="4171254"/>
              <a:ext cx="898376" cy="247053"/>
            </a:xfrm>
            <a:prstGeom prst="rect">
              <a:avLst/>
            </a:prstGeom>
          </p:spPr>
        </p:pic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8ADB73A2-02D2-40E2-A9D3-22075F7DF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585853" y="4113352"/>
              <a:ext cx="613604" cy="168741"/>
            </a:xfrm>
            <a:prstGeom prst="rect">
              <a:avLst/>
            </a:prstGeom>
          </p:spPr>
        </p:pic>
        <p:pic>
          <p:nvPicPr>
            <p:cNvPr id="124" name="Graphic 123">
              <a:extLst>
                <a:ext uri="{FF2B5EF4-FFF2-40B4-BE49-F238E27FC236}">
                  <a16:creationId xmlns:a16="http://schemas.microsoft.com/office/drawing/2014/main" id="{07A900A5-DB2D-49C6-892C-DB1EF3887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38265" y="4113352"/>
              <a:ext cx="613604" cy="168741"/>
            </a:xfrm>
            <a:prstGeom prst="rect">
              <a:avLst/>
            </a:prstGeom>
          </p:spPr>
        </p:pic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197B3744-5EE0-4CBA-BD7F-6CCDEF74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585853" y="4320419"/>
              <a:ext cx="613604" cy="168741"/>
            </a:xfrm>
            <a:prstGeom prst="rect">
              <a:avLst/>
            </a:prstGeom>
          </p:spPr>
        </p:pic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B1961630-EDF7-470D-8A0F-4F34592F7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38265" y="4320419"/>
              <a:ext cx="613604" cy="168741"/>
            </a:xfrm>
            <a:prstGeom prst="rect">
              <a:avLst/>
            </a:prstGeom>
          </p:spPr>
        </p:pic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D79F2E5D-057C-49BF-93E0-78E9665A8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400030" y="5245745"/>
              <a:ext cx="332096" cy="719536"/>
            </a:xfrm>
            <a:prstGeom prst="rect">
              <a:avLst/>
            </a:prstGeom>
          </p:spPr>
        </p:pic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D3319873-DF13-4FA9-A82A-FE11EC73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814306" y="5486102"/>
              <a:ext cx="899098" cy="214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22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9279E-5047-4CD1-8E1C-00B750307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13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B47935-A6B8-4CDB-8CF2-D59B8F47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>
            <a:normAutofit/>
          </a:bodyPr>
          <a:lstStyle/>
          <a:p>
            <a:r>
              <a:rPr lang="en-US" dirty="0"/>
              <a:t>…creating environments that are unmanageable and prone to failure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91DDB70-7EC5-402C-9EDD-7364A3A5E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824" y="2994908"/>
            <a:ext cx="386372" cy="179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FF232-2C07-4C4E-A1EC-8AF9EB939603}"/>
              </a:ext>
            </a:extLst>
          </p:cNvPr>
          <p:cNvSpPr txBox="1"/>
          <p:nvPr/>
        </p:nvSpPr>
        <p:spPr>
          <a:xfrm>
            <a:off x="7501270" y="2275111"/>
            <a:ext cx="1560577" cy="3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MS PGothic" pitchFamily="34" charset="-128"/>
                <a:cs typeface="+mn-cs"/>
              </a:rPr>
              <a:t>Backup storage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6A3F52-E323-4B72-A990-C8F580C9EA33}"/>
              </a:ext>
            </a:extLst>
          </p:cNvPr>
          <p:cNvSpPr txBox="1"/>
          <p:nvPr/>
        </p:nvSpPr>
        <p:spPr>
          <a:xfrm>
            <a:off x="7501270" y="2275111"/>
            <a:ext cx="1560577" cy="3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MS PGothic" pitchFamily="34" charset="-128"/>
                <a:cs typeface="+mn-cs"/>
              </a:rPr>
              <a:t>Backup storage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58FB05-56A1-4761-88F0-EB858D400AB2}"/>
              </a:ext>
            </a:extLst>
          </p:cNvPr>
          <p:cNvSpPr/>
          <p:nvPr/>
        </p:nvSpPr>
        <p:spPr>
          <a:xfrm>
            <a:off x="7608171" y="2275111"/>
            <a:ext cx="1308131" cy="314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544D92-D2CD-498B-88B8-FDC99DBA8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683" y="2613736"/>
            <a:ext cx="392662" cy="182604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F3DD822B-5965-4062-9790-975DD83B1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551" y="3000646"/>
            <a:ext cx="791107" cy="328614"/>
          </a:xfrm>
          <a:prstGeom prst="rect">
            <a:avLst/>
          </a:prstGeom>
        </p:spPr>
      </p:pic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B7E390-6654-415F-BDF6-B8EB50244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381" y="2613737"/>
            <a:ext cx="815446" cy="340784"/>
          </a:xfrm>
          <a:prstGeom prst="rect">
            <a:avLst/>
          </a:prstGeom>
        </p:spPr>
      </p:pic>
      <p:pic>
        <p:nvPicPr>
          <p:cNvPr id="60" name="Picture 59" descr="A picture containing drawing, fence&#10;&#10;Description automatically generated">
            <a:extLst>
              <a:ext uri="{FF2B5EF4-FFF2-40B4-BE49-F238E27FC236}">
                <a16:creationId xmlns:a16="http://schemas.microsoft.com/office/drawing/2014/main" id="{29AB76AF-FEEA-419A-9832-CC12F20C4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243" y="2246796"/>
            <a:ext cx="815446" cy="340784"/>
          </a:xfrm>
          <a:prstGeom prst="rect">
            <a:avLst/>
          </a:prstGeom>
        </p:spPr>
      </p:pic>
      <p:pic>
        <p:nvPicPr>
          <p:cNvPr id="61" name="Picture 60" descr="A close up of a fence&#10;&#10;Description automatically generated">
            <a:extLst>
              <a:ext uri="{FF2B5EF4-FFF2-40B4-BE49-F238E27FC236}">
                <a16:creationId xmlns:a16="http://schemas.microsoft.com/office/drawing/2014/main" id="{194CAD13-C145-4D37-92D2-E0C0D8182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666" y="1893970"/>
            <a:ext cx="815446" cy="340784"/>
          </a:xfrm>
          <a:prstGeom prst="rect">
            <a:avLst/>
          </a:prstGeom>
        </p:spPr>
      </p:pic>
      <p:pic>
        <p:nvPicPr>
          <p:cNvPr id="62" name="Picture 61" descr="A picture containing drawing, fence&#10;&#10;Description automatically generated">
            <a:extLst>
              <a:ext uri="{FF2B5EF4-FFF2-40B4-BE49-F238E27FC236}">
                <a16:creationId xmlns:a16="http://schemas.microsoft.com/office/drawing/2014/main" id="{4D9DCFF2-291A-46A2-B3BC-C356EB348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381" y="2246796"/>
            <a:ext cx="815446" cy="340784"/>
          </a:xfrm>
          <a:prstGeom prst="rect">
            <a:avLst/>
          </a:prstGeom>
        </p:spPr>
      </p:pic>
      <p:pic>
        <p:nvPicPr>
          <p:cNvPr id="63" name="Picture 62" descr="A close up of a fence&#10;&#10;Description automatically generated">
            <a:extLst>
              <a:ext uri="{FF2B5EF4-FFF2-40B4-BE49-F238E27FC236}">
                <a16:creationId xmlns:a16="http://schemas.microsoft.com/office/drawing/2014/main" id="{CCBC1A1E-D03B-432E-BEFB-622B76D82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381" y="1893970"/>
            <a:ext cx="815446" cy="340784"/>
          </a:xfrm>
          <a:prstGeom prst="rect">
            <a:avLst/>
          </a:prstGeom>
        </p:spPr>
      </p:pic>
      <p:pic>
        <p:nvPicPr>
          <p:cNvPr id="70" name="Picture 69" descr="A close up of a logo&#10;&#10;Description automatically generated">
            <a:extLst>
              <a:ext uri="{FF2B5EF4-FFF2-40B4-BE49-F238E27FC236}">
                <a16:creationId xmlns:a16="http://schemas.microsoft.com/office/drawing/2014/main" id="{D6848E01-3B26-40ED-AB77-943CDBB8D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1411" y="2635522"/>
            <a:ext cx="791106" cy="693739"/>
          </a:xfrm>
          <a:prstGeom prst="rect">
            <a:avLst/>
          </a:prstGeom>
        </p:spPr>
      </p:pic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5F28068F-C4F0-4C4A-804A-EE0151D75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1609" y="2635522"/>
            <a:ext cx="791106" cy="693739"/>
          </a:xfrm>
          <a:prstGeom prst="rect">
            <a:avLst/>
          </a:prstGeom>
        </p:spPr>
      </p:pic>
      <p:pic>
        <p:nvPicPr>
          <p:cNvPr id="73" name="Picture 72" descr="A picture containing bird&#10;&#10;Description automatically generated">
            <a:extLst>
              <a:ext uri="{FF2B5EF4-FFF2-40B4-BE49-F238E27FC236}">
                <a16:creationId xmlns:a16="http://schemas.microsoft.com/office/drawing/2014/main" id="{AEF075D0-EB81-4F39-B3A2-8BF84D3D26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241" y="1915177"/>
            <a:ext cx="815447" cy="705909"/>
          </a:xfrm>
          <a:prstGeom prst="rect">
            <a:avLst/>
          </a:prstGeom>
        </p:spPr>
      </p:pic>
      <p:pic>
        <p:nvPicPr>
          <p:cNvPr id="74" name="Picture 73" descr="A picture containing bird&#10;&#10;Description automatically generated">
            <a:extLst>
              <a:ext uri="{FF2B5EF4-FFF2-40B4-BE49-F238E27FC236}">
                <a16:creationId xmlns:a16="http://schemas.microsoft.com/office/drawing/2014/main" id="{6C071CED-794A-4F3E-B48B-F87D311CE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9439" y="1915177"/>
            <a:ext cx="815447" cy="70590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12D94D6-4E9F-4C6B-9239-F4093669E632}"/>
              </a:ext>
            </a:extLst>
          </p:cNvPr>
          <p:cNvSpPr txBox="1"/>
          <p:nvPr/>
        </p:nvSpPr>
        <p:spPr>
          <a:xfrm>
            <a:off x="3117719" y="2801871"/>
            <a:ext cx="1616531" cy="372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accent5"/>
                </a:solidFill>
                <a:latin typeface="Avenir Medium" panose="02000603020000020003" pitchFamily="2" charset="0"/>
              </a:rPr>
              <a:t>Vendor Specific Replication Software</a:t>
            </a:r>
          </a:p>
        </p:txBody>
      </p:sp>
      <p:pic>
        <p:nvPicPr>
          <p:cNvPr id="83" name="Picture 82" descr="A close up of a sign&#10;&#10;Description automatically generated">
            <a:extLst>
              <a:ext uri="{FF2B5EF4-FFF2-40B4-BE49-F238E27FC236}">
                <a16:creationId xmlns:a16="http://schemas.microsoft.com/office/drawing/2014/main" id="{7BD8C5EC-777D-4319-9D14-B02E6610F76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5460" y="2494478"/>
            <a:ext cx="313427" cy="227948"/>
          </a:xfrm>
          <a:prstGeom prst="rect">
            <a:avLst/>
          </a:prstGeom>
        </p:spPr>
      </p:pic>
      <p:pic>
        <p:nvPicPr>
          <p:cNvPr id="84" name="Picture 83" descr="A close up of a sign&#10;&#10;Description automatically generated">
            <a:extLst>
              <a:ext uri="{FF2B5EF4-FFF2-40B4-BE49-F238E27FC236}">
                <a16:creationId xmlns:a16="http://schemas.microsoft.com/office/drawing/2014/main" id="{34E2CB4A-CAB8-4670-902E-4AEF4D87ECA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24830" y="2494478"/>
            <a:ext cx="313427" cy="227948"/>
          </a:xfrm>
          <a:prstGeom prst="rect">
            <a:avLst/>
          </a:prstGeom>
        </p:spPr>
      </p:pic>
      <p:pic>
        <p:nvPicPr>
          <p:cNvPr id="86" name="Picture 8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6C433D-14AA-4CFA-B8E5-144EAF30B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683" y="2801147"/>
            <a:ext cx="392662" cy="182604"/>
          </a:xfrm>
          <a:prstGeom prst="rect">
            <a:avLst/>
          </a:prstGeom>
        </p:spPr>
      </p:pic>
      <p:pic>
        <p:nvPicPr>
          <p:cNvPr id="88" name="Picture 87" descr="A close up of a logo&#10;&#10;Description automatically generated">
            <a:extLst>
              <a:ext uri="{FF2B5EF4-FFF2-40B4-BE49-F238E27FC236}">
                <a16:creationId xmlns:a16="http://schemas.microsoft.com/office/drawing/2014/main" id="{4DFA9F2A-62E7-4FEF-9CA9-A50B62456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824" y="3189115"/>
            <a:ext cx="386372" cy="179808"/>
          </a:xfrm>
          <a:prstGeom prst="rect">
            <a:avLst/>
          </a:prstGeom>
        </p:spPr>
      </p:pic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36CCCA0A-3825-4213-BFE3-05C722167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642" y="2994908"/>
            <a:ext cx="386372" cy="179808"/>
          </a:xfrm>
          <a:prstGeom prst="rect">
            <a:avLst/>
          </a:prstGeom>
        </p:spPr>
      </p:pic>
      <p:pic>
        <p:nvPicPr>
          <p:cNvPr id="90" name="Picture 8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F95669-07CE-4EE4-AEA5-D1CE6F576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501" y="2613736"/>
            <a:ext cx="392662" cy="182604"/>
          </a:xfrm>
          <a:prstGeom prst="rect">
            <a:avLst/>
          </a:prstGeom>
        </p:spPr>
      </p:pic>
      <p:pic>
        <p:nvPicPr>
          <p:cNvPr id="91" name="Picture 9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7CB1D0-6351-4F56-8CBF-0EB644BB9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501" y="2801147"/>
            <a:ext cx="392662" cy="182604"/>
          </a:xfrm>
          <a:prstGeom prst="rect">
            <a:avLst/>
          </a:prstGeom>
        </p:spPr>
      </p:pic>
      <p:pic>
        <p:nvPicPr>
          <p:cNvPr id="92" name="Picture 91" descr="A close up of a logo&#10;&#10;Description automatically generated">
            <a:extLst>
              <a:ext uri="{FF2B5EF4-FFF2-40B4-BE49-F238E27FC236}">
                <a16:creationId xmlns:a16="http://schemas.microsoft.com/office/drawing/2014/main" id="{799200B4-CA01-49CB-A279-46F5FE57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642" y="3189115"/>
            <a:ext cx="386372" cy="179808"/>
          </a:xfrm>
          <a:prstGeom prst="rect">
            <a:avLst/>
          </a:prstGeom>
        </p:spPr>
      </p:pic>
      <p:pic>
        <p:nvPicPr>
          <p:cNvPr id="113" name="Picture 112" descr="A close up of a sign&#10;&#10;Description automatically generated">
            <a:extLst>
              <a:ext uri="{FF2B5EF4-FFF2-40B4-BE49-F238E27FC236}">
                <a16:creationId xmlns:a16="http://schemas.microsoft.com/office/drawing/2014/main" id="{820E97A1-C640-41EB-AF88-B4B06E54AB2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76661" y="3138320"/>
            <a:ext cx="313427" cy="227948"/>
          </a:xfrm>
          <a:prstGeom prst="rect">
            <a:avLst/>
          </a:prstGeom>
        </p:spPr>
      </p:pic>
      <p:pic>
        <p:nvPicPr>
          <p:cNvPr id="114" name="Picture 113" descr="A close up of a sign&#10;&#10;Description automatically generated">
            <a:extLst>
              <a:ext uri="{FF2B5EF4-FFF2-40B4-BE49-F238E27FC236}">
                <a16:creationId xmlns:a16="http://schemas.microsoft.com/office/drawing/2014/main" id="{2AF65ECC-F543-4D45-9770-BED3D402892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56031" y="3138320"/>
            <a:ext cx="313427" cy="227948"/>
          </a:xfrm>
          <a:prstGeom prst="rect">
            <a:avLst/>
          </a:prstGeom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341C030-F595-4BAC-8635-340DB474AC84}"/>
              </a:ext>
            </a:extLst>
          </p:cNvPr>
          <p:cNvGrpSpPr/>
          <p:nvPr/>
        </p:nvGrpSpPr>
        <p:grpSpPr>
          <a:xfrm>
            <a:off x="6120410" y="1970049"/>
            <a:ext cx="2181995" cy="435173"/>
            <a:chOff x="5998490" y="1889945"/>
            <a:chExt cx="2181995" cy="435173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D242E1E-1986-40CE-BC16-7491ABB8007F}"/>
                </a:ext>
              </a:extLst>
            </p:cNvPr>
            <p:cNvGrpSpPr/>
            <p:nvPr/>
          </p:nvGrpSpPr>
          <p:grpSpPr>
            <a:xfrm>
              <a:off x="5998490" y="1889945"/>
              <a:ext cx="2181995" cy="126778"/>
              <a:chOff x="2878073" y="1877245"/>
              <a:chExt cx="2181995" cy="126778"/>
            </a:xfrm>
          </p:grpSpPr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4C671CD0-AD59-4D2E-8251-65989B295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878073" y="1877245"/>
                <a:ext cx="149829" cy="126778"/>
              </a:xfrm>
              <a:prstGeom prst="rect">
                <a:avLst/>
              </a:prstGeom>
            </p:spPr>
          </p:pic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45569345-B2BF-4299-8967-C8F6B3D6A8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926" y="1940634"/>
                <a:ext cx="1760794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2" name="Graphic 141">
                <a:extLst>
                  <a:ext uri="{FF2B5EF4-FFF2-40B4-BE49-F238E27FC236}">
                    <a16:creationId xmlns:a16="http://schemas.microsoft.com/office/drawing/2014/main" id="{2D331B71-CC60-4A12-AA40-C03D1F3EA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910239" y="1877245"/>
                <a:ext cx="149829" cy="126778"/>
              </a:xfrm>
              <a:prstGeom prst="rect">
                <a:avLst/>
              </a:prstGeom>
            </p:spPr>
          </p:pic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CB6B024-EBF5-4F6E-9931-41FE93169995}"/>
                </a:ext>
              </a:extLst>
            </p:cNvPr>
            <p:cNvGrpSpPr/>
            <p:nvPr/>
          </p:nvGrpSpPr>
          <p:grpSpPr>
            <a:xfrm>
              <a:off x="5998490" y="2044142"/>
              <a:ext cx="2181995" cy="126778"/>
              <a:chOff x="2878073" y="1877245"/>
              <a:chExt cx="2181995" cy="126778"/>
            </a:xfrm>
          </p:grpSpPr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0DB48F21-1CAD-4DBF-B71C-A0CD82FB6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878073" y="1877245"/>
                <a:ext cx="149829" cy="126778"/>
              </a:xfrm>
              <a:prstGeom prst="rect">
                <a:avLst/>
              </a:prstGeom>
            </p:spPr>
          </p:pic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77AB54F-A7AE-4F8E-AB15-5679FEEEC3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926" y="1940634"/>
                <a:ext cx="1760794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6" name="Graphic 145">
                <a:extLst>
                  <a:ext uri="{FF2B5EF4-FFF2-40B4-BE49-F238E27FC236}">
                    <a16:creationId xmlns:a16="http://schemas.microsoft.com/office/drawing/2014/main" id="{F22FFD55-3DD8-4C0C-AA35-D7E27014B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910239" y="1877245"/>
                <a:ext cx="149829" cy="126778"/>
              </a:xfrm>
              <a:prstGeom prst="rect">
                <a:avLst/>
              </a:prstGeom>
            </p:spPr>
          </p:pic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33395812-75E3-4B99-B865-9BD8EE1C9232}"/>
                </a:ext>
              </a:extLst>
            </p:cNvPr>
            <p:cNvGrpSpPr/>
            <p:nvPr/>
          </p:nvGrpSpPr>
          <p:grpSpPr>
            <a:xfrm>
              <a:off x="5998490" y="2198340"/>
              <a:ext cx="2181995" cy="126778"/>
              <a:chOff x="2878073" y="1877245"/>
              <a:chExt cx="2181995" cy="126778"/>
            </a:xfrm>
          </p:grpSpPr>
          <p:pic>
            <p:nvPicPr>
              <p:cNvPr id="148" name="Graphic 147">
                <a:extLst>
                  <a:ext uri="{FF2B5EF4-FFF2-40B4-BE49-F238E27FC236}">
                    <a16:creationId xmlns:a16="http://schemas.microsoft.com/office/drawing/2014/main" id="{3FAB1F6F-CCB9-4549-9301-B584BB676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878073" y="1877245"/>
                <a:ext cx="149829" cy="126778"/>
              </a:xfrm>
              <a:prstGeom prst="rect">
                <a:avLst/>
              </a:prstGeom>
            </p:spPr>
          </p:pic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EAA8FE49-40E6-46FA-9931-93F4FA368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926" y="1940634"/>
                <a:ext cx="1760794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D32EAF3C-11BA-4D6C-95C8-7E8536B6B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910239" y="1877245"/>
                <a:ext cx="149829" cy="126778"/>
              </a:xfrm>
              <a:prstGeom prst="rect">
                <a:avLst/>
              </a:prstGeom>
            </p:spPr>
          </p:pic>
        </p:grp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C1438AFD-FF2D-4B91-804B-54E5E6BD0116}"/>
              </a:ext>
            </a:extLst>
          </p:cNvPr>
          <p:cNvSpPr txBox="1"/>
          <p:nvPr/>
        </p:nvSpPr>
        <p:spPr>
          <a:xfrm>
            <a:off x="6403767" y="2357743"/>
            <a:ext cx="1616531" cy="372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accent5"/>
                </a:solidFill>
                <a:latin typeface="Avenir Medium" panose="02000603020000020003" pitchFamily="2" charset="0"/>
              </a:rPr>
              <a:t>Vendor Specific Replication Software</a:t>
            </a:r>
          </a:p>
        </p:txBody>
      </p:sp>
      <p:pic>
        <p:nvPicPr>
          <p:cNvPr id="166" name="Picture 165" descr="A close up of a sign&#10;&#10;Description automatically generated">
            <a:extLst>
              <a:ext uri="{FF2B5EF4-FFF2-40B4-BE49-F238E27FC236}">
                <a16:creationId xmlns:a16="http://schemas.microsoft.com/office/drawing/2014/main" id="{51F053E4-41B1-461D-BDED-F01DDC96CB2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51290" y="2132822"/>
            <a:ext cx="313427" cy="227948"/>
          </a:xfrm>
          <a:prstGeom prst="rect">
            <a:avLst/>
          </a:prstGeom>
        </p:spPr>
      </p:pic>
      <p:pic>
        <p:nvPicPr>
          <p:cNvPr id="167" name="Picture 166" descr="A close up of a sign&#10;&#10;Description automatically generated">
            <a:extLst>
              <a:ext uri="{FF2B5EF4-FFF2-40B4-BE49-F238E27FC236}">
                <a16:creationId xmlns:a16="http://schemas.microsoft.com/office/drawing/2014/main" id="{763C03F4-465C-473B-A6FC-AE92E866F5A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51290" y="2852508"/>
            <a:ext cx="313427" cy="227948"/>
          </a:xfrm>
          <a:prstGeom prst="rect">
            <a:avLst/>
          </a:prstGeom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2E547C4-F5F9-4161-93B8-386326A50038}"/>
              </a:ext>
            </a:extLst>
          </p:cNvPr>
          <p:cNvGrpSpPr/>
          <p:nvPr/>
        </p:nvGrpSpPr>
        <p:grpSpPr>
          <a:xfrm>
            <a:off x="5760320" y="3433084"/>
            <a:ext cx="131423" cy="411963"/>
            <a:chOff x="5638400" y="3327580"/>
            <a:chExt cx="131423" cy="411963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BD315AAC-BA52-406A-BE9B-1AA72E144532}"/>
                </a:ext>
              </a:extLst>
            </p:cNvPr>
            <p:cNvCxnSpPr>
              <a:cxnSpLocks/>
            </p:cNvCxnSpPr>
            <p:nvPr/>
          </p:nvCxnSpPr>
          <p:spPr>
            <a:xfrm>
              <a:off x="5638400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0D7EB6E-C16F-4E46-BD8D-3AB071F94B8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69823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D71570B-A276-4484-84E5-FFD9A1E00A6B}"/>
              </a:ext>
            </a:extLst>
          </p:cNvPr>
          <p:cNvGrpSpPr/>
          <p:nvPr/>
        </p:nvGrpSpPr>
        <p:grpSpPr>
          <a:xfrm>
            <a:off x="5497478" y="3433084"/>
            <a:ext cx="131421" cy="411963"/>
            <a:chOff x="5375558" y="3327580"/>
            <a:chExt cx="131421" cy="411963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D7AB53D5-60AE-4B6A-9E92-AB80752FF315}"/>
                </a:ext>
              </a:extLst>
            </p:cNvPr>
            <p:cNvCxnSpPr>
              <a:cxnSpLocks/>
            </p:cNvCxnSpPr>
            <p:nvPr/>
          </p:nvCxnSpPr>
          <p:spPr>
            <a:xfrm>
              <a:off x="5375558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BC61DE5-B56C-45E5-92DE-E922D8BE14D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06979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2FBA5AB-83F1-4F7A-8186-E5A9FB44818D}"/>
              </a:ext>
            </a:extLst>
          </p:cNvPr>
          <p:cNvGrpSpPr/>
          <p:nvPr/>
        </p:nvGrpSpPr>
        <p:grpSpPr>
          <a:xfrm>
            <a:off x="5234636" y="3433084"/>
            <a:ext cx="131421" cy="411963"/>
            <a:chOff x="5112716" y="3327580"/>
            <a:chExt cx="131421" cy="411963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7F38ED1-7612-4161-82F4-C9FE63FF68C6}"/>
                </a:ext>
              </a:extLst>
            </p:cNvPr>
            <p:cNvCxnSpPr>
              <a:cxnSpLocks/>
            </p:cNvCxnSpPr>
            <p:nvPr/>
          </p:nvCxnSpPr>
          <p:spPr>
            <a:xfrm>
              <a:off x="5112716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EAE37DF2-F09B-442F-A982-4B83C8805E9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44137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05C533B-1B2A-46DE-89AD-0928BC700251}"/>
              </a:ext>
            </a:extLst>
          </p:cNvPr>
          <p:cNvGrpSpPr/>
          <p:nvPr/>
        </p:nvGrpSpPr>
        <p:grpSpPr>
          <a:xfrm>
            <a:off x="6120410" y="2656062"/>
            <a:ext cx="2181995" cy="435173"/>
            <a:chOff x="5998490" y="1889945"/>
            <a:chExt cx="2181995" cy="435173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6577AF71-5D4B-4B5E-A692-3E9EB9323628}"/>
                </a:ext>
              </a:extLst>
            </p:cNvPr>
            <p:cNvGrpSpPr/>
            <p:nvPr/>
          </p:nvGrpSpPr>
          <p:grpSpPr>
            <a:xfrm>
              <a:off x="5998490" y="1889945"/>
              <a:ext cx="2181995" cy="126778"/>
              <a:chOff x="2878073" y="1877245"/>
              <a:chExt cx="2181995" cy="126778"/>
            </a:xfrm>
          </p:grpSpPr>
          <p:pic>
            <p:nvPicPr>
              <p:cNvPr id="187" name="Graphic 186">
                <a:extLst>
                  <a:ext uri="{FF2B5EF4-FFF2-40B4-BE49-F238E27FC236}">
                    <a16:creationId xmlns:a16="http://schemas.microsoft.com/office/drawing/2014/main" id="{4EB35CF6-2430-4A24-934C-B5837F552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878073" y="1877245"/>
                <a:ext cx="149829" cy="126778"/>
              </a:xfrm>
              <a:prstGeom prst="rect">
                <a:avLst/>
              </a:prstGeom>
            </p:spPr>
          </p:pic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7F84195-B2F4-4A78-A1C2-BF79314D40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926" y="1940634"/>
                <a:ext cx="1760794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9" name="Graphic 188">
                <a:extLst>
                  <a:ext uri="{FF2B5EF4-FFF2-40B4-BE49-F238E27FC236}">
                    <a16:creationId xmlns:a16="http://schemas.microsoft.com/office/drawing/2014/main" id="{091A44C8-48D3-4213-8C3B-E0EEC1E04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910239" y="1877245"/>
                <a:ext cx="149829" cy="126778"/>
              </a:xfrm>
              <a:prstGeom prst="rect">
                <a:avLst/>
              </a:prstGeom>
            </p:spPr>
          </p:pic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76861102-333E-44EC-B116-2F938FF47728}"/>
                </a:ext>
              </a:extLst>
            </p:cNvPr>
            <p:cNvGrpSpPr/>
            <p:nvPr/>
          </p:nvGrpSpPr>
          <p:grpSpPr>
            <a:xfrm>
              <a:off x="5998490" y="2044142"/>
              <a:ext cx="2181995" cy="126778"/>
              <a:chOff x="2878073" y="1877245"/>
              <a:chExt cx="2181995" cy="126778"/>
            </a:xfrm>
          </p:grpSpPr>
          <p:pic>
            <p:nvPicPr>
              <p:cNvPr id="184" name="Graphic 183">
                <a:extLst>
                  <a:ext uri="{FF2B5EF4-FFF2-40B4-BE49-F238E27FC236}">
                    <a16:creationId xmlns:a16="http://schemas.microsoft.com/office/drawing/2014/main" id="{344487ED-ECD1-4FDF-B351-78AB7D918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878073" y="1877245"/>
                <a:ext cx="149829" cy="126778"/>
              </a:xfrm>
              <a:prstGeom prst="rect">
                <a:avLst/>
              </a:prstGeom>
            </p:spPr>
          </p:pic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13871254-F960-457D-AF19-7463FDE5FF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926" y="1940634"/>
                <a:ext cx="1760794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6" name="Graphic 185">
                <a:extLst>
                  <a:ext uri="{FF2B5EF4-FFF2-40B4-BE49-F238E27FC236}">
                    <a16:creationId xmlns:a16="http://schemas.microsoft.com/office/drawing/2014/main" id="{B3623138-8E01-4D0A-9D2B-0547DAC92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910239" y="1877245"/>
                <a:ext cx="149829" cy="126778"/>
              </a:xfrm>
              <a:prstGeom prst="rect">
                <a:avLst/>
              </a:prstGeom>
            </p:spPr>
          </p:pic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4A752B5A-A3A7-4CC3-B74E-53BE498AFB55}"/>
                </a:ext>
              </a:extLst>
            </p:cNvPr>
            <p:cNvGrpSpPr/>
            <p:nvPr/>
          </p:nvGrpSpPr>
          <p:grpSpPr>
            <a:xfrm>
              <a:off x="5998490" y="2198340"/>
              <a:ext cx="2181995" cy="126778"/>
              <a:chOff x="2878073" y="1877245"/>
              <a:chExt cx="2181995" cy="126778"/>
            </a:xfrm>
          </p:grpSpPr>
          <p:pic>
            <p:nvPicPr>
              <p:cNvPr id="181" name="Graphic 180">
                <a:extLst>
                  <a:ext uri="{FF2B5EF4-FFF2-40B4-BE49-F238E27FC236}">
                    <a16:creationId xmlns:a16="http://schemas.microsoft.com/office/drawing/2014/main" id="{70711B26-1EC3-4CBF-9F42-91B658178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878073" y="1877245"/>
                <a:ext cx="149829" cy="126778"/>
              </a:xfrm>
              <a:prstGeom prst="rect">
                <a:avLst/>
              </a:prstGeom>
            </p:spPr>
          </p:pic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B6E9498C-2723-4700-BF1D-B1D4CE6795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926" y="1940634"/>
                <a:ext cx="1760794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3" name="Graphic 182">
                <a:extLst>
                  <a:ext uri="{FF2B5EF4-FFF2-40B4-BE49-F238E27FC236}">
                    <a16:creationId xmlns:a16="http://schemas.microsoft.com/office/drawing/2014/main" id="{B2CA30D2-611A-43AB-955E-F52140A2A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910239" y="1877245"/>
                <a:ext cx="149829" cy="126778"/>
              </a:xfrm>
              <a:prstGeom prst="rect">
                <a:avLst/>
              </a:prstGeom>
            </p:spPr>
          </p:pic>
        </p:grp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FCBC0D40-956A-44BD-9BAA-67BD0DCF949C}"/>
              </a:ext>
            </a:extLst>
          </p:cNvPr>
          <p:cNvGrpSpPr/>
          <p:nvPr/>
        </p:nvGrpSpPr>
        <p:grpSpPr>
          <a:xfrm>
            <a:off x="2810367" y="1988840"/>
            <a:ext cx="2181995" cy="126778"/>
            <a:chOff x="2716560" y="1883336"/>
            <a:chExt cx="2181995" cy="126778"/>
          </a:xfrm>
        </p:grpSpPr>
        <p:pic>
          <p:nvPicPr>
            <p:cNvPr id="190" name="Graphic 189">
              <a:extLst>
                <a:ext uri="{FF2B5EF4-FFF2-40B4-BE49-F238E27FC236}">
                  <a16:creationId xmlns:a16="http://schemas.microsoft.com/office/drawing/2014/main" id="{1E5A0F24-9FC9-4EC2-9D04-9FCD34026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16560" y="1883336"/>
              <a:ext cx="149829" cy="126778"/>
            </a:xfrm>
            <a:prstGeom prst="rect">
              <a:avLst/>
            </a:prstGeom>
          </p:spPr>
        </p:pic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A80A6CD3-B1E9-401A-98EF-27247273BC5E}"/>
                </a:ext>
              </a:extLst>
            </p:cNvPr>
            <p:cNvCxnSpPr>
              <a:cxnSpLocks/>
            </p:cNvCxnSpPr>
            <p:nvPr/>
          </p:nvCxnSpPr>
          <p:spPr>
            <a:xfrm>
              <a:off x="2930413" y="1946725"/>
              <a:ext cx="1760794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Graphic 191">
              <a:extLst>
                <a:ext uri="{FF2B5EF4-FFF2-40B4-BE49-F238E27FC236}">
                  <a16:creationId xmlns:a16="http://schemas.microsoft.com/office/drawing/2014/main" id="{8A72BD91-A733-4EEB-8A69-EA3F1ADD3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748726" y="1883336"/>
              <a:ext cx="149829" cy="126778"/>
            </a:xfrm>
            <a:prstGeom prst="rect">
              <a:avLst/>
            </a:prstGeom>
          </p:spPr>
        </p:pic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C3ECB79-07EE-4C6F-956A-8310888E34CC}"/>
              </a:ext>
            </a:extLst>
          </p:cNvPr>
          <p:cNvGrpSpPr/>
          <p:nvPr/>
        </p:nvGrpSpPr>
        <p:grpSpPr>
          <a:xfrm>
            <a:off x="2810367" y="2344862"/>
            <a:ext cx="2181995" cy="126778"/>
            <a:chOff x="2716560" y="1883336"/>
            <a:chExt cx="2181995" cy="126778"/>
          </a:xfrm>
        </p:grpSpPr>
        <p:pic>
          <p:nvPicPr>
            <p:cNvPr id="195" name="Graphic 194">
              <a:extLst>
                <a:ext uri="{FF2B5EF4-FFF2-40B4-BE49-F238E27FC236}">
                  <a16:creationId xmlns:a16="http://schemas.microsoft.com/office/drawing/2014/main" id="{361F2833-07A9-487D-9594-BEF517B4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16560" y="1883336"/>
              <a:ext cx="149829" cy="126778"/>
            </a:xfrm>
            <a:prstGeom prst="rect">
              <a:avLst/>
            </a:prstGeom>
          </p:spPr>
        </p:pic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D157D50-B32B-4A41-9656-B96F1EF18AB6}"/>
                </a:ext>
              </a:extLst>
            </p:cNvPr>
            <p:cNvCxnSpPr>
              <a:cxnSpLocks/>
            </p:cNvCxnSpPr>
            <p:nvPr/>
          </p:nvCxnSpPr>
          <p:spPr>
            <a:xfrm>
              <a:off x="2930413" y="1946725"/>
              <a:ext cx="1760794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7" name="Graphic 196">
              <a:extLst>
                <a:ext uri="{FF2B5EF4-FFF2-40B4-BE49-F238E27FC236}">
                  <a16:creationId xmlns:a16="http://schemas.microsoft.com/office/drawing/2014/main" id="{2AEE2549-934C-43DE-A3FB-91995E92F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748726" y="1883336"/>
              <a:ext cx="149829" cy="126778"/>
            </a:xfrm>
            <a:prstGeom prst="rect">
              <a:avLst/>
            </a:prstGeom>
          </p:spPr>
        </p:pic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D4F4056C-50CA-48D2-BAC1-6669F2D120DB}"/>
              </a:ext>
            </a:extLst>
          </p:cNvPr>
          <p:cNvGrpSpPr/>
          <p:nvPr/>
        </p:nvGrpSpPr>
        <p:grpSpPr>
          <a:xfrm>
            <a:off x="2810367" y="2705313"/>
            <a:ext cx="2181995" cy="126778"/>
            <a:chOff x="2716560" y="1883336"/>
            <a:chExt cx="2181995" cy="126778"/>
          </a:xfrm>
        </p:grpSpPr>
        <p:pic>
          <p:nvPicPr>
            <p:cNvPr id="199" name="Graphic 198">
              <a:extLst>
                <a:ext uri="{FF2B5EF4-FFF2-40B4-BE49-F238E27FC236}">
                  <a16:creationId xmlns:a16="http://schemas.microsoft.com/office/drawing/2014/main" id="{427F0F5D-6268-467A-B7A4-4568E24D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16560" y="1883336"/>
              <a:ext cx="149829" cy="126778"/>
            </a:xfrm>
            <a:prstGeom prst="rect">
              <a:avLst/>
            </a:prstGeom>
          </p:spPr>
        </p:pic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A0042B1E-5D4E-4AFF-B696-483D96085AB4}"/>
                </a:ext>
              </a:extLst>
            </p:cNvPr>
            <p:cNvCxnSpPr>
              <a:cxnSpLocks/>
            </p:cNvCxnSpPr>
            <p:nvPr/>
          </p:nvCxnSpPr>
          <p:spPr>
            <a:xfrm>
              <a:off x="2930413" y="1946725"/>
              <a:ext cx="1760794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1" name="Graphic 200">
              <a:extLst>
                <a:ext uri="{FF2B5EF4-FFF2-40B4-BE49-F238E27FC236}">
                  <a16:creationId xmlns:a16="http://schemas.microsoft.com/office/drawing/2014/main" id="{EC7CAEC0-9D0A-47F0-8A58-468C80B0F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748726" y="1883336"/>
              <a:ext cx="149829" cy="126778"/>
            </a:xfrm>
            <a:prstGeom prst="rect">
              <a:avLst/>
            </a:prstGeom>
          </p:spPr>
        </p:pic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3451535D-5AE5-42A5-B09F-7E239F7A6A8B}"/>
              </a:ext>
            </a:extLst>
          </p:cNvPr>
          <p:cNvGrpSpPr/>
          <p:nvPr/>
        </p:nvGrpSpPr>
        <p:grpSpPr>
          <a:xfrm>
            <a:off x="2810367" y="3105831"/>
            <a:ext cx="2181995" cy="126778"/>
            <a:chOff x="2716560" y="1883336"/>
            <a:chExt cx="2181995" cy="126778"/>
          </a:xfrm>
        </p:grpSpPr>
        <p:pic>
          <p:nvPicPr>
            <p:cNvPr id="203" name="Graphic 202">
              <a:extLst>
                <a:ext uri="{FF2B5EF4-FFF2-40B4-BE49-F238E27FC236}">
                  <a16:creationId xmlns:a16="http://schemas.microsoft.com/office/drawing/2014/main" id="{1C1308C7-2336-4AA3-8B07-1B817C0A3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16560" y="1883336"/>
              <a:ext cx="149829" cy="126778"/>
            </a:xfrm>
            <a:prstGeom prst="rect">
              <a:avLst/>
            </a:prstGeom>
          </p:spPr>
        </p:pic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842589F9-BA82-4B47-8D77-D9CA41934731}"/>
                </a:ext>
              </a:extLst>
            </p:cNvPr>
            <p:cNvCxnSpPr>
              <a:cxnSpLocks/>
            </p:cNvCxnSpPr>
            <p:nvPr/>
          </p:nvCxnSpPr>
          <p:spPr>
            <a:xfrm>
              <a:off x="2930413" y="1946725"/>
              <a:ext cx="1760794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" name="Graphic 204">
              <a:extLst>
                <a:ext uri="{FF2B5EF4-FFF2-40B4-BE49-F238E27FC236}">
                  <a16:creationId xmlns:a16="http://schemas.microsoft.com/office/drawing/2014/main" id="{B2766C34-9594-4570-94B4-24FA8E71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748726" y="1883336"/>
              <a:ext cx="149829" cy="126778"/>
            </a:xfrm>
            <a:prstGeom prst="rect">
              <a:avLst/>
            </a:prstGeom>
          </p:spPr>
        </p:pic>
      </p:grpSp>
      <p:pic>
        <p:nvPicPr>
          <p:cNvPr id="219" name="Picture 218" descr="A close up of a sign&#10;&#10;Description automatically generated">
            <a:extLst>
              <a:ext uri="{FF2B5EF4-FFF2-40B4-BE49-F238E27FC236}">
                <a16:creationId xmlns:a16="http://schemas.microsoft.com/office/drawing/2014/main" id="{A3874C2E-761F-42CE-ABE9-CA6959FDA34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57780" y="3624296"/>
            <a:ext cx="313427" cy="227948"/>
          </a:xfrm>
          <a:prstGeom prst="rect">
            <a:avLst/>
          </a:prstGeom>
        </p:spPr>
      </p:pic>
      <p:pic>
        <p:nvPicPr>
          <p:cNvPr id="220" name="Picture 219" descr="A close up of a sign&#10;&#10;Description automatically generated">
            <a:extLst>
              <a:ext uri="{FF2B5EF4-FFF2-40B4-BE49-F238E27FC236}">
                <a16:creationId xmlns:a16="http://schemas.microsoft.com/office/drawing/2014/main" id="{FB21DC5F-EA18-4E2C-AD4F-617C3B283EF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50805" y="4705878"/>
            <a:ext cx="313427" cy="227948"/>
          </a:xfrm>
          <a:prstGeom prst="rect">
            <a:avLst/>
          </a:prstGeom>
        </p:spPr>
      </p:pic>
      <p:pic>
        <p:nvPicPr>
          <p:cNvPr id="221" name="Picture 220" descr="A close up of a sign&#10;&#10;Description automatically generated">
            <a:extLst>
              <a:ext uri="{FF2B5EF4-FFF2-40B4-BE49-F238E27FC236}">
                <a16:creationId xmlns:a16="http://schemas.microsoft.com/office/drawing/2014/main" id="{4034CC7C-F41B-4C4B-B56B-2D48BB63769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30175" y="4705878"/>
            <a:ext cx="313427" cy="227948"/>
          </a:xfrm>
          <a:prstGeom prst="rect">
            <a:avLst/>
          </a:prstGeom>
        </p:spPr>
      </p:pic>
      <p:pic>
        <p:nvPicPr>
          <p:cNvPr id="224" name="Picture 223" descr="A close up of a sign&#10;&#10;Description automatically generated">
            <a:extLst>
              <a:ext uri="{FF2B5EF4-FFF2-40B4-BE49-F238E27FC236}">
                <a16:creationId xmlns:a16="http://schemas.microsoft.com/office/drawing/2014/main" id="{74D5EE11-9A74-4794-85DF-6741A485383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86683" y="5105953"/>
            <a:ext cx="313427" cy="227948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86A6436F-C26B-42B0-8F59-41E429430367}"/>
              </a:ext>
            </a:extLst>
          </p:cNvPr>
          <p:cNvSpPr txBox="1"/>
          <p:nvPr/>
        </p:nvSpPr>
        <p:spPr>
          <a:xfrm>
            <a:off x="4130976" y="3467875"/>
            <a:ext cx="880905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Media Servers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B74D506F-4971-453A-8E94-81702899AF41}"/>
              </a:ext>
            </a:extLst>
          </p:cNvPr>
          <p:cNvSpPr txBox="1"/>
          <p:nvPr/>
        </p:nvSpPr>
        <p:spPr>
          <a:xfrm>
            <a:off x="1812881" y="1601232"/>
            <a:ext cx="880905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DR Site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DE75E342-FB86-45D2-BF43-C863D1399AF3}"/>
              </a:ext>
            </a:extLst>
          </p:cNvPr>
          <p:cNvSpPr txBox="1"/>
          <p:nvPr/>
        </p:nvSpPr>
        <p:spPr>
          <a:xfrm>
            <a:off x="4707654" y="1601232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Primary Storage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2986A5F5-D98F-4535-8446-F0A6792124B0}"/>
              </a:ext>
            </a:extLst>
          </p:cNvPr>
          <p:cNvSpPr txBox="1"/>
          <p:nvPr/>
        </p:nvSpPr>
        <p:spPr>
          <a:xfrm>
            <a:off x="8391915" y="1601232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Backup Storage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F479544F-527D-41B8-9619-D3361898628E}"/>
              </a:ext>
            </a:extLst>
          </p:cNvPr>
          <p:cNvSpPr txBox="1"/>
          <p:nvPr/>
        </p:nvSpPr>
        <p:spPr>
          <a:xfrm>
            <a:off x="7135247" y="3596712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Catalog Servers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BB1A442-A04B-4C83-A293-E645678584DA}"/>
              </a:ext>
            </a:extLst>
          </p:cNvPr>
          <p:cNvSpPr txBox="1"/>
          <p:nvPr/>
        </p:nvSpPr>
        <p:spPr>
          <a:xfrm>
            <a:off x="7161979" y="6059471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Off-site Storage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60B83116-E8DB-4169-B575-9251C6F22D83}"/>
              </a:ext>
            </a:extLst>
          </p:cNvPr>
          <p:cNvSpPr txBox="1"/>
          <p:nvPr/>
        </p:nvSpPr>
        <p:spPr>
          <a:xfrm>
            <a:off x="4695877" y="6059471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Tape Libraries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AAF44BE-F4F9-4054-BEC8-D0AA3F65AD1F}"/>
              </a:ext>
            </a:extLst>
          </p:cNvPr>
          <p:cNvSpPr txBox="1"/>
          <p:nvPr/>
        </p:nvSpPr>
        <p:spPr>
          <a:xfrm>
            <a:off x="2403239" y="6059471"/>
            <a:ext cx="1716638" cy="30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Clr>
                <a:srgbClr val="F47324"/>
              </a:buClr>
            </a:pPr>
            <a:r>
              <a:rPr lang="en-US" sz="1600" dirty="0">
                <a:solidFill>
                  <a:srgbClr val="00849B"/>
                </a:solidFill>
                <a:latin typeface="Avenir Medium" panose="02000603020000020003" pitchFamily="2" charset="0"/>
                <a:ea typeface="ＭＳ Ｐゴシック" pitchFamily="-123" charset="-128"/>
                <a:cs typeface="ＭＳ Ｐゴシック" pitchFamily="-123" charset="-128"/>
              </a:rPr>
              <a:t>Disk Targets</a:t>
            </a:r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430F8C73-0F00-4310-A97A-7C5494E0E121}"/>
              </a:ext>
            </a:extLst>
          </p:cNvPr>
          <p:cNvGrpSpPr/>
          <p:nvPr/>
        </p:nvGrpSpPr>
        <p:grpSpPr>
          <a:xfrm>
            <a:off x="5760320" y="4758599"/>
            <a:ext cx="131423" cy="411963"/>
            <a:chOff x="5638400" y="3327580"/>
            <a:chExt cx="131423" cy="411963"/>
          </a:xfrm>
        </p:grpSpPr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F244E55-182E-4CC5-8D6C-C4C720B2FF2C}"/>
                </a:ext>
              </a:extLst>
            </p:cNvPr>
            <p:cNvCxnSpPr>
              <a:cxnSpLocks/>
            </p:cNvCxnSpPr>
            <p:nvPr/>
          </p:nvCxnSpPr>
          <p:spPr>
            <a:xfrm>
              <a:off x="5638400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27736AD7-4181-42E6-AC63-9C57625CD11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69823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0F8703F2-3EFD-46AD-ACA1-50E6D92E990A}"/>
              </a:ext>
            </a:extLst>
          </p:cNvPr>
          <p:cNvGrpSpPr/>
          <p:nvPr/>
        </p:nvGrpSpPr>
        <p:grpSpPr>
          <a:xfrm>
            <a:off x="5497478" y="4758599"/>
            <a:ext cx="131421" cy="411963"/>
            <a:chOff x="5375558" y="3327580"/>
            <a:chExt cx="131421" cy="411963"/>
          </a:xfrm>
        </p:grpSpPr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20F25541-3F0F-4F5C-8F54-ADE97612AB3E}"/>
                </a:ext>
              </a:extLst>
            </p:cNvPr>
            <p:cNvCxnSpPr>
              <a:cxnSpLocks/>
            </p:cNvCxnSpPr>
            <p:nvPr/>
          </p:nvCxnSpPr>
          <p:spPr>
            <a:xfrm>
              <a:off x="5375558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5D46F11E-B502-4E77-BD7E-A75BE3ED18C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06979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D35D6629-CC7E-47EB-BF65-3808963A80B4}"/>
              </a:ext>
            </a:extLst>
          </p:cNvPr>
          <p:cNvGrpSpPr/>
          <p:nvPr/>
        </p:nvGrpSpPr>
        <p:grpSpPr>
          <a:xfrm>
            <a:off x="5234636" y="4758599"/>
            <a:ext cx="131421" cy="411963"/>
            <a:chOff x="5112716" y="3327580"/>
            <a:chExt cx="131421" cy="411963"/>
          </a:xfrm>
        </p:grpSpPr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A07A2819-6B29-4706-88CB-4C7699310811}"/>
                </a:ext>
              </a:extLst>
            </p:cNvPr>
            <p:cNvCxnSpPr>
              <a:cxnSpLocks/>
            </p:cNvCxnSpPr>
            <p:nvPr/>
          </p:nvCxnSpPr>
          <p:spPr>
            <a:xfrm>
              <a:off x="5112716" y="33402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049B4FB0-0480-496A-B911-0B89EA5F65E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44137" y="3327580"/>
              <a:ext cx="0" cy="399263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Connector: Elbow 253">
            <a:extLst>
              <a:ext uri="{FF2B5EF4-FFF2-40B4-BE49-F238E27FC236}">
                <a16:creationId xmlns:a16="http://schemas.microsoft.com/office/drawing/2014/main" id="{7D063AEC-D3D7-4799-BA0D-74CCECAA3E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17720" y="4079013"/>
            <a:ext cx="1777065" cy="1052233"/>
          </a:xfrm>
          <a:prstGeom prst="bentConnector3">
            <a:avLst>
              <a:gd name="adj1" fmla="val 100116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or: Elbow 257">
            <a:extLst>
              <a:ext uri="{FF2B5EF4-FFF2-40B4-BE49-F238E27FC236}">
                <a16:creationId xmlns:a16="http://schemas.microsoft.com/office/drawing/2014/main" id="{02E04460-DB48-4680-963D-BC6C4CA71F6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3316" y="4174569"/>
            <a:ext cx="1681111" cy="937727"/>
          </a:xfrm>
          <a:prstGeom prst="bentConnector3">
            <a:avLst>
              <a:gd name="adj1" fmla="val 100116"/>
            </a:avLst>
          </a:prstGeom>
          <a:ln w="190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nector: Elbow 258">
            <a:extLst>
              <a:ext uri="{FF2B5EF4-FFF2-40B4-BE49-F238E27FC236}">
                <a16:creationId xmlns:a16="http://schemas.microsoft.com/office/drawing/2014/main" id="{7402B103-5272-43D3-9C31-D52E700FB7F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14189" y="4261632"/>
            <a:ext cx="1574592" cy="869614"/>
          </a:xfrm>
          <a:prstGeom prst="bentConnector3">
            <a:avLst>
              <a:gd name="adj1" fmla="val 100116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nector: Elbow 259">
            <a:extLst>
              <a:ext uri="{FF2B5EF4-FFF2-40B4-BE49-F238E27FC236}">
                <a16:creationId xmlns:a16="http://schemas.microsoft.com/office/drawing/2014/main" id="{B933155A-D395-4C89-86DF-48F4E2DA2A9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12554" y="4359022"/>
            <a:ext cx="1474822" cy="752189"/>
          </a:xfrm>
          <a:prstGeom prst="bentConnector3">
            <a:avLst>
              <a:gd name="adj1" fmla="val 100116"/>
            </a:avLst>
          </a:prstGeom>
          <a:ln w="190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49F1E03-6CC3-48DD-9147-AB478CBA8787}"/>
              </a:ext>
            </a:extLst>
          </p:cNvPr>
          <p:cNvGrpSpPr/>
          <p:nvPr/>
        </p:nvGrpSpPr>
        <p:grpSpPr>
          <a:xfrm rot="5400000">
            <a:off x="6517901" y="3667325"/>
            <a:ext cx="597370" cy="1175380"/>
            <a:chOff x="6321751" y="3974538"/>
            <a:chExt cx="657107" cy="411963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0EF72033-9F86-426F-B36B-C254AA552815}"/>
                </a:ext>
              </a:extLst>
            </p:cNvPr>
            <p:cNvGrpSpPr/>
            <p:nvPr/>
          </p:nvGrpSpPr>
          <p:grpSpPr>
            <a:xfrm>
              <a:off x="6847435" y="3974538"/>
              <a:ext cx="131423" cy="411963"/>
              <a:chOff x="5638400" y="3327580"/>
              <a:chExt cx="131423" cy="411963"/>
            </a:xfrm>
          </p:grpSpPr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8DEEBD37-5925-40C7-892E-2C6BCBF1D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8400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BFA15F41-DEAF-4E48-8757-74CA298D3B3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769823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362F83DA-4CB8-4907-8B89-F67C8A389A16}"/>
                </a:ext>
              </a:extLst>
            </p:cNvPr>
            <p:cNvGrpSpPr/>
            <p:nvPr/>
          </p:nvGrpSpPr>
          <p:grpSpPr>
            <a:xfrm>
              <a:off x="6584593" y="3974538"/>
              <a:ext cx="131421" cy="411963"/>
              <a:chOff x="5375558" y="3327580"/>
              <a:chExt cx="131421" cy="411963"/>
            </a:xfrm>
          </p:grpSpPr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CFB2B3E-CFB8-4A36-85AE-C54056D91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5558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223FB01B-7AC1-41D8-AF10-00837A9D927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506979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491D250-2351-4A4F-816E-13A97836156F}"/>
                </a:ext>
              </a:extLst>
            </p:cNvPr>
            <p:cNvGrpSpPr/>
            <p:nvPr/>
          </p:nvGrpSpPr>
          <p:grpSpPr>
            <a:xfrm>
              <a:off x="6321751" y="3974538"/>
              <a:ext cx="131421" cy="411963"/>
              <a:chOff x="5112716" y="3327580"/>
              <a:chExt cx="131421" cy="411963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15F850D8-39F0-4CB4-B9ED-C3B5114CC4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2716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4314AC3-47D1-4BA9-8A8A-E437D48D66F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244137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7BAB517A-2098-465F-B214-1885EAD5DB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07336" y="3889498"/>
            <a:ext cx="898377" cy="247056"/>
          </a:xfrm>
          <a:prstGeom prst="rect">
            <a:avLst/>
          </a:prstGeom>
        </p:spPr>
      </p:pic>
      <p:pic>
        <p:nvPicPr>
          <p:cNvPr id="169" name="Graphic 168">
            <a:extLst>
              <a:ext uri="{FF2B5EF4-FFF2-40B4-BE49-F238E27FC236}">
                <a16:creationId xmlns:a16="http://schemas.microsoft.com/office/drawing/2014/main" id="{01363239-9D64-4F24-A22C-1CC8C43C45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07336" y="4171254"/>
            <a:ext cx="898377" cy="247056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id="{3A160FF3-D679-42C4-9DDC-35D639F703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07336" y="4458822"/>
            <a:ext cx="898377" cy="247056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3EC25157-673C-4ED4-8C5D-E5B26E5478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85853" y="3907097"/>
            <a:ext cx="613604" cy="168742"/>
          </a:xfrm>
          <a:prstGeom prst="rect">
            <a:avLst/>
          </a:prstGeom>
        </p:spPr>
      </p:pic>
      <p:pic>
        <p:nvPicPr>
          <p:cNvPr id="212" name="Graphic 211">
            <a:extLst>
              <a:ext uri="{FF2B5EF4-FFF2-40B4-BE49-F238E27FC236}">
                <a16:creationId xmlns:a16="http://schemas.microsoft.com/office/drawing/2014/main" id="{9E928031-E4B8-4BEC-B2FD-EF77F42ACF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85853" y="4113352"/>
            <a:ext cx="613604" cy="168742"/>
          </a:xfrm>
          <a:prstGeom prst="rect">
            <a:avLst/>
          </a:prstGeom>
        </p:spPr>
      </p:pic>
      <p:pic>
        <p:nvPicPr>
          <p:cNvPr id="213" name="Graphic 212">
            <a:extLst>
              <a:ext uri="{FF2B5EF4-FFF2-40B4-BE49-F238E27FC236}">
                <a16:creationId xmlns:a16="http://schemas.microsoft.com/office/drawing/2014/main" id="{319C556A-8CD7-4AA1-AA93-50283663D0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85853" y="4319607"/>
            <a:ext cx="613604" cy="168742"/>
          </a:xfrm>
          <a:prstGeom prst="rect">
            <a:avLst/>
          </a:prstGeom>
        </p:spPr>
      </p:pic>
      <p:pic>
        <p:nvPicPr>
          <p:cNvPr id="214" name="Graphic 213">
            <a:extLst>
              <a:ext uri="{FF2B5EF4-FFF2-40B4-BE49-F238E27FC236}">
                <a16:creationId xmlns:a16="http://schemas.microsoft.com/office/drawing/2014/main" id="{4BAACE51-1951-4DD5-8AD5-6E78E1EA77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85853" y="4526035"/>
            <a:ext cx="613604" cy="168742"/>
          </a:xfrm>
          <a:prstGeom prst="rect">
            <a:avLst/>
          </a:prstGeom>
        </p:spPr>
      </p:pic>
      <p:pic>
        <p:nvPicPr>
          <p:cNvPr id="215" name="Graphic 214">
            <a:extLst>
              <a:ext uri="{FF2B5EF4-FFF2-40B4-BE49-F238E27FC236}">
                <a16:creationId xmlns:a16="http://schemas.microsoft.com/office/drawing/2014/main" id="{505C0199-870E-4488-B126-D8507295CB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38265" y="3907097"/>
            <a:ext cx="613604" cy="168742"/>
          </a:xfrm>
          <a:prstGeom prst="rect">
            <a:avLst/>
          </a:prstGeom>
        </p:spPr>
      </p:pic>
      <p:pic>
        <p:nvPicPr>
          <p:cNvPr id="216" name="Graphic 215">
            <a:extLst>
              <a:ext uri="{FF2B5EF4-FFF2-40B4-BE49-F238E27FC236}">
                <a16:creationId xmlns:a16="http://schemas.microsoft.com/office/drawing/2014/main" id="{6C16815E-959E-46D9-92BE-E7CD18A83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38265" y="4113352"/>
            <a:ext cx="613604" cy="168742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73763FB6-70E3-4492-B89D-C760B283C2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38265" y="4319607"/>
            <a:ext cx="613604" cy="168742"/>
          </a:xfrm>
          <a:prstGeom prst="rect">
            <a:avLst/>
          </a:prstGeom>
        </p:spPr>
      </p:pic>
      <p:pic>
        <p:nvPicPr>
          <p:cNvPr id="218" name="Graphic 217">
            <a:extLst>
              <a:ext uri="{FF2B5EF4-FFF2-40B4-BE49-F238E27FC236}">
                <a16:creationId xmlns:a16="http://schemas.microsoft.com/office/drawing/2014/main" id="{D34B24F7-287B-4B8D-960C-1798D731BE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38265" y="4526035"/>
            <a:ext cx="613604" cy="168742"/>
          </a:xfrm>
          <a:prstGeom prst="rect">
            <a:avLst/>
          </a:prstGeom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6B287D68-FF3B-4041-8148-71D0FAEDFC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56879" y="5170562"/>
            <a:ext cx="753060" cy="794897"/>
          </a:xfrm>
          <a:prstGeom prst="rect">
            <a:avLst/>
          </a:prstGeom>
        </p:spPr>
      </p:pic>
      <p:pic>
        <p:nvPicPr>
          <p:cNvPr id="275" name="Graphic 274">
            <a:extLst>
              <a:ext uri="{FF2B5EF4-FFF2-40B4-BE49-F238E27FC236}">
                <a16:creationId xmlns:a16="http://schemas.microsoft.com/office/drawing/2014/main" id="{6A033C2E-C799-4BDE-A721-E2C7854A06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68771" y="5245745"/>
            <a:ext cx="326548" cy="718407"/>
          </a:xfrm>
          <a:prstGeom prst="rect">
            <a:avLst/>
          </a:prstGeom>
        </p:spPr>
      </p:pic>
      <p:pic>
        <p:nvPicPr>
          <p:cNvPr id="277" name="Graphic 276">
            <a:extLst>
              <a:ext uri="{FF2B5EF4-FFF2-40B4-BE49-F238E27FC236}">
                <a16:creationId xmlns:a16="http://schemas.microsoft.com/office/drawing/2014/main" id="{468102AD-6186-43B8-8665-3CE086C7A3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31289" y="5245745"/>
            <a:ext cx="326548" cy="718407"/>
          </a:xfrm>
          <a:prstGeom prst="rect">
            <a:avLst/>
          </a:pr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69C9CEB3-9F85-4700-ABB2-32D5EE194F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00030" y="5245745"/>
            <a:ext cx="326548" cy="718407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487A2B3C-534E-401C-B904-C97E9EE065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806216" y="5745344"/>
            <a:ext cx="910683" cy="217476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D66FEF36-5DD8-4ADB-AD18-56A6C42CF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806216" y="5486391"/>
            <a:ext cx="910683" cy="217476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BD8F999A-BBBA-4B28-AA2C-797F63726F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806216" y="5227438"/>
            <a:ext cx="910683" cy="21747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C09AB1E-D9FE-4D28-81DC-0BB233E5C65D}"/>
              </a:ext>
            </a:extLst>
          </p:cNvPr>
          <p:cNvGrpSpPr/>
          <p:nvPr/>
        </p:nvGrpSpPr>
        <p:grpSpPr>
          <a:xfrm>
            <a:off x="6205640" y="5274520"/>
            <a:ext cx="1396813" cy="320609"/>
            <a:chOff x="6205640" y="5274520"/>
            <a:chExt cx="1396813" cy="320609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3764491A-6200-450B-B68B-258C9C801395}"/>
                </a:ext>
              </a:extLst>
            </p:cNvPr>
            <p:cNvGrpSpPr/>
            <p:nvPr/>
          </p:nvGrpSpPr>
          <p:grpSpPr>
            <a:xfrm>
              <a:off x="6205640" y="5431155"/>
              <a:ext cx="1396813" cy="0"/>
              <a:chOff x="6083720" y="5325651"/>
              <a:chExt cx="1396813" cy="0"/>
            </a:xfrm>
          </p:grpSpPr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BDDF1034-7E20-4795-B176-BF2ACB7753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3720" y="5325651"/>
                <a:ext cx="47763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82A2DAF6-1AA2-4530-B432-1EA0342AA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2903" y="5325651"/>
                <a:ext cx="47763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2" name="Graphic 281">
              <a:extLst>
                <a:ext uri="{FF2B5EF4-FFF2-40B4-BE49-F238E27FC236}">
                  <a16:creationId xmlns:a16="http://schemas.microsoft.com/office/drawing/2014/main" id="{E3D6F840-D8B8-408F-ABB6-36EC4EAC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712415" y="5274520"/>
              <a:ext cx="388105" cy="320609"/>
            </a:xfrm>
            <a:prstGeom prst="rect">
              <a:avLst/>
            </a:prstGeom>
          </p:spPr>
        </p:pic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760ECFC5-A1DA-493F-8088-2F0479D2F3D4}"/>
              </a:ext>
            </a:extLst>
          </p:cNvPr>
          <p:cNvGrpSpPr/>
          <p:nvPr/>
        </p:nvGrpSpPr>
        <p:grpSpPr>
          <a:xfrm flipH="1">
            <a:off x="6196114" y="5632597"/>
            <a:ext cx="1396813" cy="320609"/>
            <a:chOff x="6205640" y="5274520"/>
            <a:chExt cx="1396813" cy="320609"/>
          </a:xfrm>
        </p:grpSpPr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6934F8C3-CA63-4777-A851-2AF1C9936C9C}"/>
                </a:ext>
              </a:extLst>
            </p:cNvPr>
            <p:cNvGrpSpPr/>
            <p:nvPr/>
          </p:nvGrpSpPr>
          <p:grpSpPr>
            <a:xfrm>
              <a:off x="6205640" y="5431155"/>
              <a:ext cx="1396813" cy="0"/>
              <a:chOff x="6083720" y="5325651"/>
              <a:chExt cx="1396813" cy="0"/>
            </a:xfrm>
          </p:grpSpPr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6B766A66-E1B1-4344-BBCA-A9D40E23F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3720" y="5325651"/>
                <a:ext cx="47763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EB81E4F0-702E-475B-96DF-D11276C3AB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2903" y="5325651"/>
                <a:ext cx="47763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5" name="Graphic 284">
              <a:extLst>
                <a:ext uri="{FF2B5EF4-FFF2-40B4-BE49-F238E27FC236}">
                  <a16:creationId xmlns:a16="http://schemas.microsoft.com/office/drawing/2014/main" id="{68A7642B-5C79-4A38-9456-8E28E73FF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712415" y="5274520"/>
              <a:ext cx="388105" cy="320609"/>
            </a:xfrm>
            <a:prstGeom prst="rect">
              <a:avLst/>
            </a:prstGeom>
          </p:spPr>
        </p:pic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0FA21402-1095-490E-B56B-8E8D2452A42B}"/>
              </a:ext>
            </a:extLst>
          </p:cNvPr>
          <p:cNvGrpSpPr/>
          <p:nvPr/>
        </p:nvGrpSpPr>
        <p:grpSpPr>
          <a:xfrm>
            <a:off x="2814306" y="4113352"/>
            <a:ext cx="5591048" cy="1851929"/>
            <a:chOff x="2814306" y="4113352"/>
            <a:chExt cx="5591048" cy="1851929"/>
          </a:xfrm>
        </p:grpSpPr>
        <p:pic>
          <p:nvPicPr>
            <p:cNvPr id="289" name="Graphic 288">
              <a:extLst>
                <a:ext uri="{FF2B5EF4-FFF2-40B4-BE49-F238E27FC236}">
                  <a16:creationId xmlns:a16="http://schemas.microsoft.com/office/drawing/2014/main" id="{8B262DEF-4757-4C7B-834E-76C0A9F79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506978" y="4171254"/>
              <a:ext cx="898376" cy="247053"/>
            </a:xfrm>
            <a:prstGeom prst="rect">
              <a:avLst/>
            </a:prstGeom>
          </p:spPr>
        </p:pic>
        <p:pic>
          <p:nvPicPr>
            <p:cNvPr id="290" name="Graphic 289">
              <a:extLst>
                <a:ext uri="{FF2B5EF4-FFF2-40B4-BE49-F238E27FC236}">
                  <a16:creationId xmlns:a16="http://schemas.microsoft.com/office/drawing/2014/main" id="{5905E73B-3C39-4EAF-BC7D-8E00C3076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585853" y="4113352"/>
              <a:ext cx="613604" cy="168741"/>
            </a:xfrm>
            <a:prstGeom prst="rect">
              <a:avLst/>
            </a:prstGeom>
          </p:spPr>
        </p:pic>
        <p:pic>
          <p:nvPicPr>
            <p:cNvPr id="291" name="Graphic 290">
              <a:extLst>
                <a:ext uri="{FF2B5EF4-FFF2-40B4-BE49-F238E27FC236}">
                  <a16:creationId xmlns:a16="http://schemas.microsoft.com/office/drawing/2014/main" id="{1F4622CF-12B9-4C81-8975-61882BD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938265" y="4113352"/>
              <a:ext cx="613604" cy="168741"/>
            </a:xfrm>
            <a:prstGeom prst="rect">
              <a:avLst/>
            </a:prstGeom>
          </p:spPr>
        </p:pic>
        <p:pic>
          <p:nvPicPr>
            <p:cNvPr id="292" name="Graphic 291">
              <a:extLst>
                <a:ext uri="{FF2B5EF4-FFF2-40B4-BE49-F238E27FC236}">
                  <a16:creationId xmlns:a16="http://schemas.microsoft.com/office/drawing/2014/main" id="{79A1AB3F-8515-4BCE-9CB0-8A6CC755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585853" y="4320419"/>
              <a:ext cx="613604" cy="168741"/>
            </a:xfrm>
            <a:prstGeom prst="rect">
              <a:avLst/>
            </a:prstGeom>
          </p:spPr>
        </p:pic>
        <p:pic>
          <p:nvPicPr>
            <p:cNvPr id="293" name="Graphic 292">
              <a:extLst>
                <a:ext uri="{FF2B5EF4-FFF2-40B4-BE49-F238E27FC236}">
                  <a16:creationId xmlns:a16="http://schemas.microsoft.com/office/drawing/2014/main" id="{8700AFCD-B45C-468C-BB69-D6319DC15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938265" y="4320419"/>
              <a:ext cx="613604" cy="168741"/>
            </a:xfrm>
            <a:prstGeom prst="rect">
              <a:avLst/>
            </a:prstGeom>
          </p:spPr>
        </p:pic>
        <p:pic>
          <p:nvPicPr>
            <p:cNvPr id="294" name="Graphic 293">
              <a:extLst>
                <a:ext uri="{FF2B5EF4-FFF2-40B4-BE49-F238E27FC236}">
                  <a16:creationId xmlns:a16="http://schemas.microsoft.com/office/drawing/2014/main" id="{D590AA11-46D0-4B85-8864-D4462EC96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400030" y="5245745"/>
              <a:ext cx="332096" cy="719536"/>
            </a:xfrm>
            <a:prstGeom prst="rect">
              <a:avLst/>
            </a:prstGeom>
          </p:spPr>
        </p:pic>
        <p:pic>
          <p:nvPicPr>
            <p:cNvPr id="295" name="Graphic 294">
              <a:extLst>
                <a:ext uri="{FF2B5EF4-FFF2-40B4-BE49-F238E27FC236}">
                  <a16:creationId xmlns:a16="http://schemas.microsoft.com/office/drawing/2014/main" id="{3FE8497A-3B3A-475D-B94B-8E9DC4A76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2814306" y="5486102"/>
              <a:ext cx="899098" cy="214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0292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A95E01-95E3-42F2-A06B-A532FE634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14</a:t>
            </a:fld>
            <a:endParaRPr lang="en-US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2745ED-8EAF-4172-8F0E-AC026D5A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5" y="312673"/>
            <a:ext cx="8712995" cy="1214437"/>
          </a:xfrm>
        </p:spPr>
        <p:txBody>
          <a:bodyPr anchor="ctr">
            <a:normAutofit/>
          </a:bodyPr>
          <a:lstStyle/>
          <a:p>
            <a:r>
              <a:rPr lang="en-US" dirty="0"/>
              <a:t>…and yet, unstructured data </a:t>
            </a:r>
            <a:r>
              <a:rPr lang="en-US" i="1" u="sng" dirty="0">
                <a:latin typeface="Avenir Heavy" panose="020B0703020203020204" pitchFamily="34" charset="0"/>
              </a:rPr>
              <a:t>still can’t be managed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C76A77-7A87-43DE-BDE6-BEA254997EB4}"/>
              </a:ext>
            </a:extLst>
          </p:cNvPr>
          <p:cNvSpPr txBox="1"/>
          <p:nvPr/>
        </p:nvSpPr>
        <p:spPr>
          <a:xfrm>
            <a:off x="518841" y="1583719"/>
            <a:ext cx="3474245" cy="655442"/>
          </a:xfrm>
          <a:prstGeom prst="rect">
            <a:avLst/>
          </a:prstGeom>
          <a:solidFill>
            <a:srgbClr val="03839A"/>
          </a:solidFill>
          <a:ln>
            <a:solidFill>
              <a:srgbClr val="03839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Ludicrously Expensive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9C712F-B698-4311-B37B-7198DCA91471}"/>
              </a:ext>
            </a:extLst>
          </p:cNvPr>
          <p:cNvSpPr txBox="1"/>
          <p:nvPr/>
        </p:nvSpPr>
        <p:spPr>
          <a:xfrm>
            <a:off x="4149091" y="1583719"/>
            <a:ext cx="3830317" cy="655633"/>
          </a:xfrm>
          <a:prstGeom prst="rect">
            <a:avLst/>
          </a:prstGeom>
          <a:solidFill>
            <a:srgbClr val="03839A"/>
          </a:solidFill>
          <a:ln>
            <a:solidFill>
              <a:srgbClr val="03839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Completely Inflexible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915754-BE18-4BE4-B320-1F20CB1EB7F2}"/>
              </a:ext>
            </a:extLst>
          </p:cNvPr>
          <p:cNvSpPr txBox="1"/>
          <p:nvPr/>
        </p:nvSpPr>
        <p:spPr>
          <a:xfrm>
            <a:off x="518842" y="2366459"/>
            <a:ext cx="316555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</a:rPr>
              <a:t>Complex infrastructure</a:t>
            </a:r>
          </a:p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</a:rPr>
              <a:t>Manual, people intensive processes</a:t>
            </a:r>
          </a:p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</a:rPr>
              <a:t>Inability to leverage cloud economics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F4B496-7E96-43D4-81E8-F9310E18F71D}"/>
              </a:ext>
            </a:extLst>
          </p:cNvPr>
          <p:cNvSpPr txBox="1"/>
          <p:nvPr/>
        </p:nvSpPr>
        <p:spPr>
          <a:xfrm>
            <a:off x="4323196" y="2366946"/>
            <a:ext cx="3165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Many point solutions from many vendors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A323EC-BCCB-47B2-BE1E-1E06EE2A423F}"/>
              </a:ext>
            </a:extLst>
          </p:cNvPr>
          <p:cNvSpPr txBox="1"/>
          <p:nvPr/>
        </p:nvSpPr>
        <p:spPr>
          <a:xfrm>
            <a:off x="8142512" y="1583719"/>
            <a:ext cx="3528221" cy="659747"/>
          </a:xfrm>
          <a:prstGeom prst="rect">
            <a:avLst/>
          </a:prstGeom>
          <a:solidFill>
            <a:srgbClr val="03839A"/>
          </a:solidFill>
          <a:ln>
            <a:solidFill>
              <a:srgbClr val="03839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Data Still Unmanaged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15C95F-D746-49C3-B580-D418707AE809}"/>
              </a:ext>
            </a:extLst>
          </p:cNvPr>
          <p:cNvSpPr txBox="1"/>
          <p:nvPr/>
        </p:nvSpPr>
        <p:spPr>
          <a:xfrm>
            <a:off x="8164305" y="2357839"/>
            <a:ext cx="3482106" cy="2802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Font typeface="System Font Regular"/>
              <a:buChar char="X"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No </a:t>
            </a:r>
            <a:r>
              <a:rPr lang="en-US" sz="2000" b="1" i="1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visibility</a:t>
            </a: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 into data spread across systems</a:t>
            </a:r>
          </a:p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Font typeface="System Font Regular"/>
              <a:buChar char="X"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Cannot </a:t>
            </a:r>
            <a:r>
              <a:rPr lang="en-US" sz="2000" b="1" i="1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protect</a:t>
            </a: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 large and dense datasets</a:t>
            </a:r>
          </a:p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Font typeface="System Font Regular"/>
              <a:buChar char="X"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Data </a:t>
            </a:r>
            <a:r>
              <a:rPr lang="en-US" sz="2000" b="1" i="1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mobility</a:t>
            </a: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 is complex, cumbersome and manual</a:t>
            </a:r>
          </a:p>
          <a:p>
            <a:pPr algn="ctr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“You don’t know what you have or where it is! You cannot get it from where it is to where it is needed in a timely manner.”</a:t>
            </a:r>
            <a:endParaRPr lang="en-US" sz="1400" dirty="0">
              <a:solidFill>
                <a:srgbClr val="03839A">
                  <a:lumMod val="50000"/>
                </a:srgbClr>
              </a:solidFill>
              <a:latin typeface="Avenir Book" panose="02000503020000020003" pitchFamily="2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478292-2F3D-4B48-84FE-725974E7681A}"/>
              </a:ext>
            </a:extLst>
          </p:cNvPr>
          <p:cNvGrpSpPr/>
          <p:nvPr/>
        </p:nvGrpSpPr>
        <p:grpSpPr>
          <a:xfrm>
            <a:off x="4298097" y="3069571"/>
            <a:ext cx="3595806" cy="2999970"/>
            <a:chOff x="4499600" y="3082271"/>
            <a:chExt cx="4226092" cy="352581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C4F73B1-A355-4587-846D-7ED6D7DF3AA3}"/>
                </a:ext>
              </a:extLst>
            </p:cNvPr>
            <p:cNvGrpSpPr/>
            <p:nvPr/>
          </p:nvGrpSpPr>
          <p:grpSpPr>
            <a:xfrm>
              <a:off x="4499600" y="3082271"/>
              <a:ext cx="4226092" cy="1069292"/>
              <a:chOff x="6811000" y="2360475"/>
              <a:chExt cx="4226092" cy="1069292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7009FF3-EAD4-4DAB-A084-C3245459FFED}"/>
                  </a:ext>
                </a:extLst>
              </p:cNvPr>
              <p:cNvSpPr txBox="1"/>
              <p:nvPr/>
            </p:nvSpPr>
            <p:spPr>
              <a:xfrm>
                <a:off x="6811000" y="2538874"/>
                <a:ext cx="4226092" cy="890893"/>
              </a:xfrm>
              <a:prstGeom prst="rect">
                <a:avLst/>
              </a:prstGeom>
              <a:noFill/>
              <a:ln w="19050">
                <a:solidFill>
                  <a:srgbClr val="000000">
                    <a:lumMod val="50000"/>
                    <a:alpha val="99000"/>
                  </a:srgbClr>
                </a:solidFill>
                <a:prstDash val="sysDot"/>
              </a:ln>
            </p:spPr>
            <p:txBody>
              <a:bodyPr wrap="square" rtlCol="0">
                <a:noAutofit/>
              </a:bodyPr>
              <a:lstStyle/>
              <a:p>
                <a:pPr marL="285750" marR="0" lvl="0" indent="-28575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DB3811B-E0A2-4187-9A09-3EA7611817DE}"/>
                  </a:ext>
                </a:extLst>
              </p:cNvPr>
              <p:cNvSpPr txBox="1"/>
              <p:nvPr/>
            </p:nvSpPr>
            <p:spPr>
              <a:xfrm>
                <a:off x="6996386" y="2360475"/>
                <a:ext cx="1512613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839A">
                        <a:lumMod val="50000"/>
                      </a:srgbClr>
                    </a:solidFill>
                    <a:effectLst/>
                    <a:uLnTx/>
                    <a:uFillTx/>
                    <a:latin typeface="Avenir Medium" panose="02000603020000020003" pitchFamily="2" charset="0"/>
                    <a:ea typeface="MS PGothic" pitchFamily="34" charset="-128"/>
                  </a:rPr>
                  <a:t>Data Visibility</a:t>
                </a: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14030471-F7D8-4301-8D2F-C2609EDC0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grayscl/>
              </a:blip>
              <a:stretch>
                <a:fillRect/>
              </a:stretch>
            </p:blipFill>
            <p:spPr>
              <a:xfrm>
                <a:off x="8706644" y="3065347"/>
                <a:ext cx="1098326" cy="232687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022A4B1F-FFDD-470B-8B6E-7FE666027D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grayscl/>
              </a:blip>
              <a:srcRect t="18526" b="24005"/>
              <a:stretch/>
            </p:blipFill>
            <p:spPr>
              <a:xfrm>
                <a:off x="7116108" y="3034492"/>
                <a:ext cx="1333782" cy="25736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3D8165C5-777A-49BD-8EE1-0182E5F21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grayscl/>
              </a:blip>
              <a:stretch>
                <a:fillRect/>
              </a:stretch>
            </p:blipFill>
            <p:spPr>
              <a:xfrm>
                <a:off x="8740233" y="2735159"/>
                <a:ext cx="1031149" cy="22250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BD4D8DB-83F4-466E-95E1-C3C61C048A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grayscl/>
              </a:blip>
              <a:srcRect t="19880" b="19880"/>
              <a:stretch/>
            </p:blipFill>
            <p:spPr>
              <a:xfrm>
                <a:off x="7106555" y="2740369"/>
                <a:ext cx="1218439" cy="212047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22F7B5-D069-4C4E-A5A1-F53C0FB78A7B}"/>
                </a:ext>
              </a:extLst>
            </p:cNvPr>
            <p:cNvGrpSpPr/>
            <p:nvPr/>
          </p:nvGrpSpPr>
          <p:grpSpPr>
            <a:xfrm>
              <a:off x="4499600" y="4320528"/>
              <a:ext cx="4226092" cy="1069292"/>
              <a:chOff x="6811000" y="3598732"/>
              <a:chExt cx="4226092" cy="1069292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5FEDE62-F4A7-41CF-A420-1F42784644AF}"/>
                  </a:ext>
                </a:extLst>
              </p:cNvPr>
              <p:cNvSpPr txBox="1"/>
              <p:nvPr/>
            </p:nvSpPr>
            <p:spPr>
              <a:xfrm>
                <a:off x="6811000" y="3777131"/>
                <a:ext cx="4226092" cy="890893"/>
              </a:xfrm>
              <a:prstGeom prst="rect">
                <a:avLst/>
              </a:prstGeom>
              <a:noFill/>
              <a:ln w="19050">
                <a:solidFill>
                  <a:srgbClr val="000000">
                    <a:lumMod val="50000"/>
                    <a:alpha val="99000"/>
                  </a:srgbClr>
                </a:solidFill>
                <a:prstDash val="sysDot"/>
              </a:ln>
            </p:spPr>
            <p:txBody>
              <a:bodyPr wrap="square" rtlCol="0">
                <a:noAutofit/>
              </a:bodyPr>
              <a:lstStyle/>
              <a:p>
                <a:pPr marL="285750" marR="0" lvl="0" indent="-28575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endParaRP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7B421DBA-E8FA-4720-B75B-48E0FC002F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grayscl/>
              </a:blip>
              <a:srcRect t="30890" b="44077"/>
              <a:stretch/>
            </p:blipFill>
            <p:spPr>
              <a:xfrm>
                <a:off x="7196705" y="3972539"/>
                <a:ext cx="806638" cy="194447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AE8EE69-A3B2-4B79-9DF6-F49E7B691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grayscl/>
              </a:blip>
              <a:stretch>
                <a:fillRect/>
              </a:stretch>
            </p:blipFill>
            <p:spPr>
              <a:xfrm>
                <a:off x="7193822" y="4291398"/>
                <a:ext cx="1178353" cy="212763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838B801-7606-48C5-8DE9-A74C70E91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grayscl/>
              </a:blip>
              <a:stretch>
                <a:fillRect/>
              </a:stretch>
            </p:blipFill>
            <p:spPr>
              <a:xfrm>
                <a:off x="9728298" y="3958850"/>
                <a:ext cx="836554" cy="230347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620D816-C044-47FE-9170-4AD8DF5E0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grayscl/>
              </a:blip>
              <a:stretch>
                <a:fillRect/>
              </a:stretch>
            </p:blipFill>
            <p:spPr>
              <a:xfrm>
                <a:off x="8385499" y="4004572"/>
                <a:ext cx="960643" cy="130380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7AB857E-69DB-40A4-9ADF-53964B0C7942}"/>
                  </a:ext>
                </a:extLst>
              </p:cNvPr>
              <p:cNvSpPr txBox="1"/>
              <p:nvPr/>
            </p:nvSpPr>
            <p:spPr>
              <a:xfrm>
                <a:off x="7003617" y="3598732"/>
                <a:ext cx="1808132" cy="36172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839A">
                        <a:lumMod val="50000"/>
                      </a:srgbClr>
                    </a:solidFill>
                    <a:effectLst/>
                    <a:uLnTx/>
                    <a:uFillTx/>
                    <a:latin typeface="Avenir Medium" panose="02000603020000020003" pitchFamily="2" charset="0"/>
                    <a:ea typeface="MS PGothic" pitchFamily="34" charset="-128"/>
                  </a:rPr>
                  <a:t>Data Protection</a:t>
                </a:r>
              </a:p>
            </p:txBody>
          </p:sp>
          <p:pic>
            <p:nvPicPr>
              <p:cNvPr id="58" name="Picture 5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49B027E-4720-4411-97AE-F1E5828D9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10945" y="4160640"/>
                <a:ext cx="423312" cy="423312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F1CAF69-4770-4372-B67F-B2BC310BB928}"/>
                  </a:ext>
                </a:extLst>
              </p:cNvPr>
              <p:cNvSpPr txBox="1"/>
              <p:nvPr/>
            </p:nvSpPr>
            <p:spPr>
              <a:xfrm>
                <a:off x="9009449" y="4202783"/>
                <a:ext cx="102557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  <a:cs typeface="Calibri" panose="020F0502020204030204" pitchFamily="34" charset="0"/>
                    <a:sym typeface="Arial"/>
                  </a:rPr>
                  <a:t>Vendor specific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00" b="1" i="0" u="sng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  <a:cs typeface="Calibri" panose="020F0502020204030204" pitchFamily="34" charset="0"/>
                    <a:sym typeface="Arial"/>
                  </a:rPr>
                  <a:t>Replication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119C49B-B9CA-44C6-89A4-667AA12E85B3}"/>
                </a:ext>
              </a:extLst>
            </p:cNvPr>
            <p:cNvGrpSpPr/>
            <p:nvPr/>
          </p:nvGrpSpPr>
          <p:grpSpPr>
            <a:xfrm>
              <a:off x="4499600" y="5538794"/>
              <a:ext cx="4226092" cy="1069293"/>
              <a:chOff x="6811000" y="4816998"/>
              <a:chExt cx="4226092" cy="1069293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A5EDEE5-BCFD-48F0-BB57-7AA8BF9492ED}"/>
                  </a:ext>
                </a:extLst>
              </p:cNvPr>
              <p:cNvSpPr txBox="1"/>
              <p:nvPr/>
            </p:nvSpPr>
            <p:spPr>
              <a:xfrm>
                <a:off x="6811000" y="4995398"/>
                <a:ext cx="4226092" cy="890893"/>
              </a:xfrm>
              <a:prstGeom prst="rect">
                <a:avLst/>
              </a:prstGeom>
              <a:noFill/>
              <a:ln w="19050">
                <a:solidFill>
                  <a:srgbClr val="000000">
                    <a:lumMod val="50000"/>
                    <a:alpha val="99000"/>
                  </a:srgbClr>
                </a:solidFill>
                <a:prstDash val="sysDot"/>
              </a:ln>
            </p:spPr>
            <p:txBody>
              <a:bodyPr wrap="square" rtlCol="0">
                <a:noAutofit/>
              </a:bodyPr>
              <a:lstStyle/>
              <a:p>
                <a:pPr marL="285750" marR="0" lvl="0" indent="-28575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F19DC02-DBCE-4FED-8E7F-FC96007C59B5}"/>
                  </a:ext>
                </a:extLst>
              </p:cNvPr>
              <p:cNvSpPr txBox="1"/>
              <p:nvPr/>
            </p:nvSpPr>
            <p:spPr>
              <a:xfrm>
                <a:off x="7003618" y="4816998"/>
                <a:ext cx="1512613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839A">
                        <a:lumMod val="50000"/>
                      </a:srgbClr>
                    </a:solidFill>
                    <a:effectLst/>
                    <a:uLnTx/>
                    <a:uFillTx/>
                    <a:latin typeface="Avenir Medium" panose="02000603020000020003" pitchFamily="2" charset="0"/>
                    <a:ea typeface="MS PGothic" pitchFamily="34" charset="-128"/>
                  </a:rPr>
                  <a:t>Data Mobility</a:t>
                </a:r>
              </a:p>
            </p:txBody>
          </p:sp>
          <p:pic>
            <p:nvPicPr>
              <p:cNvPr id="64" name="Picture 6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A03EA5B4-7F0E-4A26-9F80-768D9E746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51492" y="5255279"/>
                <a:ext cx="897064" cy="448533"/>
              </a:xfrm>
              <a:prstGeom prst="rect">
                <a:avLst/>
              </a:prstGeom>
            </p:spPr>
          </p:pic>
          <p:pic>
            <p:nvPicPr>
              <p:cNvPr id="65" name="Picture 6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6F3A9390-9A8B-49E7-9B78-D04E8DDBC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26926" y="4927457"/>
                <a:ext cx="1088744" cy="804724"/>
              </a:xfrm>
              <a:prstGeom prst="rect">
                <a:avLst/>
              </a:prstGeom>
            </p:spPr>
          </p:pic>
          <p:pic>
            <p:nvPicPr>
              <p:cNvPr id="66" name="Picture 65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211B428-532C-4DEA-8F94-C87867DB0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85499" y="5389306"/>
                <a:ext cx="755752" cy="180478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9D4485F-B980-4A18-B3D5-3AF504589030}"/>
                  </a:ext>
                </a:extLst>
              </p:cNvPr>
              <p:cNvSpPr txBox="1"/>
              <p:nvPr/>
            </p:nvSpPr>
            <p:spPr>
              <a:xfrm>
                <a:off x="9337043" y="5466838"/>
                <a:ext cx="120417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C:\&gt;robocopy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47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A95E01-95E3-42F2-A06B-A532FE634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15</a:t>
            </a:fld>
            <a:endParaRPr lang="en-US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2745ED-8EAF-4172-8F0E-AC026D5A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490944" cy="1214437"/>
          </a:xfrm>
        </p:spPr>
        <p:txBody>
          <a:bodyPr anchor="ctr">
            <a:normAutofit/>
          </a:bodyPr>
          <a:lstStyle/>
          <a:p>
            <a:r>
              <a:rPr lang="en-US" dirty="0"/>
              <a:t>Igneous reimagined the entire approach to data management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C76A77-7A87-43DE-BDE6-BEA254997EB4}"/>
              </a:ext>
            </a:extLst>
          </p:cNvPr>
          <p:cNvSpPr txBox="1"/>
          <p:nvPr/>
        </p:nvSpPr>
        <p:spPr>
          <a:xfrm>
            <a:off x="5672160" y="1703053"/>
            <a:ext cx="4634684" cy="644381"/>
          </a:xfrm>
          <a:prstGeom prst="rect">
            <a:avLst/>
          </a:prstGeom>
          <a:solidFill>
            <a:srgbClr val="03839A"/>
          </a:solidFill>
          <a:ln>
            <a:solidFill>
              <a:srgbClr val="03839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Modern &amp; Cloud-Friendly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915754-BE18-4BE4-B320-1F20CB1EB7F2}"/>
              </a:ext>
            </a:extLst>
          </p:cNvPr>
          <p:cNvSpPr txBox="1"/>
          <p:nvPr/>
        </p:nvSpPr>
        <p:spPr>
          <a:xfrm>
            <a:off x="5724550" y="2477919"/>
            <a:ext cx="4582294" cy="33239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Liberate data and modern data services (protection, visibility &amp; mobility) from storage by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supporting all data platform and clouds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Create a user-friendly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SaaS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 platform and take advantage of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cloud economics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Automate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 and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simplify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 the entire data management process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A323EC-BCCB-47B2-BE1E-1E06EE2A423F}"/>
              </a:ext>
            </a:extLst>
          </p:cNvPr>
          <p:cNvSpPr txBox="1"/>
          <p:nvPr/>
        </p:nvSpPr>
        <p:spPr>
          <a:xfrm>
            <a:off x="625679" y="1703053"/>
            <a:ext cx="4634684" cy="644381"/>
          </a:xfrm>
          <a:prstGeom prst="rect">
            <a:avLst/>
          </a:prstGeom>
          <a:solidFill>
            <a:srgbClr val="03839A"/>
          </a:solidFill>
          <a:ln>
            <a:solidFill>
              <a:srgbClr val="03839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Visibility, Protection &amp; Mobility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15C95F-D746-49C3-B580-D418707AE809}"/>
              </a:ext>
            </a:extLst>
          </p:cNvPr>
          <p:cNvSpPr txBox="1"/>
          <p:nvPr/>
        </p:nvSpPr>
        <p:spPr>
          <a:xfrm>
            <a:off x="602819" y="2469490"/>
            <a:ext cx="4634684" cy="27084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Empower data owners to see and understand 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all their data, no matter where it lives</a:t>
            </a:r>
            <a:endParaRPr lang="en-US" sz="2000" i="1" dirty="0">
              <a:solidFill>
                <a:schemeClr val="accent2"/>
              </a:solidFill>
              <a:latin typeface="Avenir Heavy" panose="020B0703020203020204" pitchFamily="34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Enable IT to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protect data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, no matter where it lives and at scale, using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simple policies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Deliver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data agility 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by automating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data movement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, at scale</a:t>
            </a:r>
          </a:p>
        </p:txBody>
      </p:sp>
    </p:spTree>
    <p:extLst>
      <p:ext uri="{BB962C8B-B14F-4D97-AF65-F5344CB8AC3E}">
        <p14:creationId xmlns:p14="http://schemas.microsoft.com/office/powerpoint/2010/main" val="13443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" animBg="1"/>
      <p:bldP spid="36" grpId="1" animBg="1"/>
      <p:bldP spid="3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9279E-5047-4CD1-8E1C-00B750307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16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B47935-A6B8-4CDB-8CF2-D59B8F47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69" y="312673"/>
            <a:ext cx="5548226" cy="1856550"/>
          </a:xfrm>
        </p:spPr>
        <p:txBody>
          <a:bodyPr anchor="ctr">
            <a:noAutofit/>
          </a:bodyPr>
          <a:lstStyle/>
          <a:p>
            <a:pPr algn="ctr"/>
            <a:r>
              <a:rPr lang="en-US" sz="3600" dirty="0"/>
              <a:t>Complex, manually-managed enterprise data infrastructure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B415B3-449D-4003-A088-BC90B75C9BD0}"/>
              </a:ext>
            </a:extLst>
          </p:cNvPr>
          <p:cNvGrpSpPr/>
          <p:nvPr/>
        </p:nvGrpSpPr>
        <p:grpSpPr>
          <a:xfrm>
            <a:off x="479527" y="2457450"/>
            <a:ext cx="5543326" cy="3379913"/>
            <a:chOff x="733527" y="2336800"/>
            <a:chExt cx="5543326" cy="3379913"/>
          </a:xfrm>
        </p:grpSpPr>
        <p:pic>
          <p:nvPicPr>
            <p:cNvPr id="152" name="Picture 151" descr="A close up of a logo&#10;&#10;Description automatically generated">
              <a:extLst>
                <a:ext uri="{FF2B5EF4-FFF2-40B4-BE49-F238E27FC236}">
                  <a16:creationId xmlns:a16="http://schemas.microsoft.com/office/drawing/2014/main" id="{DB0871E4-7B38-4C25-B147-E365866AA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0274" y="3319781"/>
              <a:ext cx="272514" cy="126821"/>
            </a:xfrm>
            <a:prstGeom prst="rect">
              <a:avLst/>
            </a:prstGeom>
          </p:spPr>
        </p:pic>
        <p:pic>
          <p:nvPicPr>
            <p:cNvPr id="156" name="Picture 15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6D2217E-F826-4432-BC38-AF1D91C64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5942" y="3050935"/>
              <a:ext cx="276950" cy="128793"/>
            </a:xfrm>
            <a:prstGeom prst="rect">
              <a:avLst/>
            </a:prstGeom>
          </p:spPr>
        </p:pic>
        <p:pic>
          <p:nvPicPr>
            <p:cNvPr id="157" name="Picture 156" descr="A close up of a logo&#10;&#10;Description automatically generated">
              <a:extLst>
                <a:ext uri="{FF2B5EF4-FFF2-40B4-BE49-F238E27FC236}">
                  <a16:creationId xmlns:a16="http://schemas.microsoft.com/office/drawing/2014/main" id="{A5B9EDB2-8F08-4563-A585-82FC0054E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211" y="3323828"/>
              <a:ext cx="557980" cy="231776"/>
            </a:xfrm>
            <a:prstGeom prst="rect">
              <a:avLst/>
            </a:prstGeom>
          </p:spPr>
        </p:pic>
        <p:pic>
          <p:nvPicPr>
            <p:cNvPr id="158" name="Picture 15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F1B7EA-7D9E-454B-B89E-BA3F46535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627" y="3050935"/>
              <a:ext cx="575146" cy="240360"/>
            </a:xfrm>
            <a:prstGeom prst="rect">
              <a:avLst/>
            </a:prstGeom>
          </p:spPr>
        </p:pic>
        <p:pic>
          <p:nvPicPr>
            <p:cNvPr id="159" name="Picture 158" descr="A picture containing drawing, fence&#10;&#10;Description automatically generated">
              <a:extLst>
                <a:ext uri="{FF2B5EF4-FFF2-40B4-BE49-F238E27FC236}">
                  <a16:creationId xmlns:a16="http://schemas.microsoft.com/office/drawing/2014/main" id="{31CC5E43-0FAD-4E95-811F-89AED0349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4221" y="2792126"/>
              <a:ext cx="575146" cy="240360"/>
            </a:xfrm>
            <a:prstGeom prst="rect">
              <a:avLst/>
            </a:prstGeom>
          </p:spPr>
        </p:pic>
        <p:pic>
          <p:nvPicPr>
            <p:cNvPr id="160" name="Picture 159" descr="A close up of a fence&#10;&#10;Description automatically generated">
              <a:extLst>
                <a:ext uri="{FF2B5EF4-FFF2-40B4-BE49-F238E27FC236}">
                  <a16:creationId xmlns:a16="http://schemas.microsoft.com/office/drawing/2014/main" id="{E4CB45E0-BC60-4261-8392-C49C641E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4520" y="2543273"/>
              <a:ext cx="575146" cy="240360"/>
            </a:xfrm>
            <a:prstGeom prst="rect">
              <a:avLst/>
            </a:prstGeom>
          </p:spPr>
        </p:pic>
        <p:pic>
          <p:nvPicPr>
            <p:cNvPr id="161" name="Picture 160" descr="A picture containing drawing, fence&#10;&#10;Description automatically generated">
              <a:extLst>
                <a:ext uri="{FF2B5EF4-FFF2-40B4-BE49-F238E27FC236}">
                  <a16:creationId xmlns:a16="http://schemas.microsoft.com/office/drawing/2014/main" id="{A1B2131B-E4ED-4D71-A01D-A45D968C9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627" y="2792126"/>
              <a:ext cx="575146" cy="240360"/>
            </a:xfrm>
            <a:prstGeom prst="rect">
              <a:avLst/>
            </a:prstGeom>
          </p:spPr>
        </p:pic>
        <p:pic>
          <p:nvPicPr>
            <p:cNvPr id="162" name="Picture 161" descr="A close up of a fence&#10;&#10;Description automatically generated">
              <a:extLst>
                <a:ext uri="{FF2B5EF4-FFF2-40B4-BE49-F238E27FC236}">
                  <a16:creationId xmlns:a16="http://schemas.microsoft.com/office/drawing/2014/main" id="{BF15B77D-85D1-4FDE-B340-F129E2BDE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2627" y="2543273"/>
              <a:ext cx="575146" cy="240360"/>
            </a:xfrm>
            <a:prstGeom prst="rect">
              <a:avLst/>
            </a:prstGeom>
          </p:spPr>
        </p:pic>
        <p:pic>
          <p:nvPicPr>
            <p:cNvPr id="163" name="Picture 162" descr="A close up of a logo&#10;&#10;Description automatically generated">
              <a:extLst>
                <a:ext uri="{FF2B5EF4-FFF2-40B4-BE49-F238E27FC236}">
                  <a16:creationId xmlns:a16="http://schemas.microsoft.com/office/drawing/2014/main" id="{502BAF6F-25D0-4EA9-98C9-20C441568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6838" y="3066301"/>
              <a:ext cx="557979" cy="489305"/>
            </a:xfrm>
            <a:prstGeom prst="rect">
              <a:avLst/>
            </a:prstGeom>
          </p:spPr>
        </p:pic>
        <p:pic>
          <p:nvPicPr>
            <p:cNvPr id="164" name="Picture 163" descr="A close up of a logo&#10;&#10;Description automatically generated">
              <a:extLst>
                <a:ext uri="{FF2B5EF4-FFF2-40B4-BE49-F238E27FC236}">
                  <a16:creationId xmlns:a16="http://schemas.microsoft.com/office/drawing/2014/main" id="{C1D03251-A1C6-462E-8E8A-D73F2014B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42389" y="3066301"/>
              <a:ext cx="557979" cy="489305"/>
            </a:xfrm>
            <a:prstGeom prst="rect">
              <a:avLst/>
            </a:prstGeom>
          </p:spPr>
        </p:pic>
        <p:pic>
          <p:nvPicPr>
            <p:cNvPr id="169" name="Picture 168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5023F1D2-5A7C-4221-BAA9-063E41E2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8254" y="2558230"/>
              <a:ext cx="575147" cy="497888"/>
            </a:xfrm>
            <a:prstGeom prst="rect">
              <a:avLst/>
            </a:prstGeom>
          </p:spPr>
        </p:pic>
        <p:pic>
          <p:nvPicPr>
            <p:cNvPr id="170" name="Picture 169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CA2D334A-6F7B-40D5-B018-C0CAB0928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33805" y="2558230"/>
              <a:ext cx="575147" cy="497888"/>
            </a:xfrm>
            <a:prstGeom prst="rect">
              <a:avLst/>
            </a:prstGeom>
          </p:spPr>
        </p:pic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D3C3974E-89DA-4412-A0C9-BDE994C597CC}"/>
                </a:ext>
              </a:extLst>
            </p:cNvPr>
            <p:cNvSpPr txBox="1"/>
            <p:nvPr/>
          </p:nvSpPr>
          <p:spPr>
            <a:xfrm>
              <a:off x="1545753" y="3183629"/>
              <a:ext cx="1140164" cy="260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5"/>
                  </a:solidFill>
                  <a:latin typeface="Avenir Medium" panose="02000603020000020003" pitchFamily="2" charset="0"/>
                </a:rPr>
                <a:t>Vendor Specific Replication Software</a:t>
              </a:r>
            </a:p>
          </p:txBody>
        </p:sp>
        <p:pic>
          <p:nvPicPr>
            <p:cNvPr id="223" name="Picture 222" descr="A close up of a sign&#10;&#10;Description automatically generated">
              <a:extLst>
                <a:ext uri="{FF2B5EF4-FFF2-40B4-BE49-F238E27FC236}">
                  <a16:creationId xmlns:a16="http://schemas.microsoft.com/office/drawing/2014/main" id="{5D817C30-5D7B-45E3-9DBB-00B0D115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47446" y="2966820"/>
              <a:ext cx="221065" cy="160775"/>
            </a:xfrm>
            <a:prstGeom prst="rect">
              <a:avLst/>
            </a:prstGeom>
          </p:spPr>
        </p:pic>
        <p:pic>
          <p:nvPicPr>
            <p:cNvPr id="226" name="Picture 225" descr="A close up of a sign&#10;&#10;Description automatically generated">
              <a:extLst>
                <a:ext uri="{FF2B5EF4-FFF2-40B4-BE49-F238E27FC236}">
                  <a16:creationId xmlns:a16="http://schemas.microsoft.com/office/drawing/2014/main" id="{6EF56A29-4A84-4884-957A-7E5D36D05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15021" y="2966820"/>
              <a:ext cx="221065" cy="160775"/>
            </a:xfrm>
            <a:prstGeom prst="rect">
              <a:avLst/>
            </a:prstGeom>
          </p:spPr>
        </p:pic>
        <p:pic>
          <p:nvPicPr>
            <p:cNvPr id="235" name="Picture 23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71680AA-A08C-42E8-8038-F93143331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5942" y="3183118"/>
              <a:ext cx="276950" cy="128793"/>
            </a:xfrm>
            <a:prstGeom prst="rect">
              <a:avLst/>
            </a:prstGeom>
          </p:spPr>
        </p:pic>
        <p:pic>
          <p:nvPicPr>
            <p:cNvPr id="253" name="Picture 252" descr="A close up of a logo&#10;&#10;Description automatically generated">
              <a:extLst>
                <a:ext uri="{FF2B5EF4-FFF2-40B4-BE49-F238E27FC236}">
                  <a16:creationId xmlns:a16="http://schemas.microsoft.com/office/drawing/2014/main" id="{A0E7EEF5-7C20-40F6-AE84-17C50743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0274" y="3456758"/>
              <a:ext cx="272514" cy="126821"/>
            </a:xfrm>
            <a:prstGeom prst="rect">
              <a:avLst/>
            </a:prstGeom>
          </p:spPr>
        </p:pic>
        <p:pic>
          <p:nvPicPr>
            <p:cNvPr id="255" name="Picture 254" descr="A close up of a logo&#10;&#10;Description automatically generated">
              <a:extLst>
                <a:ext uri="{FF2B5EF4-FFF2-40B4-BE49-F238E27FC236}">
                  <a16:creationId xmlns:a16="http://schemas.microsoft.com/office/drawing/2014/main" id="{7EADC843-587D-41C0-9B07-958A33EB6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7914" y="3319781"/>
              <a:ext cx="272514" cy="126821"/>
            </a:xfrm>
            <a:prstGeom prst="rect">
              <a:avLst/>
            </a:prstGeom>
          </p:spPr>
        </p:pic>
        <p:pic>
          <p:nvPicPr>
            <p:cNvPr id="256" name="Picture 25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ED42400-293A-4964-A8E2-077CE054F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3583" y="3050935"/>
              <a:ext cx="276950" cy="128793"/>
            </a:xfrm>
            <a:prstGeom prst="rect">
              <a:avLst/>
            </a:prstGeom>
          </p:spPr>
        </p:pic>
        <p:pic>
          <p:nvPicPr>
            <p:cNvPr id="257" name="Picture 25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B76DE4-097D-4516-B013-854458EEC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3583" y="3183118"/>
              <a:ext cx="276950" cy="128793"/>
            </a:xfrm>
            <a:prstGeom prst="rect">
              <a:avLst/>
            </a:prstGeom>
          </p:spPr>
        </p:pic>
        <p:pic>
          <p:nvPicPr>
            <p:cNvPr id="261" name="Picture 260" descr="A close up of a logo&#10;&#10;Description automatically generated">
              <a:extLst>
                <a:ext uri="{FF2B5EF4-FFF2-40B4-BE49-F238E27FC236}">
                  <a16:creationId xmlns:a16="http://schemas.microsoft.com/office/drawing/2014/main" id="{DEC2C95B-E825-49F7-AE23-E74FFCCC8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7914" y="3456758"/>
              <a:ext cx="272514" cy="126821"/>
            </a:xfrm>
            <a:prstGeom prst="rect">
              <a:avLst/>
            </a:prstGeom>
          </p:spPr>
        </p:pic>
        <p:pic>
          <p:nvPicPr>
            <p:cNvPr id="262" name="Picture 261" descr="A close up of a sign&#10;&#10;Description automatically generated">
              <a:extLst>
                <a:ext uri="{FF2B5EF4-FFF2-40B4-BE49-F238E27FC236}">
                  <a16:creationId xmlns:a16="http://schemas.microsoft.com/office/drawing/2014/main" id="{2944DAE3-C34C-4286-98B2-79E828F03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61290" y="3420932"/>
              <a:ext cx="221065" cy="160775"/>
            </a:xfrm>
            <a:prstGeom prst="rect">
              <a:avLst/>
            </a:prstGeom>
          </p:spPr>
        </p:pic>
        <p:pic>
          <p:nvPicPr>
            <p:cNvPr id="263" name="Picture 262" descr="A close up of a sign&#10;&#10;Description automatically generated">
              <a:extLst>
                <a:ext uri="{FF2B5EF4-FFF2-40B4-BE49-F238E27FC236}">
                  <a16:creationId xmlns:a16="http://schemas.microsoft.com/office/drawing/2014/main" id="{E389A467-12A7-4297-A917-B27BF81FC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28866" y="3420932"/>
              <a:ext cx="221065" cy="160775"/>
            </a:xfrm>
            <a:prstGeom prst="rect">
              <a:avLst/>
            </a:prstGeom>
          </p:spPr>
        </p:pic>
        <p:pic>
          <p:nvPicPr>
            <p:cNvPr id="274" name="Graphic 273">
              <a:extLst>
                <a:ext uri="{FF2B5EF4-FFF2-40B4-BE49-F238E27FC236}">
                  <a16:creationId xmlns:a16="http://schemas.microsoft.com/office/drawing/2014/main" id="{EAECDE5D-23E3-474E-8098-5A105C8EF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60397" y="2596932"/>
              <a:ext cx="105677" cy="89418"/>
            </a:xfrm>
            <a:prstGeom prst="rect">
              <a:avLst/>
            </a:prstGeom>
          </p:spPr>
        </p:pic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7838BB47-2D59-453F-AB7E-134625948DA8}"/>
                </a:ext>
              </a:extLst>
            </p:cNvPr>
            <p:cNvCxnSpPr>
              <a:cxnSpLocks/>
            </p:cNvCxnSpPr>
            <p:nvPr/>
          </p:nvCxnSpPr>
          <p:spPr>
            <a:xfrm>
              <a:off x="3611050" y="2641641"/>
              <a:ext cx="1026376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6" name="Graphic 275">
              <a:extLst>
                <a:ext uri="{FF2B5EF4-FFF2-40B4-BE49-F238E27FC236}">
                  <a16:creationId xmlns:a16="http://schemas.microsoft.com/office/drawing/2014/main" id="{B8715EDD-9D94-4627-958E-194507B59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77814" y="2596932"/>
              <a:ext cx="105677" cy="89418"/>
            </a:xfrm>
            <a:prstGeom prst="rect">
              <a:avLst/>
            </a:prstGeom>
          </p:spPr>
        </p:pic>
        <p:pic>
          <p:nvPicPr>
            <p:cNvPr id="271" name="Graphic 270">
              <a:extLst>
                <a:ext uri="{FF2B5EF4-FFF2-40B4-BE49-F238E27FC236}">
                  <a16:creationId xmlns:a16="http://schemas.microsoft.com/office/drawing/2014/main" id="{E485DE51-9CE2-4346-AEE2-7C632024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60397" y="2705689"/>
              <a:ext cx="105677" cy="89418"/>
            </a:xfrm>
            <a:prstGeom prst="rect">
              <a:avLst/>
            </a:prstGeom>
          </p:spPr>
        </p:pic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BD7A491D-064D-4C72-AA5D-B40A06A24D1C}"/>
                </a:ext>
              </a:extLst>
            </p:cNvPr>
            <p:cNvCxnSpPr>
              <a:cxnSpLocks/>
            </p:cNvCxnSpPr>
            <p:nvPr/>
          </p:nvCxnSpPr>
          <p:spPr>
            <a:xfrm>
              <a:off x="3611050" y="2750398"/>
              <a:ext cx="1026376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3" name="Graphic 272">
              <a:extLst>
                <a:ext uri="{FF2B5EF4-FFF2-40B4-BE49-F238E27FC236}">
                  <a16:creationId xmlns:a16="http://schemas.microsoft.com/office/drawing/2014/main" id="{26B8BFA2-6FB8-4AD3-B6A1-26F689AC5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77814" y="2705689"/>
              <a:ext cx="105677" cy="89418"/>
            </a:xfrm>
            <a:prstGeom prst="rect">
              <a:avLst/>
            </a:prstGeom>
          </p:spPr>
        </p:pic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id="{215BD355-EECF-493A-AB60-B0E122099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60397" y="2814448"/>
              <a:ext cx="105677" cy="89418"/>
            </a:xfrm>
            <a:prstGeom prst="rect">
              <a:avLst/>
            </a:prstGeom>
          </p:spPr>
        </p:pic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6FD7415D-6C75-4E89-9204-B5F66A74A26C}"/>
                </a:ext>
              </a:extLst>
            </p:cNvPr>
            <p:cNvCxnSpPr>
              <a:cxnSpLocks/>
            </p:cNvCxnSpPr>
            <p:nvPr/>
          </p:nvCxnSpPr>
          <p:spPr>
            <a:xfrm>
              <a:off x="3611050" y="2859157"/>
              <a:ext cx="1026376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0" name="Graphic 269">
              <a:extLst>
                <a:ext uri="{FF2B5EF4-FFF2-40B4-BE49-F238E27FC236}">
                  <a16:creationId xmlns:a16="http://schemas.microsoft.com/office/drawing/2014/main" id="{A3F6F1DD-FEC2-4B1F-A470-DC1720CCE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77814" y="2814448"/>
              <a:ext cx="105677" cy="89418"/>
            </a:xfrm>
            <a:prstGeom prst="rect">
              <a:avLst/>
            </a:prstGeom>
          </p:spPr>
        </p:pic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51632A57-AB0B-4699-A8D3-4A7B7BA37A4B}"/>
                </a:ext>
              </a:extLst>
            </p:cNvPr>
            <p:cNvSpPr txBox="1"/>
            <p:nvPr/>
          </p:nvSpPr>
          <p:spPr>
            <a:xfrm>
              <a:off x="3584053" y="2870379"/>
              <a:ext cx="1140164" cy="260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5"/>
                  </a:solidFill>
                  <a:latin typeface="Avenir Medium" panose="02000603020000020003" pitchFamily="2" charset="0"/>
                </a:rPr>
                <a:t>Vendor Specific Replication Software</a:t>
              </a:r>
            </a:p>
          </p:txBody>
        </p:sp>
        <p:pic>
          <p:nvPicPr>
            <p:cNvPr id="278" name="Picture 277" descr="A close up of a sign&#10;&#10;Description automatically generated">
              <a:extLst>
                <a:ext uri="{FF2B5EF4-FFF2-40B4-BE49-F238E27FC236}">
                  <a16:creationId xmlns:a16="http://schemas.microsoft.com/office/drawing/2014/main" id="{E913DB35-803A-4D7B-9E95-26DAE2694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55788" y="2711739"/>
              <a:ext cx="221065" cy="160775"/>
            </a:xfrm>
            <a:prstGeom prst="rect">
              <a:avLst/>
            </a:prstGeom>
          </p:spPr>
        </p:pic>
        <p:pic>
          <p:nvPicPr>
            <p:cNvPr id="279" name="Picture 278" descr="A close up of a sign&#10;&#10;Description automatically generated">
              <a:extLst>
                <a:ext uri="{FF2B5EF4-FFF2-40B4-BE49-F238E27FC236}">
                  <a16:creationId xmlns:a16="http://schemas.microsoft.com/office/drawing/2014/main" id="{111C94CB-5E06-44F1-A5EE-0809453D5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55788" y="3219344"/>
              <a:ext cx="221065" cy="160775"/>
            </a:xfrm>
            <a:prstGeom prst="rect">
              <a:avLst/>
            </a:prstGeom>
          </p:spPr>
        </p:pic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E756C764-5750-4A29-B364-A8D3F27669E0}"/>
                </a:ext>
              </a:extLst>
            </p:cNvPr>
            <p:cNvGrpSpPr/>
            <p:nvPr/>
          </p:nvGrpSpPr>
          <p:grpSpPr>
            <a:xfrm>
              <a:off x="3238170" y="3628833"/>
              <a:ext cx="92695" cy="290564"/>
              <a:chOff x="5638400" y="3327580"/>
              <a:chExt cx="131423" cy="411963"/>
            </a:xfrm>
          </p:grpSpPr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47FA48C7-7137-4C05-A2D4-5E194DDF2F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8400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AEE38781-E9C8-4447-B9C8-37244BFD456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769823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275CB1E9-A7AC-4D29-BF75-DB0FA36CB126}"/>
                </a:ext>
              </a:extLst>
            </p:cNvPr>
            <p:cNvGrpSpPr/>
            <p:nvPr/>
          </p:nvGrpSpPr>
          <p:grpSpPr>
            <a:xfrm>
              <a:off x="3052784" y="3628833"/>
              <a:ext cx="92693" cy="290564"/>
              <a:chOff x="5375558" y="3327580"/>
              <a:chExt cx="131421" cy="411963"/>
            </a:xfrm>
          </p:grpSpPr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A6D8C4D1-990C-4AEF-B24B-0DC27ACD81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5558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5EC2B9B2-4C01-4A45-8759-6A248D29662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506979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88407641-8FD0-4878-B455-F98A09408009}"/>
                </a:ext>
              </a:extLst>
            </p:cNvPr>
            <p:cNvGrpSpPr/>
            <p:nvPr/>
          </p:nvGrpSpPr>
          <p:grpSpPr>
            <a:xfrm>
              <a:off x="2867397" y="3628833"/>
              <a:ext cx="92693" cy="290564"/>
              <a:chOff x="5112716" y="3327580"/>
              <a:chExt cx="131421" cy="411963"/>
            </a:xfrm>
          </p:grpSpPr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12FE1BF2-E1DA-46BD-80AA-64C30FA476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2716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4CEAEA6C-EE28-474F-8472-AC038E04965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244137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C25C4B5C-A9D1-4A8B-9D66-2C5DEBAB8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60397" y="3080788"/>
              <a:ext cx="105677" cy="89418"/>
            </a:xfrm>
            <a:prstGeom prst="rect">
              <a:avLst/>
            </a:prstGeom>
          </p:spPr>
        </p:pic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C3A910F1-D442-4FD3-BCC7-B9C122F4B9AE}"/>
                </a:ext>
              </a:extLst>
            </p:cNvPr>
            <p:cNvCxnSpPr>
              <a:cxnSpLocks/>
            </p:cNvCxnSpPr>
            <p:nvPr/>
          </p:nvCxnSpPr>
          <p:spPr>
            <a:xfrm>
              <a:off x="3611050" y="3125497"/>
              <a:ext cx="1026376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1" name="Graphic 300">
              <a:extLst>
                <a:ext uri="{FF2B5EF4-FFF2-40B4-BE49-F238E27FC236}">
                  <a16:creationId xmlns:a16="http://schemas.microsoft.com/office/drawing/2014/main" id="{6D319B30-EEA3-4822-8317-1A4F1DB5C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77814" y="3080788"/>
              <a:ext cx="105677" cy="89418"/>
            </a:xfrm>
            <a:prstGeom prst="rect">
              <a:avLst/>
            </a:prstGeom>
          </p:spPr>
        </p:pic>
        <p:pic>
          <p:nvPicPr>
            <p:cNvPr id="296" name="Graphic 295">
              <a:extLst>
                <a:ext uri="{FF2B5EF4-FFF2-40B4-BE49-F238E27FC236}">
                  <a16:creationId xmlns:a16="http://schemas.microsoft.com/office/drawing/2014/main" id="{8A02FE9F-9450-4008-AFAD-5AD140164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60397" y="3189545"/>
              <a:ext cx="105677" cy="89418"/>
            </a:xfrm>
            <a:prstGeom prst="rect">
              <a:avLst/>
            </a:prstGeom>
          </p:spPr>
        </p:pic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EFCBDD5C-89AE-4731-B85A-3558E100EBC5}"/>
                </a:ext>
              </a:extLst>
            </p:cNvPr>
            <p:cNvCxnSpPr>
              <a:cxnSpLocks/>
            </p:cNvCxnSpPr>
            <p:nvPr/>
          </p:nvCxnSpPr>
          <p:spPr>
            <a:xfrm>
              <a:off x="3611050" y="3234254"/>
              <a:ext cx="1026376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8" name="Graphic 297">
              <a:extLst>
                <a:ext uri="{FF2B5EF4-FFF2-40B4-BE49-F238E27FC236}">
                  <a16:creationId xmlns:a16="http://schemas.microsoft.com/office/drawing/2014/main" id="{B3011D69-0D93-40B5-A32B-4821D265F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77814" y="3189545"/>
              <a:ext cx="105677" cy="89418"/>
            </a:xfrm>
            <a:prstGeom prst="rect">
              <a:avLst/>
            </a:prstGeom>
          </p:spPr>
        </p:pic>
        <p:pic>
          <p:nvPicPr>
            <p:cNvPr id="293" name="Graphic 292">
              <a:extLst>
                <a:ext uri="{FF2B5EF4-FFF2-40B4-BE49-F238E27FC236}">
                  <a16:creationId xmlns:a16="http://schemas.microsoft.com/office/drawing/2014/main" id="{18015F8C-1C33-44C2-803F-0F243BCDD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60397" y="3298304"/>
              <a:ext cx="105677" cy="89418"/>
            </a:xfrm>
            <a:prstGeom prst="rect">
              <a:avLst/>
            </a:prstGeom>
          </p:spPr>
        </p:pic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6AE2AB92-5EA9-4812-8D63-9CD9A73CDD42}"/>
                </a:ext>
              </a:extLst>
            </p:cNvPr>
            <p:cNvCxnSpPr>
              <a:cxnSpLocks/>
            </p:cNvCxnSpPr>
            <p:nvPr/>
          </p:nvCxnSpPr>
          <p:spPr>
            <a:xfrm>
              <a:off x="3611050" y="3343013"/>
              <a:ext cx="1026376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5" name="Graphic 294">
              <a:extLst>
                <a:ext uri="{FF2B5EF4-FFF2-40B4-BE49-F238E27FC236}">
                  <a16:creationId xmlns:a16="http://schemas.microsoft.com/office/drawing/2014/main" id="{DF10AF1F-2C51-4A3B-B117-B9F5DE03B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77814" y="3298304"/>
              <a:ext cx="105677" cy="89418"/>
            </a:xfrm>
            <a:prstGeom prst="rect">
              <a:avLst/>
            </a:prstGeom>
          </p:spPr>
        </p:pic>
        <p:pic>
          <p:nvPicPr>
            <p:cNvPr id="303" name="Graphic 302">
              <a:extLst>
                <a:ext uri="{FF2B5EF4-FFF2-40B4-BE49-F238E27FC236}">
                  <a16:creationId xmlns:a16="http://schemas.microsoft.com/office/drawing/2014/main" id="{D78C4CE9-F054-45E3-BE80-A79C5AF3C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49623" y="2610186"/>
              <a:ext cx="105677" cy="89418"/>
            </a:xfrm>
            <a:prstGeom prst="rect">
              <a:avLst/>
            </a:prstGeom>
          </p:spPr>
        </p:pic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B34E3B82-B20C-4F90-9948-D5C38F260CCF}"/>
                </a:ext>
              </a:extLst>
            </p:cNvPr>
            <p:cNvCxnSpPr>
              <a:cxnSpLocks/>
            </p:cNvCxnSpPr>
            <p:nvPr/>
          </p:nvCxnSpPr>
          <p:spPr>
            <a:xfrm>
              <a:off x="1587576" y="2654895"/>
              <a:ext cx="1026376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5" name="Graphic 304">
              <a:extLst>
                <a:ext uri="{FF2B5EF4-FFF2-40B4-BE49-F238E27FC236}">
                  <a16:creationId xmlns:a16="http://schemas.microsoft.com/office/drawing/2014/main" id="{15D6B965-56F1-4698-AF6F-5CFD280EB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54340" y="2610186"/>
              <a:ext cx="105677" cy="89418"/>
            </a:xfrm>
            <a:prstGeom prst="rect">
              <a:avLst/>
            </a:prstGeom>
          </p:spPr>
        </p:pic>
        <p:pic>
          <p:nvPicPr>
            <p:cNvPr id="307" name="Graphic 306">
              <a:extLst>
                <a:ext uri="{FF2B5EF4-FFF2-40B4-BE49-F238E27FC236}">
                  <a16:creationId xmlns:a16="http://schemas.microsoft.com/office/drawing/2014/main" id="{8CE41BD3-BFEA-4CE5-A346-D058AFF0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49623" y="2861294"/>
              <a:ext cx="105677" cy="89418"/>
            </a:xfrm>
            <a:prstGeom prst="rect">
              <a:avLst/>
            </a:prstGeom>
          </p:spPr>
        </p:pic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2E915762-B137-4A75-8FFD-5E9D8A140504}"/>
                </a:ext>
              </a:extLst>
            </p:cNvPr>
            <p:cNvCxnSpPr>
              <a:cxnSpLocks/>
            </p:cNvCxnSpPr>
            <p:nvPr/>
          </p:nvCxnSpPr>
          <p:spPr>
            <a:xfrm>
              <a:off x="1587576" y="2906003"/>
              <a:ext cx="1026376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9" name="Graphic 308">
              <a:extLst>
                <a:ext uri="{FF2B5EF4-FFF2-40B4-BE49-F238E27FC236}">
                  <a16:creationId xmlns:a16="http://schemas.microsoft.com/office/drawing/2014/main" id="{0389892B-9D97-4983-9B6D-7D0A6110C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54340" y="2861294"/>
              <a:ext cx="105677" cy="89418"/>
            </a:xfrm>
            <a:prstGeom prst="rect">
              <a:avLst/>
            </a:prstGeom>
          </p:spPr>
        </p:pic>
        <p:pic>
          <p:nvPicPr>
            <p:cNvPr id="311" name="Graphic 310">
              <a:extLst>
                <a:ext uri="{FF2B5EF4-FFF2-40B4-BE49-F238E27FC236}">
                  <a16:creationId xmlns:a16="http://schemas.microsoft.com/office/drawing/2014/main" id="{9F59ECC4-FFED-4DFF-AE11-2A0D7D37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49623" y="3115525"/>
              <a:ext cx="105677" cy="89418"/>
            </a:xfrm>
            <a:prstGeom prst="rect">
              <a:avLst/>
            </a:prstGeom>
          </p:spPr>
        </p:pic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45BCA98B-CFD8-4295-A738-9128FDB278C2}"/>
                </a:ext>
              </a:extLst>
            </p:cNvPr>
            <p:cNvCxnSpPr>
              <a:cxnSpLocks/>
            </p:cNvCxnSpPr>
            <p:nvPr/>
          </p:nvCxnSpPr>
          <p:spPr>
            <a:xfrm>
              <a:off x="1587576" y="3160234"/>
              <a:ext cx="1026376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3" name="Graphic 312">
              <a:extLst>
                <a:ext uri="{FF2B5EF4-FFF2-40B4-BE49-F238E27FC236}">
                  <a16:creationId xmlns:a16="http://schemas.microsoft.com/office/drawing/2014/main" id="{F6D3D64F-52B2-4F3B-8E11-A5A2121D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54340" y="3115525"/>
              <a:ext cx="105677" cy="89418"/>
            </a:xfrm>
            <a:prstGeom prst="rect">
              <a:avLst/>
            </a:prstGeom>
          </p:spPr>
        </p:pic>
        <p:pic>
          <p:nvPicPr>
            <p:cNvPr id="315" name="Graphic 314">
              <a:extLst>
                <a:ext uri="{FF2B5EF4-FFF2-40B4-BE49-F238E27FC236}">
                  <a16:creationId xmlns:a16="http://schemas.microsoft.com/office/drawing/2014/main" id="{576751F1-C8BE-4F53-98B0-B2EEE5C65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49623" y="3398017"/>
              <a:ext cx="105677" cy="89418"/>
            </a:xfrm>
            <a:prstGeom prst="rect">
              <a:avLst/>
            </a:prstGeom>
          </p:spPr>
        </p:pic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AD8BAEF6-3EDB-4B40-92B4-624D3E60A485}"/>
                </a:ext>
              </a:extLst>
            </p:cNvPr>
            <p:cNvCxnSpPr>
              <a:cxnSpLocks/>
            </p:cNvCxnSpPr>
            <p:nvPr/>
          </p:nvCxnSpPr>
          <p:spPr>
            <a:xfrm>
              <a:off x="1587576" y="3442726"/>
              <a:ext cx="1026376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7" name="Graphic 316">
              <a:extLst>
                <a:ext uri="{FF2B5EF4-FFF2-40B4-BE49-F238E27FC236}">
                  <a16:creationId xmlns:a16="http://schemas.microsoft.com/office/drawing/2014/main" id="{C48A47BE-CF92-4008-BB30-D9FE04B64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54340" y="3398017"/>
              <a:ext cx="105677" cy="89418"/>
            </a:xfrm>
            <a:prstGeom prst="rect">
              <a:avLst/>
            </a:prstGeom>
          </p:spPr>
        </p:pic>
        <p:pic>
          <p:nvPicPr>
            <p:cNvPr id="318" name="Picture 317" descr="A close up of a sign&#10;&#10;Description automatically generated">
              <a:extLst>
                <a:ext uri="{FF2B5EF4-FFF2-40B4-BE49-F238E27FC236}">
                  <a16:creationId xmlns:a16="http://schemas.microsoft.com/office/drawing/2014/main" id="{4BF81705-F3AF-46D4-B546-B76688A58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47973" y="3763698"/>
              <a:ext cx="221065" cy="160775"/>
            </a:xfrm>
            <a:prstGeom prst="rect">
              <a:avLst/>
            </a:prstGeom>
          </p:spPr>
        </p:pic>
        <p:pic>
          <p:nvPicPr>
            <p:cNvPr id="319" name="Picture 318" descr="A close up of a sign&#10;&#10;Description automatically generated">
              <a:extLst>
                <a:ext uri="{FF2B5EF4-FFF2-40B4-BE49-F238E27FC236}">
                  <a16:creationId xmlns:a16="http://schemas.microsoft.com/office/drawing/2014/main" id="{D0C3B377-B08B-4BEC-8E6D-F8F2505AD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25180" y="4526554"/>
              <a:ext cx="221065" cy="160775"/>
            </a:xfrm>
            <a:prstGeom prst="rect">
              <a:avLst/>
            </a:prstGeom>
          </p:spPr>
        </p:pic>
        <p:pic>
          <p:nvPicPr>
            <p:cNvPr id="320" name="Picture 319" descr="A close up of a sign&#10;&#10;Description automatically generated">
              <a:extLst>
                <a:ext uri="{FF2B5EF4-FFF2-40B4-BE49-F238E27FC236}">
                  <a16:creationId xmlns:a16="http://schemas.microsoft.com/office/drawing/2014/main" id="{C946873B-6510-4C56-9967-09C0DE1EB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92755" y="4526554"/>
              <a:ext cx="221065" cy="160775"/>
            </a:xfrm>
            <a:prstGeom prst="rect">
              <a:avLst/>
            </a:prstGeom>
          </p:spPr>
        </p:pic>
        <p:pic>
          <p:nvPicPr>
            <p:cNvPr id="321" name="Picture 320" descr="A close up of a sign&#10;&#10;Description automatically generated">
              <a:extLst>
                <a:ext uri="{FF2B5EF4-FFF2-40B4-BE49-F238E27FC236}">
                  <a16:creationId xmlns:a16="http://schemas.microsoft.com/office/drawing/2014/main" id="{8A7FEA8A-B264-4C78-80CC-0D2E984AD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44206" y="4808733"/>
              <a:ext cx="221065" cy="160775"/>
            </a:xfrm>
            <a:prstGeom prst="rect">
              <a:avLst/>
            </a:prstGeom>
          </p:spPr>
        </p:pic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05D1EAE3-7ECF-4042-A75F-D45B228B84C8}"/>
                </a:ext>
              </a:extLst>
            </p:cNvPr>
            <p:cNvSpPr txBox="1"/>
            <p:nvPr/>
          </p:nvSpPr>
          <p:spPr>
            <a:xfrm>
              <a:off x="2076646" y="3653372"/>
              <a:ext cx="633639" cy="358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05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Media Servers</a:t>
              </a: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D5833CDC-EB81-47B0-AFD9-67A22DF1EBD1}"/>
                </a:ext>
              </a:extLst>
            </p:cNvPr>
            <p:cNvSpPr txBox="1"/>
            <p:nvPr/>
          </p:nvSpPr>
          <p:spPr>
            <a:xfrm>
              <a:off x="733527" y="2336800"/>
              <a:ext cx="751793" cy="37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05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DR Site</a:t>
              </a: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5AB2A51A-74F0-4393-8715-96CFD1A54DA1}"/>
                </a:ext>
              </a:extLst>
            </p:cNvPr>
            <p:cNvSpPr txBox="1"/>
            <p:nvPr/>
          </p:nvSpPr>
          <p:spPr>
            <a:xfrm>
              <a:off x="2495709" y="2336800"/>
              <a:ext cx="1210771" cy="235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05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Primary Storage</a:t>
              </a: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2EF947A4-AB13-49C7-969E-AFE49DBCDFF2}"/>
                </a:ext>
              </a:extLst>
            </p:cNvPr>
            <p:cNvSpPr txBox="1"/>
            <p:nvPr/>
          </p:nvSpPr>
          <p:spPr>
            <a:xfrm>
              <a:off x="4846624" y="2336800"/>
              <a:ext cx="1210771" cy="235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05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Backup Storage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19BCD967-14BD-4932-A734-81D8405B6828}"/>
                </a:ext>
              </a:extLst>
            </p:cNvPr>
            <p:cNvSpPr txBox="1"/>
            <p:nvPr/>
          </p:nvSpPr>
          <p:spPr>
            <a:xfrm>
              <a:off x="4207927" y="3744243"/>
              <a:ext cx="1210771" cy="235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05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Catalog Servers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2F46DC79-C08D-47B3-8B61-E68C4620736F}"/>
                </a:ext>
              </a:extLst>
            </p:cNvPr>
            <p:cNvSpPr txBox="1"/>
            <p:nvPr/>
          </p:nvSpPr>
          <p:spPr>
            <a:xfrm>
              <a:off x="4226781" y="5481264"/>
              <a:ext cx="1210771" cy="235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05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Off-site Storage</a:t>
              </a: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149A2BDA-7FF0-4456-8B9F-DB0BA616E935}"/>
                </a:ext>
              </a:extLst>
            </p:cNvPr>
            <p:cNvSpPr txBox="1"/>
            <p:nvPr/>
          </p:nvSpPr>
          <p:spPr>
            <a:xfrm>
              <a:off x="2487402" y="5481264"/>
              <a:ext cx="1210771" cy="235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05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Tape Libraries</a:t>
              </a:r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51680B3B-8ACC-4C07-AB3F-8EC99F3D67EA}"/>
                </a:ext>
              </a:extLst>
            </p:cNvPr>
            <p:cNvSpPr txBox="1"/>
            <p:nvPr/>
          </p:nvSpPr>
          <p:spPr>
            <a:xfrm>
              <a:off x="870370" y="5481264"/>
              <a:ext cx="1210771" cy="235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05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Disk Targets</a:t>
              </a:r>
            </a:p>
          </p:txBody>
        </p: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309981E3-0EA8-4EBB-9D24-3F7A2C2753A6}"/>
                </a:ext>
              </a:extLst>
            </p:cNvPr>
            <p:cNvGrpSpPr/>
            <p:nvPr/>
          </p:nvGrpSpPr>
          <p:grpSpPr>
            <a:xfrm>
              <a:off x="3238170" y="4563739"/>
              <a:ext cx="92695" cy="290564"/>
              <a:chOff x="5638400" y="3327580"/>
              <a:chExt cx="131423" cy="411963"/>
            </a:xfrm>
          </p:grpSpPr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971376D0-321C-4C34-9B6E-A2EEA52A00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8400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8328A2F8-DB5B-4E55-82C1-26487E98031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769823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F5D62555-1847-4884-974B-9D4A304FDBAD}"/>
                </a:ext>
              </a:extLst>
            </p:cNvPr>
            <p:cNvGrpSpPr/>
            <p:nvPr/>
          </p:nvGrpSpPr>
          <p:grpSpPr>
            <a:xfrm>
              <a:off x="3052784" y="4563739"/>
              <a:ext cx="92693" cy="290564"/>
              <a:chOff x="5375558" y="3327580"/>
              <a:chExt cx="131421" cy="411963"/>
            </a:xfrm>
          </p:grpSpPr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001B3188-FAE7-4FB6-A11D-06EF4142FD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5558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ECE13A49-58AB-41BA-B7AE-40495565041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506979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96E04622-B103-486E-B9B3-41DC471C47A9}"/>
                </a:ext>
              </a:extLst>
            </p:cNvPr>
            <p:cNvGrpSpPr/>
            <p:nvPr/>
          </p:nvGrpSpPr>
          <p:grpSpPr>
            <a:xfrm>
              <a:off x="2867397" y="4563739"/>
              <a:ext cx="92693" cy="290564"/>
              <a:chOff x="5112716" y="3327580"/>
              <a:chExt cx="131421" cy="411963"/>
            </a:xfrm>
          </p:grpSpPr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8644CEA1-58AF-4ABD-8CA1-20DCD53172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2716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F7E54B8B-9BF4-45CC-BA05-9984A1A69D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244137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9" name="Connector: Elbow 338">
              <a:extLst>
                <a:ext uri="{FF2B5EF4-FFF2-40B4-BE49-F238E27FC236}">
                  <a16:creationId xmlns:a16="http://schemas.microsoft.com/office/drawing/2014/main" id="{55B4678B-D2AF-44BA-9CF3-45837CEF2D5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374304" y="4084417"/>
              <a:ext cx="1253391" cy="742156"/>
            </a:xfrm>
            <a:prstGeom prst="bentConnector3">
              <a:avLst>
                <a:gd name="adj1" fmla="val 100116"/>
              </a:avLst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or: Elbow 339">
              <a:extLst>
                <a:ext uri="{FF2B5EF4-FFF2-40B4-BE49-F238E27FC236}">
                  <a16:creationId xmlns:a16="http://schemas.microsoft.com/office/drawing/2014/main" id="{9BFED278-3692-40F5-A3B7-72A24BE4054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441729" y="4151814"/>
              <a:ext cx="1185713" cy="661393"/>
            </a:xfrm>
            <a:prstGeom prst="bentConnector3">
              <a:avLst>
                <a:gd name="adj1" fmla="val 100116"/>
              </a:avLst>
            </a:prstGeom>
            <a:ln w="1905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or: Elbow 340">
              <a:extLst>
                <a:ext uri="{FF2B5EF4-FFF2-40B4-BE49-F238E27FC236}">
                  <a16:creationId xmlns:a16="http://schemas.microsoft.com/office/drawing/2014/main" id="{74A68D8A-21DF-410E-AFD1-851A29C36CA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12877" y="4213221"/>
              <a:ext cx="1110584" cy="613352"/>
            </a:xfrm>
            <a:prstGeom prst="bentConnector3">
              <a:avLst>
                <a:gd name="adj1" fmla="val 100116"/>
              </a:avLst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or: Elbow 341">
              <a:extLst>
                <a:ext uri="{FF2B5EF4-FFF2-40B4-BE49-F238E27FC236}">
                  <a16:creationId xmlns:a16="http://schemas.microsoft.com/office/drawing/2014/main" id="{BEEBBE5C-778E-4A15-AEC0-C781F5D884B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82255" y="4281911"/>
              <a:ext cx="1040214" cy="530530"/>
            </a:xfrm>
            <a:prstGeom prst="bentConnector3">
              <a:avLst>
                <a:gd name="adj1" fmla="val 100116"/>
              </a:avLst>
            </a:prstGeom>
            <a:ln w="1905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DEF6A016-C0F0-4B60-8767-47193EDD4FC6}"/>
                </a:ext>
              </a:extLst>
            </p:cNvPr>
            <p:cNvGrpSpPr/>
            <p:nvPr/>
          </p:nvGrpSpPr>
          <p:grpSpPr>
            <a:xfrm rot="5400000">
              <a:off x="3772503" y="3794047"/>
              <a:ext cx="421334" cy="829013"/>
              <a:chOff x="6321751" y="3974538"/>
              <a:chExt cx="657107" cy="411963"/>
            </a:xfrm>
          </p:grpSpPr>
          <p:grpSp>
            <p:nvGrpSpPr>
              <p:cNvPr id="344" name="Group 343">
                <a:extLst>
                  <a:ext uri="{FF2B5EF4-FFF2-40B4-BE49-F238E27FC236}">
                    <a16:creationId xmlns:a16="http://schemas.microsoft.com/office/drawing/2014/main" id="{B5E4A8E0-ED6A-460C-ADF9-54D20A481A82}"/>
                  </a:ext>
                </a:extLst>
              </p:cNvPr>
              <p:cNvGrpSpPr/>
              <p:nvPr/>
            </p:nvGrpSpPr>
            <p:grpSpPr>
              <a:xfrm>
                <a:off x="6847435" y="3974538"/>
                <a:ext cx="131423" cy="411963"/>
                <a:chOff x="5638400" y="3327580"/>
                <a:chExt cx="131423" cy="411963"/>
              </a:xfrm>
            </p:grpSpPr>
            <p:cxnSp>
              <p:nvCxnSpPr>
                <p:cNvPr id="351" name="Straight Connector 350">
                  <a:extLst>
                    <a:ext uri="{FF2B5EF4-FFF2-40B4-BE49-F238E27FC236}">
                      <a16:creationId xmlns:a16="http://schemas.microsoft.com/office/drawing/2014/main" id="{DA696071-99E1-434B-A177-EDAB6E9EF0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8400" y="3340280"/>
                  <a:ext cx="0" cy="399263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>
                  <a:extLst>
                    <a:ext uri="{FF2B5EF4-FFF2-40B4-BE49-F238E27FC236}">
                      <a16:creationId xmlns:a16="http://schemas.microsoft.com/office/drawing/2014/main" id="{A613C525-76F0-460B-BA3D-5FF2C4D979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5769823" y="3327580"/>
                  <a:ext cx="0" cy="399263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8F623BA1-51E7-4474-BDE8-7052071D6602}"/>
                  </a:ext>
                </a:extLst>
              </p:cNvPr>
              <p:cNvGrpSpPr/>
              <p:nvPr/>
            </p:nvGrpSpPr>
            <p:grpSpPr>
              <a:xfrm>
                <a:off x="6584593" y="3974538"/>
                <a:ext cx="131421" cy="411963"/>
                <a:chOff x="5375558" y="3327580"/>
                <a:chExt cx="131421" cy="411963"/>
              </a:xfrm>
            </p:grpSpPr>
            <p:cxnSp>
              <p:nvCxnSpPr>
                <p:cNvPr id="349" name="Straight Connector 348">
                  <a:extLst>
                    <a:ext uri="{FF2B5EF4-FFF2-40B4-BE49-F238E27FC236}">
                      <a16:creationId xmlns:a16="http://schemas.microsoft.com/office/drawing/2014/main" id="{A59A97C5-EBAE-4C0B-AF03-DF543E16E9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5558" y="3340280"/>
                  <a:ext cx="0" cy="399263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id="{AD8D5F6C-22AE-4B4C-8970-79D28ECC7A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5506979" y="3327580"/>
                  <a:ext cx="0" cy="399263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98D99AB3-2221-4EB7-9FD0-EF658349C2E1}"/>
                  </a:ext>
                </a:extLst>
              </p:cNvPr>
              <p:cNvGrpSpPr/>
              <p:nvPr/>
            </p:nvGrpSpPr>
            <p:grpSpPr>
              <a:xfrm>
                <a:off x="6321751" y="3974538"/>
                <a:ext cx="131421" cy="411963"/>
                <a:chOff x="5112716" y="3327580"/>
                <a:chExt cx="131421" cy="411963"/>
              </a:xfrm>
            </p:grpSpPr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B581D55A-C773-4765-8763-65166368A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2716" y="3340280"/>
                  <a:ext cx="0" cy="399263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22A954AD-786E-430D-89C1-76703B7A10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5244137" y="3327580"/>
                  <a:ext cx="0" cy="399263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53" name="Graphic 352">
              <a:extLst>
                <a:ext uri="{FF2B5EF4-FFF2-40B4-BE49-F238E27FC236}">
                  <a16:creationId xmlns:a16="http://schemas.microsoft.com/office/drawing/2014/main" id="{9D0E7768-0991-45D3-929B-B9A2006CD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70367" y="3950749"/>
              <a:ext cx="633639" cy="174252"/>
            </a:xfrm>
            <a:prstGeom prst="rect">
              <a:avLst/>
            </a:prstGeom>
          </p:spPr>
        </p:pic>
        <p:pic>
          <p:nvPicPr>
            <p:cNvPr id="354" name="Graphic 353">
              <a:extLst>
                <a:ext uri="{FF2B5EF4-FFF2-40B4-BE49-F238E27FC236}">
                  <a16:creationId xmlns:a16="http://schemas.microsoft.com/office/drawing/2014/main" id="{39D8F461-D1C5-43FB-8B02-7CAF49B4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70367" y="4149476"/>
              <a:ext cx="633639" cy="174252"/>
            </a:xfrm>
            <a:prstGeom prst="rect">
              <a:avLst/>
            </a:prstGeom>
          </p:spPr>
        </p:pic>
        <p:pic>
          <p:nvPicPr>
            <p:cNvPr id="355" name="Graphic 354">
              <a:extLst>
                <a:ext uri="{FF2B5EF4-FFF2-40B4-BE49-F238E27FC236}">
                  <a16:creationId xmlns:a16="http://schemas.microsoft.com/office/drawing/2014/main" id="{C703A2C4-CD0D-465A-942F-5B8D2F61A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70367" y="4352302"/>
              <a:ext cx="633639" cy="174252"/>
            </a:xfrm>
            <a:prstGeom prst="rect">
              <a:avLst/>
            </a:prstGeom>
          </p:spPr>
        </p:pic>
        <p:pic>
          <p:nvPicPr>
            <p:cNvPr id="356" name="Graphic 355">
              <a:extLst>
                <a:ext uri="{FF2B5EF4-FFF2-40B4-BE49-F238E27FC236}">
                  <a16:creationId xmlns:a16="http://schemas.microsoft.com/office/drawing/2014/main" id="{44B3FB55-7371-4E9E-9A56-72F745B8D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15116" y="3963162"/>
              <a:ext cx="432784" cy="119016"/>
            </a:xfrm>
            <a:prstGeom prst="rect">
              <a:avLst/>
            </a:prstGeom>
          </p:spPr>
        </p:pic>
        <p:pic>
          <p:nvPicPr>
            <p:cNvPr id="357" name="Graphic 356">
              <a:extLst>
                <a:ext uri="{FF2B5EF4-FFF2-40B4-BE49-F238E27FC236}">
                  <a16:creationId xmlns:a16="http://schemas.microsoft.com/office/drawing/2014/main" id="{2B457781-1288-4D82-9A69-E187DF158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15116" y="4108637"/>
              <a:ext cx="432784" cy="119016"/>
            </a:xfrm>
            <a:prstGeom prst="rect">
              <a:avLst/>
            </a:prstGeom>
          </p:spPr>
        </p:pic>
        <p:pic>
          <p:nvPicPr>
            <p:cNvPr id="358" name="Graphic 357">
              <a:extLst>
                <a:ext uri="{FF2B5EF4-FFF2-40B4-BE49-F238E27FC236}">
                  <a16:creationId xmlns:a16="http://schemas.microsoft.com/office/drawing/2014/main" id="{1C92D24D-050B-4547-BF80-684AC5F8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15116" y="4254111"/>
              <a:ext cx="432784" cy="119016"/>
            </a:xfrm>
            <a:prstGeom prst="rect">
              <a:avLst/>
            </a:prstGeom>
          </p:spPr>
        </p:pic>
        <p:pic>
          <p:nvPicPr>
            <p:cNvPr id="359" name="Graphic 358">
              <a:extLst>
                <a:ext uri="{FF2B5EF4-FFF2-40B4-BE49-F238E27FC236}">
                  <a16:creationId xmlns:a16="http://schemas.microsoft.com/office/drawing/2014/main" id="{F7E38AD7-D93B-465C-B401-A47B9C7F3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15116" y="4399708"/>
              <a:ext cx="432784" cy="119016"/>
            </a:xfrm>
            <a:prstGeom prst="rect">
              <a:avLst/>
            </a:prstGeom>
          </p:spPr>
        </p:pic>
        <p:pic>
          <p:nvPicPr>
            <p:cNvPr id="360" name="Graphic 359">
              <a:extLst>
                <a:ext uri="{FF2B5EF4-FFF2-40B4-BE49-F238E27FC236}">
                  <a16:creationId xmlns:a16="http://schemas.microsoft.com/office/drawing/2014/main" id="{6B9A738B-94C1-4F0E-AEAA-F4D68F3C1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58362" y="3963162"/>
              <a:ext cx="432784" cy="119016"/>
            </a:xfrm>
            <a:prstGeom prst="rect">
              <a:avLst/>
            </a:prstGeom>
          </p:spPr>
        </p:pic>
        <p:pic>
          <p:nvPicPr>
            <p:cNvPr id="361" name="Graphic 360">
              <a:extLst>
                <a:ext uri="{FF2B5EF4-FFF2-40B4-BE49-F238E27FC236}">
                  <a16:creationId xmlns:a16="http://schemas.microsoft.com/office/drawing/2014/main" id="{4CAF6827-B79B-4834-B056-E780089B3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58362" y="4108637"/>
              <a:ext cx="432784" cy="119016"/>
            </a:xfrm>
            <a:prstGeom prst="rect">
              <a:avLst/>
            </a:prstGeom>
          </p:spPr>
        </p:pic>
        <p:pic>
          <p:nvPicPr>
            <p:cNvPr id="362" name="Graphic 361">
              <a:extLst>
                <a:ext uri="{FF2B5EF4-FFF2-40B4-BE49-F238E27FC236}">
                  <a16:creationId xmlns:a16="http://schemas.microsoft.com/office/drawing/2014/main" id="{18F8CC34-EA1B-474B-BEC2-DDD438E3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58362" y="4254111"/>
              <a:ext cx="432784" cy="119016"/>
            </a:xfrm>
            <a:prstGeom prst="rect">
              <a:avLst/>
            </a:prstGeom>
          </p:spPr>
        </p:pic>
        <p:pic>
          <p:nvPicPr>
            <p:cNvPr id="363" name="Graphic 362">
              <a:extLst>
                <a:ext uri="{FF2B5EF4-FFF2-40B4-BE49-F238E27FC236}">
                  <a16:creationId xmlns:a16="http://schemas.microsoft.com/office/drawing/2014/main" id="{A90EFC13-38DB-4D5E-9F2A-23D026B69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58362" y="4399708"/>
              <a:ext cx="432784" cy="119016"/>
            </a:xfrm>
            <a:prstGeom prst="rect">
              <a:avLst/>
            </a:prstGeom>
          </p:spPr>
        </p:pic>
        <p:pic>
          <p:nvPicPr>
            <p:cNvPr id="364" name="Graphic 363">
              <a:extLst>
                <a:ext uri="{FF2B5EF4-FFF2-40B4-BE49-F238E27FC236}">
                  <a16:creationId xmlns:a16="http://schemas.microsoft.com/office/drawing/2014/main" id="{B34B0E8A-AAFE-46DE-B491-C5AD472EF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75842" y="4854303"/>
              <a:ext cx="531145" cy="560653"/>
            </a:xfrm>
            <a:prstGeom prst="rect">
              <a:avLst/>
            </a:prstGeom>
          </p:spPr>
        </p:pic>
        <p:pic>
          <p:nvPicPr>
            <p:cNvPr id="365" name="Graphic 364">
              <a:extLst>
                <a:ext uri="{FF2B5EF4-FFF2-40B4-BE49-F238E27FC236}">
                  <a16:creationId xmlns:a16="http://schemas.microsoft.com/office/drawing/2014/main" id="{B78F852A-9D22-4B0F-B8B4-AC742A842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244131" y="4907331"/>
              <a:ext cx="230319" cy="506703"/>
            </a:xfrm>
            <a:prstGeom prst="rect">
              <a:avLst/>
            </a:prstGeom>
          </p:spPr>
        </p:pic>
        <p:pic>
          <p:nvPicPr>
            <p:cNvPr id="366" name="Graphic 365">
              <a:extLst>
                <a:ext uri="{FF2B5EF4-FFF2-40B4-BE49-F238E27FC236}">
                  <a16:creationId xmlns:a16="http://schemas.microsoft.com/office/drawing/2014/main" id="{546CFC0A-251C-41D0-AE98-E5C1EAEFC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723973" y="4907331"/>
              <a:ext cx="230319" cy="506703"/>
            </a:xfrm>
            <a:prstGeom prst="rect">
              <a:avLst/>
            </a:prstGeom>
          </p:spPr>
        </p:pic>
        <p:pic>
          <p:nvPicPr>
            <p:cNvPr id="367" name="Graphic 366">
              <a:extLst>
                <a:ext uri="{FF2B5EF4-FFF2-40B4-BE49-F238E27FC236}">
                  <a16:creationId xmlns:a16="http://schemas.microsoft.com/office/drawing/2014/main" id="{9D5A6B0E-1A5E-45DA-BFC0-5362038FF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984052" y="4907331"/>
              <a:ext cx="230319" cy="506703"/>
            </a:xfrm>
            <a:prstGeom prst="rect">
              <a:avLst/>
            </a:prstGeom>
          </p:spPr>
        </p:pic>
        <p:pic>
          <p:nvPicPr>
            <p:cNvPr id="368" name="Graphic 367">
              <a:extLst>
                <a:ext uri="{FF2B5EF4-FFF2-40B4-BE49-F238E27FC236}">
                  <a16:creationId xmlns:a16="http://schemas.microsoft.com/office/drawing/2014/main" id="{28C94F96-4C3C-462F-B03E-C4247A99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54595" y="5259705"/>
              <a:ext cx="642319" cy="153389"/>
            </a:xfrm>
            <a:prstGeom prst="rect">
              <a:avLst/>
            </a:prstGeom>
          </p:spPr>
        </p:pic>
        <p:pic>
          <p:nvPicPr>
            <p:cNvPr id="369" name="Graphic 368">
              <a:extLst>
                <a:ext uri="{FF2B5EF4-FFF2-40B4-BE49-F238E27FC236}">
                  <a16:creationId xmlns:a16="http://schemas.microsoft.com/office/drawing/2014/main" id="{95A4E03A-5B21-49E7-8A83-4D4C2AA15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54595" y="5077062"/>
              <a:ext cx="642319" cy="153389"/>
            </a:xfrm>
            <a:prstGeom prst="rect">
              <a:avLst/>
            </a:prstGeom>
          </p:spPr>
        </p:pic>
        <p:pic>
          <p:nvPicPr>
            <p:cNvPr id="370" name="Graphic 369">
              <a:extLst>
                <a:ext uri="{FF2B5EF4-FFF2-40B4-BE49-F238E27FC236}">
                  <a16:creationId xmlns:a16="http://schemas.microsoft.com/office/drawing/2014/main" id="{28F1A245-A99C-4661-ACE3-7672F9AE6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54595" y="4894418"/>
              <a:ext cx="642319" cy="153389"/>
            </a:xfrm>
            <a:prstGeom prst="rect">
              <a:avLst/>
            </a:prstGeom>
          </p:spPr>
        </p:pic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92ED572C-E467-416F-A504-DACA7AB8B9AD}"/>
                </a:ext>
              </a:extLst>
            </p:cNvPr>
            <p:cNvGrpSpPr/>
            <p:nvPr/>
          </p:nvGrpSpPr>
          <p:grpSpPr>
            <a:xfrm>
              <a:off x="3552261" y="4927626"/>
              <a:ext cx="985194" cy="226130"/>
              <a:chOff x="6205640" y="5274520"/>
              <a:chExt cx="1396813" cy="320609"/>
            </a:xfrm>
          </p:grpSpPr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70253310-9EBD-4694-8CA4-FFDA8D521E44}"/>
                  </a:ext>
                </a:extLst>
              </p:cNvPr>
              <p:cNvGrpSpPr/>
              <p:nvPr/>
            </p:nvGrpSpPr>
            <p:grpSpPr>
              <a:xfrm>
                <a:off x="6205640" y="5431155"/>
                <a:ext cx="1396813" cy="0"/>
                <a:chOff x="6083720" y="5325651"/>
                <a:chExt cx="1396813" cy="0"/>
              </a:xfrm>
            </p:grpSpPr>
            <p:cxnSp>
              <p:nvCxnSpPr>
                <p:cNvPr id="374" name="Straight Connector 373">
                  <a:extLst>
                    <a:ext uri="{FF2B5EF4-FFF2-40B4-BE49-F238E27FC236}">
                      <a16:creationId xmlns:a16="http://schemas.microsoft.com/office/drawing/2014/main" id="{60E23B37-0535-4263-8B13-85E5B42C39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83720" y="5325651"/>
                  <a:ext cx="477630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>
                  <a:extLst>
                    <a:ext uri="{FF2B5EF4-FFF2-40B4-BE49-F238E27FC236}">
                      <a16:creationId xmlns:a16="http://schemas.microsoft.com/office/drawing/2014/main" id="{8CD62885-4036-4512-BA5C-11EAC2D2D4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2903" y="5325651"/>
                  <a:ext cx="477630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73" name="Graphic 372">
                <a:extLst>
                  <a:ext uri="{FF2B5EF4-FFF2-40B4-BE49-F238E27FC236}">
                    <a16:creationId xmlns:a16="http://schemas.microsoft.com/office/drawing/2014/main" id="{4B0C2E4F-0154-4BC9-AF0F-FCA9FDDFA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712415" y="5274520"/>
                <a:ext cx="388105" cy="320609"/>
              </a:xfrm>
              <a:prstGeom prst="rect">
                <a:avLst/>
              </a:prstGeom>
            </p:spPr>
          </p:pic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65A5B80-FDFE-4EC1-8590-9927DA22475F}"/>
                </a:ext>
              </a:extLst>
            </p:cNvPr>
            <p:cNvGrpSpPr/>
            <p:nvPr/>
          </p:nvGrpSpPr>
          <p:grpSpPr>
            <a:xfrm flipH="1">
              <a:off x="3545542" y="5180183"/>
              <a:ext cx="985194" cy="226130"/>
              <a:chOff x="6205640" y="5274520"/>
              <a:chExt cx="1396813" cy="320609"/>
            </a:xfrm>
          </p:grpSpPr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40D25714-2DB2-4919-81A4-15246CC1817B}"/>
                  </a:ext>
                </a:extLst>
              </p:cNvPr>
              <p:cNvGrpSpPr/>
              <p:nvPr/>
            </p:nvGrpSpPr>
            <p:grpSpPr>
              <a:xfrm>
                <a:off x="6205640" y="5431155"/>
                <a:ext cx="1396813" cy="0"/>
                <a:chOff x="6083720" y="5325651"/>
                <a:chExt cx="1396813" cy="0"/>
              </a:xfrm>
            </p:grpSpPr>
            <p:cxnSp>
              <p:nvCxnSpPr>
                <p:cNvPr id="379" name="Straight Connector 378">
                  <a:extLst>
                    <a:ext uri="{FF2B5EF4-FFF2-40B4-BE49-F238E27FC236}">
                      <a16:creationId xmlns:a16="http://schemas.microsoft.com/office/drawing/2014/main" id="{12E629DD-D623-4002-ADCC-5A61FB7EEA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83720" y="5325651"/>
                  <a:ext cx="477630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Connector 379">
                  <a:extLst>
                    <a:ext uri="{FF2B5EF4-FFF2-40B4-BE49-F238E27FC236}">
                      <a16:creationId xmlns:a16="http://schemas.microsoft.com/office/drawing/2014/main" id="{5FC63E30-5473-438C-8911-B01FB3EE06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2903" y="5325651"/>
                  <a:ext cx="477630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78" name="Graphic 377">
                <a:extLst>
                  <a:ext uri="{FF2B5EF4-FFF2-40B4-BE49-F238E27FC236}">
                    <a16:creationId xmlns:a16="http://schemas.microsoft.com/office/drawing/2014/main" id="{979CE8B9-8CB5-4C49-B3A6-3E9106DE6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712415" y="5274520"/>
                <a:ext cx="388105" cy="320609"/>
              </a:xfrm>
              <a:prstGeom prst="rect">
                <a:avLst/>
              </a:prstGeom>
            </p:spPr>
          </p:pic>
        </p:grpSp>
      </p:grpSp>
      <p:sp>
        <p:nvSpPr>
          <p:cNvPr id="389" name="Title 3">
            <a:extLst>
              <a:ext uri="{FF2B5EF4-FFF2-40B4-BE49-F238E27FC236}">
                <a16:creationId xmlns:a16="http://schemas.microsoft.com/office/drawing/2014/main" id="{70AD78E7-DEE3-4A80-97B9-E9A30EE806D6}"/>
              </a:ext>
            </a:extLst>
          </p:cNvPr>
          <p:cNvSpPr txBox="1">
            <a:spLocks/>
          </p:cNvSpPr>
          <p:nvPr/>
        </p:nvSpPr>
        <p:spPr>
          <a:xfrm>
            <a:off x="6189619" y="312673"/>
            <a:ext cx="5548226" cy="1856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Many systems from many vendors, each providing a legacy point solution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03BA65-3A6E-4694-81BB-652036F89747}"/>
              </a:ext>
            </a:extLst>
          </p:cNvPr>
          <p:cNvGrpSpPr/>
          <p:nvPr/>
        </p:nvGrpSpPr>
        <p:grpSpPr>
          <a:xfrm>
            <a:off x="6811000" y="2360475"/>
            <a:ext cx="4226092" cy="1069292"/>
            <a:chOff x="6811000" y="2360475"/>
            <a:chExt cx="4226092" cy="1069292"/>
          </a:xfrm>
        </p:grpSpPr>
        <p:sp>
          <p:nvSpPr>
            <p:cNvPr id="411" name="TextBox 410">
              <a:extLst>
                <a:ext uri="{FF2B5EF4-FFF2-40B4-BE49-F238E27FC236}">
                  <a16:creationId xmlns:a16="http://schemas.microsoft.com/office/drawing/2014/main" id="{94FD9825-7CFC-4069-8DDB-1DE0D2669677}"/>
                </a:ext>
              </a:extLst>
            </p:cNvPr>
            <p:cNvSpPr txBox="1"/>
            <p:nvPr/>
          </p:nvSpPr>
          <p:spPr>
            <a:xfrm>
              <a:off x="6811000" y="2538874"/>
              <a:ext cx="4226092" cy="890893"/>
            </a:xfrm>
            <a:prstGeom prst="rect">
              <a:avLst/>
            </a:prstGeom>
            <a:noFill/>
            <a:ln w="19050">
              <a:solidFill>
                <a:srgbClr val="000000">
                  <a:lumMod val="50000"/>
                  <a:alpha val="99000"/>
                </a:srgbClr>
              </a:solidFill>
              <a:prstDash val="sysDot"/>
            </a:ln>
          </p:spPr>
          <p:txBody>
            <a:bodyPr wrap="square" rtlCol="0">
              <a:noAutofit/>
            </a:bodyPr>
            <a:lstStyle/>
            <a:p>
              <a:pPr marL="285750" marR="0" lvl="0" indent="-28575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endParaRPr>
            </a:p>
          </p:txBody>
        </p:sp>
        <p:sp>
          <p:nvSpPr>
            <p:cNvPr id="412" name="TextBox 411">
              <a:extLst>
                <a:ext uri="{FF2B5EF4-FFF2-40B4-BE49-F238E27FC236}">
                  <a16:creationId xmlns:a16="http://schemas.microsoft.com/office/drawing/2014/main" id="{7D144728-9967-4112-988A-8A2B25FCD10F}"/>
                </a:ext>
              </a:extLst>
            </p:cNvPr>
            <p:cNvSpPr txBox="1"/>
            <p:nvPr/>
          </p:nvSpPr>
          <p:spPr>
            <a:xfrm>
              <a:off x="6996386" y="2360475"/>
              <a:ext cx="1512613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Data Visibility</a:t>
              </a:r>
            </a:p>
          </p:txBody>
        </p:sp>
        <p:pic>
          <p:nvPicPr>
            <p:cNvPr id="413" name="Picture 412">
              <a:extLst>
                <a:ext uri="{FF2B5EF4-FFF2-40B4-BE49-F238E27FC236}">
                  <a16:creationId xmlns:a16="http://schemas.microsoft.com/office/drawing/2014/main" id="{411CEB7A-53C6-4337-98D4-6376F51F3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grayscl/>
            </a:blip>
            <a:stretch>
              <a:fillRect/>
            </a:stretch>
          </p:blipFill>
          <p:spPr>
            <a:xfrm>
              <a:off x="8706644" y="3065347"/>
              <a:ext cx="1098326" cy="232687"/>
            </a:xfrm>
            <a:prstGeom prst="rect">
              <a:avLst/>
            </a:prstGeom>
          </p:spPr>
        </p:pic>
        <p:pic>
          <p:nvPicPr>
            <p:cNvPr id="414" name="Picture 413">
              <a:extLst>
                <a:ext uri="{FF2B5EF4-FFF2-40B4-BE49-F238E27FC236}">
                  <a16:creationId xmlns:a16="http://schemas.microsoft.com/office/drawing/2014/main" id="{7915D43D-3B4A-40D8-9E27-592DCD24E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grayscl/>
            </a:blip>
            <a:srcRect t="18526" b="24005"/>
            <a:stretch/>
          </p:blipFill>
          <p:spPr>
            <a:xfrm>
              <a:off x="7116108" y="3034492"/>
              <a:ext cx="1333782" cy="257364"/>
            </a:xfrm>
            <a:prstGeom prst="rect">
              <a:avLst/>
            </a:prstGeom>
          </p:spPr>
        </p:pic>
        <p:pic>
          <p:nvPicPr>
            <p:cNvPr id="415" name="Picture 414">
              <a:extLst>
                <a:ext uri="{FF2B5EF4-FFF2-40B4-BE49-F238E27FC236}">
                  <a16:creationId xmlns:a16="http://schemas.microsoft.com/office/drawing/2014/main" id="{B5688FAB-37CE-4E77-B5C0-EF3CA5CAF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grayscl/>
            </a:blip>
            <a:stretch>
              <a:fillRect/>
            </a:stretch>
          </p:blipFill>
          <p:spPr>
            <a:xfrm>
              <a:off x="8740233" y="2735159"/>
              <a:ext cx="1031149" cy="222508"/>
            </a:xfrm>
            <a:prstGeom prst="rect">
              <a:avLst/>
            </a:prstGeom>
          </p:spPr>
        </p:pic>
        <p:pic>
          <p:nvPicPr>
            <p:cNvPr id="416" name="Picture 415">
              <a:extLst>
                <a:ext uri="{FF2B5EF4-FFF2-40B4-BE49-F238E27FC236}">
                  <a16:creationId xmlns:a16="http://schemas.microsoft.com/office/drawing/2014/main" id="{D795B453-B70A-4EEE-BD1F-69C252E5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grayscl/>
            </a:blip>
            <a:srcRect t="19880" b="19880"/>
            <a:stretch/>
          </p:blipFill>
          <p:spPr>
            <a:xfrm>
              <a:off x="7106555" y="2740369"/>
              <a:ext cx="1218439" cy="21204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B2DFF8-CE03-498D-9EE3-CDFAE4EF68C8}"/>
              </a:ext>
            </a:extLst>
          </p:cNvPr>
          <p:cNvGrpSpPr/>
          <p:nvPr/>
        </p:nvGrpSpPr>
        <p:grpSpPr>
          <a:xfrm>
            <a:off x="6811000" y="3598732"/>
            <a:ext cx="4226092" cy="1069292"/>
            <a:chOff x="6811000" y="3598732"/>
            <a:chExt cx="4226092" cy="1069292"/>
          </a:xfrm>
        </p:grpSpPr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43B065F5-BA1A-41E6-9F98-8D1B54127489}"/>
                </a:ext>
              </a:extLst>
            </p:cNvPr>
            <p:cNvSpPr txBox="1"/>
            <p:nvPr/>
          </p:nvSpPr>
          <p:spPr>
            <a:xfrm>
              <a:off x="6811000" y="3777131"/>
              <a:ext cx="4226092" cy="890893"/>
            </a:xfrm>
            <a:prstGeom prst="rect">
              <a:avLst/>
            </a:prstGeom>
            <a:noFill/>
            <a:ln w="19050">
              <a:solidFill>
                <a:srgbClr val="000000">
                  <a:lumMod val="50000"/>
                  <a:alpha val="99000"/>
                </a:srgbClr>
              </a:solidFill>
              <a:prstDash val="sysDot"/>
            </a:ln>
          </p:spPr>
          <p:txBody>
            <a:bodyPr wrap="square" rtlCol="0">
              <a:noAutofit/>
            </a:bodyPr>
            <a:lstStyle/>
            <a:p>
              <a:pPr marL="285750" marR="0" lvl="0" indent="-28575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endParaRPr>
            </a:p>
          </p:txBody>
        </p:sp>
        <p:pic>
          <p:nvPicPr>
            <p:cNvPr id="392" name="Picture 391">
              <a:extLst>
                <a:ext uri="{FF2B5EF4-FFF2-40B4-BE49-F238E27FC236}">
                  <a16:creationId xmlns:a16="http://schemas.microsoft.com/office/drawing/2014/main" id="{9B773D6B-9D4C-475E-B628-919BD1900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grayscl/>
            </a:blip>
            <a:srcRect t="30890" b="44077"/>
            <a:stretch/>
          </p:blipFill>
          <p:spPr>
            <a:xfrm>
              <a:off x="7196705" y="3972539"/>
              <a:ext cx="806638" cy="194447"/>
            </a:xfrm>
            <a:prstGeom prst="rect">
              <a:avLst/>
            </a:prstGeom>
          </p:spPr>
        </p:pic>
        <p:pic>
          <p:nvPicPr>
            <p:cNvPr id="393" name="Picture 392">
              <a:extLst>
                <a:ext uri="{FF2B5EF4-FFF2-40B4-BE49-F238E27FC236}">
                  <a16:creationId xmlns:a16="http://schemas.microsoft.com/office/drawing/2014/main" id="{9CC99733-2D03-4E5D-8E04-46347D2F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grayscl/>
            </a:blip>
            <a:stretch>
              <a:fillRect/>
            </a:stretch>
          </p:blipFill>
          <p:spPr>
            <a:xfrm>
              <a:off x="7193822" y="4291398"/>
              <a:ext cx="1178353" cy="212763"/>
            </a:xfrm>
            <a:prstGeom prst="rect">
              <a:avLst/>
            </a:prstGeom>
          </p:spPr>
        </p:pic>
        <p:pic>
          <p:nvPicPr>
            <p:cNvPr id="396" name="Picture 395">
              <a:extLst>
                <a:ext uri="{FF2B5EF4-FFF2-40B4-BE49-F238E27FC236}">
                  <a16:creationId xmlns:a16="http://schemas.microsoft.com/office/drawing/2014/main" id="{6C0A4C5C-4A1E-49D8-B049-D96F69DCF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grayscl/>
            </a:blip>
            <a:stretch>
              <a:fillRect/>
            </a:stretch>
          </p:blipFill>
          <p:spPr>
            <a:xfrm>
              <a:off x="9728298" y="3958850"/>
              <a:ext cx="836554" cy="230347"/>
            </a:xfrm>
            <a:prstGeom prst="rect">
              <a:avLst/>
            </a:prstGeom>
          </p:spPr>
        </p:pic>
        <p:pic>
          <p:nvPicPr>
            <p:cNvPr id="397" name="Picture 396">
              <a:extLst>
                <a:ext uri="{FF2B5EF4-FFF2-40B4-BE49-F238E27FC236}">
                  <a16:creationId xmlns:a16="http://schemas.microsoft.com/office/drawing/2014/main" id="{662F3E54-D047-4F8B-99BC-18230A257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grayscl/>
            </a:blip>
            <a:stretch>
              <a:fillRect/>
            </a:stretch>
          </p:blipFill>
          <p:spPr>
            <a:xfrm>
              <a:off x="8385499" y="4004572"/>
              <a:ext cx="960643" cy="130380"/>
            </a:xfrm>
            <a:prstGeom prst="rect">
              <a:avLst/>
            </a:prstGeom>
          </p:spPr>
        </p:pic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8977AADD-17AC-447F-A488-9486FB973BC3}"/>
                </a:ext>
              </a:extLst>
            </p:cNvPr>
            <p:cNvSpPr txBox="1"/>
            <p:nvPr/>
          </p:nvSpPr>
          <p:spPr>
            <a:xfrm>
              <a:off x="7003619" y="3598732"/>
              <a:ext cx="1703021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Data Protection</a:t>
              </a:r>
            </a:p>
          </p:txBody>
        </p:sp>
        <p:pic>
          <p:nvPicPr>
            <p:cNvPr id="420" name="Picture 419" descr="A close up of a logo&#10;&#10;Description automatically generated">
              <a:extLst>
                <a:ext uri="{FF2B5EF4-FFF2-40B4-BE49-F238E27FC236}">
                  <a16:creationId xmlns:a16="http://schemas.microsoft.com/office/drawing/2014/main" id="{614AA135-B92D-4D75-AFAE-5A40F1660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710945" y="4160640"/>
              <a:ext cx="423312" cy="423312"/>
            </a:xfrm>
            <a:prstGeom prst="rect">
              <a:avLst/>
            </a:prstGeom>
          </p:spPr>
        </p:pic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584BA140-BDE0-4F5A-83CB-1569A662C70F}"/>
                </a:ext>
              </a:extLst>
            </p:cNvPr>
            <p:cNvSpPr txBox="1"/>
            <p:nvPr/>
          </p:nvSpPr>
          <p:spPr>
            <a:xfrm>
              <a:off x="9009449" y="4202783"/>
              <a:ext cx="10255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venir Heavy" panose="020B0703020203020204" pitchFamily="34" charset="0"/>
                  <a:ea typeface="MS PGothic" pitchFamily="34" charset="-128"/>
                  <a:cs typeface="Calibri" panose="020F0502020204030204" pitchFamily="34" charset="0"/>
                  <a:sym typeface="Arial"/>
                </a:rPr>
                <a:t>Vendor specific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sng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venir Heavy" panose="020B0703020203020204" pitchFamily="34" charset="0"/>
                  <a:ea typeface="MS PGothic" pitchFamily="34" charset="-128"/>
                  <a:cs typeface="Calibri" panose="020F0502020204030204" pitchFamily="34" charset="0"/>
                  <a:sym typeface="Arial"/>
                </a:rPr>
                <a:t>Replication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0CFB8E-E142-4692-86AB-AA1043744DAF}"/>
              </a:ext>
            </a:extLst>
          </p:cNvPr>
          <p:cNvGrpSpPr/>
          <p:nvPr/>
        </p:nvGrpSpPr>
        <p:grpSpPr>
          <a:xfrm>
            <a:off x="6811000" y="4816998"/>
            <a:ext cx="4226092" cy="1069293"/>
            <a:chOff x="6811000" y="4816998"/>
            <a:chExt cx="4226092" cy="1069293"/>
          </a:xfrm>
        </p:grpSpPr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E8B30613-0F74-4A75-82D1-5C1C48375EB4}"/>
                </a:ext>
              </a:extLst>
            </p:cNvPr>
            <p:cNvSpPr txBox="1"/>
            <p:nvPr/>
          </p:nvSpPr>
          <p:spPr>
            <a:xfrm>
              <a:off x="6811000" y="4995398"/>
              <a:ext cx="4226092" cy="890893"/>
            </a:xfrm>
            <a:prstGeom prst="rect">
              <a:avLst/>
            </a:prstGeom>
            <a:noFill/>
            <a:ln w="19050">
              <a:solidFill>
                <a:srgbClr val="000000">
                  <a:lumMod val="50000"/>
                  <a:alpha val="99000"/>
                </a:srgbClr>
              </a:solidFill>
              <a:prstDash val="sysDot"/>
            </a:ln>
          </p:spPr>
          <p:txBody>
            <a:bodyPr wrap="square" rtlCol="0">
              <a:noAutofit/>
            </a:bodyPr>
            <a:lstStyle/>
            <a:p>
              <a:pPr marL="285750" marR="0" lvl="0" indent="-28575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endParaRPr>
            </a:p>
          </p:txBody>
        </p:sp>
        <p:sp>
          <p:nvSpPr>
            <p:cNvPr id="408" name="TextBox 407">
              <a:extLst>
                <a:ext uri="{FF2B5EF4-FFF2-40B4-BE49-F238E27FC236}">
                  <a16:creationId xmlns:a16="http://schemas.microsoft.com/office/drawing/2014/main" id="{BBDE4AFB-B954-4139-A31B-C7A5141220E9}"/>
                </a:ext>
              </a:extLst>
            </p:cNvPr>
            <p:cNvSpPr txBox="1"/>
            <p:nvPr/>
          </p:nvSpPr>
          <p:spPr>
            <a:xfrm>
              <a:off x="7003618" y="4816998"/>
              <a:ext cx="1512613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Data Mobility</a:t>
              </a:r>
            </a:p>
          </p:txBody>
        </p:sp>
        <p:pic>
          <p:nvPicPr>
            <p:cNvPr id="422" name="Picture 4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1AC2B9E-4D20-4690-83F4-BDFFCE800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151492" y="5255279"/>
              <a:ext cx="897064" cy="448533"/>
            </a:xfrm>
            <a:prstGeom prst="rect">
              <a:avLst/>
            </a:prstGeom>
          </p:spPr>
        </p:pic>
        <p:pic>
          <p:nvPicPr>
            <p:cNvPr id="423" name="Picture 42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35EF6D6-D056-49ED-B57D-B487F8AF3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9426926" y="4927457"/>
              <a:ext cx="1088744" cy="804724"/>
            </a:xfrm>
            <a:prstGeom prst="rect">
              <a:avLst/>
            </a:prstGeom>
          </p:spPr>
        </p:pic>
        <p:pic>
          <p:nvPicPr>
            <p:cNvPr id="424" name="Picture 4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48090F4-A11B-4344-AE1F-8727F95B0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8385499" y="5389306"/>
              <a:ext cx="755752" cy="180478"/>
            </a:xfrm>
            <a:prstGeom prst="rect">
              <a:avLst/>
            </a:prstGeom>
          </p:spPr>
        </p:pic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5B883A97-83BC-49E2-9CA5-2E345F6DC020}"/>
                </a:ext>
              </a:extLst>
            </p:cNvPr>
            <p:cNvSpPr txBox="1"/>
            <p:nvPr/>
          </p:nvSpPr>
          <p:spPr>
            <a:xfrm>
              <a:off x="9337043" y="5466838"/>
              <a:ext cx="13003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C:\&gt;robocopy</a:t>
              </a:r>
            </a:p>
          </p:txBody>
        </p:sp>
      </p:grpSp>
      <p:sp>
        <p:nvSpPr>
          <p:cNvPr id="417" name="Rectangle 416">
            <a:extLst>
              <a:ext uri="{FF2B5EF4-FFF2-40B4-BE49-F238E27FC236}">
                <a16:creationId xmlns:a16="http://schemas.microsoft.com/office/drawing/2014/main" id="{CCF22042-3D33-4660-9F1C-5153B737F8AB}"/>
              </a:ext>
            </a:extLst>
          </p:cNvPr>
          <p:cNvSpPr/>
          <p:nvPr/>
        </p:nvSpPr>
        <p:spPr>
          <a:xfrm>
            <a:off x="325368" y="2222250"/>
            <a:ext cx="11193532" cy="391184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4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63B816-ACDE-400E-A61B-EEB1EA399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17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FBC1D1-A45F-44D5-A9E3-D5C21FD3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Igneous simplifies and automates…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2E48B7-97FD-4243-A74F-D1E63E5CCC8C}"/>
              </a:ext>
            </a:extLst>
          </p:cNvPr>
          <p:cNvGrpSpPr/>
          <p:nvPr/>
        </p:nvGrpSpPr>
        <p:grpSpPr>
          <a:xfrm>
            <a:off x="3804344" y="2521471"/>
            <a:ext cx="4583313" cy="3249044"/>
            <a:chOff x="2223784" y="951647"/>
            <a:chExt cx="4583313" cy="3249044"/>
          </a:xfrm>
        </p:grpSpPr>
        <p:pic>
          <p:nvPicPr>
            <p:cNvPr id="35" name="Picture 34" descr="A close up of a logo&#10;&#10;Description automatically generated">
              <a:extLst>
                <a:ext uri="{FF2B5EF4-FFF2-40B4-BE49-F238E27FC236}">
                  <a16:creationId xmlns:a16="http://schemas.microsoft.com/office/drawing/2014/main" id="{5485351E-F370-403C-AD93-1DD9F2B79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7304" y="1583280"/>
              <a:ext cx="3254226" cy="1848778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0C21764-6AE5-40E7-BB92-A7FE0C2867FE}"/>
                </a:ext>
              </a:extLst>
            </p:cNvPr>
            <p:cNvSpPr/>
            <p:nvPr/>
          </p:nvSpPr>
          <p:spPr>
            <a:xfrm>
              <a:off x="2223784" y="951647"/>
              <a:ext cx="4583313" cy="3249044"/>
            </a:xfrm>
            <a:prstGeom prst="ellipse">
              <a:avLst/>
            </a:prstGeom>
            <a:noFill/>
            <a:ln w="38100" cap="flat" cmpd="sng" algn="ctr">
              <a:solidFill>
                <a:srgbClr val="03839A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3FBBD94-D750-4BAD-9017-36E6FA39AD2B}"/>
                </a:ext>
              </a:extLst>
            </p:cNvPr>
            <p:cNvSpPr txBox="1"/>
            <p:nvPr/>
          </p:nvSpPr>
          <p:spPr>
            <a:xfrm>
              <a:off x="3409016" y="3317450"/>
              <a:ext cx="2212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Unstructured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Data Management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solidFill>
                    <a:srgbClr val="03839A">
                      <a:lumMod val="50000"/>
                    </a:srgbClr>
                  </a:solidFill>
                  <a:latin typeface="Avenir Medium" panose="02000603020000020003" pitchFamily="2" charset="0"/>
                  <a:ea typeface="MS PGothic" pitchFamily="34" charset="-128"/>
                </a:rPr>
                <a:t>a</a:t>
              </a: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s-a-Service</a:t>
              </a:r>
            </a:p>
          </p:txBody>
        </p:sp>
        <p:pic>
          <p:nvPicPr>
            <p:cNvPr id="38" name="Picture 10" descr="Image result for igneous systems">
              <a:extLst>
                <a:ext uri="{FF2B5EF4-FFF2-40B4-BE49-F238E27FC236}">
                  <a16:creationId xmlns:a16="http://schemas.microsoft.com/office/drawing/2014/main" id="{BD607D39-100A-4F81-A8A1-2EB46AF19B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710" y="1055371"/>
              <a:ext cx="1113008" cy="809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4E75C9-0B8B-4B52-ABAA-6942ABCCA7DF}"/>
              </a:ext>
            </a:extLst>
          </p:cNvPr>
          <p:cNvGrpSpPr/>
          <p:nvPr/>
        </p:nvGrpSpPr>
        <p:grpSpPr>
          <a:xfrm>
            <a:off x="4551897" y="1696034"/>
            <a:ext cx="3088206" cy="841966"/>
            <a:chOff x="3125808" y="202091"/>
            <a:chExt cx="2552236" cy="695839"/>
          </a:xfrm>
        </p:grpSpPr>
        <p:pic>
          <p:nvPicPr>
            <p:cNvPr id="40" name="Picture 39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4B44A98A-07BF-4889-991D-2E25D555E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5808" y="202091"/>
              <a:ext cx="2552236" cy="63805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392307-00E5-4DA4-9F9D-FB441057EF47}"/>
                </a:ext>
              </a:extLst>
            </p:cNvPr>
            <p:cNvSpPr txBox="1"/>
            <p:nvPr/>
          </p:nvSpPr>
          <p:spPr>
            <a:xfrm>
              <a:off x="3791457" y="590153"/>
              <a:ext cx="1352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26E21"/>
                  </a:solidFill>
                  <a:ea typeface="MS PGothic" pitchFamily="34" charset="-128"/>
                </a:rPr>
                <a:t>DATA VISIBILITY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1CFAD5E-DDAE-444B-8495-1124A75ABC01}"/>
              </a:ext>
            </a:extLst>
          </p:cNvPr>
          <p:cNvGrpSpPr/>
          <p:nvPr/>
        </p:nvGrpSpPr>
        <p:grpSpPr>
          <a:xfrm>
            <a:off x="1181252" y="5070732"/>
            <a:ext cx="3088205" cy="888180"/>
            <a:chOff x="609410" y="3735199"/>
            <a:chExt cx="2552235" cy="734033"/>
          </a:xfrm>
        </p:grpSpPr>
        <p:pic>
          <p:nvPicPr>
            <p:cNvPr id="43" name="Picture 4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EBC242-1204-42BD-BA88-3F984476C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410" y="3735199"/>
              <a:ext cx="2552235" cy="68714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CD7565-1CE5-4183-9B95-5E0869DAFB69}"/>
                </a:ext>
              </a:extLst>
            </p:cNvPr>
            <p:cNvSpPr txBox="1"/>
            <p:nvPr/>
          </p:nvSpPr>
          <p:spPr>
            <a:xfrm>
              <a:off x="1335751" y="4161455"/>
              <a:ext cx="16599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26E21"/>
                  </a:solidFill>
                  <a:ea typeface="MS PGothic" pitchFamily="34" charset="-128"/>
                </a:rPr>
                <a:t>BACKUP &amp; ARCHIVE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0BB54E-A98E-4660-8C54-A6DA49EDFEFC}"/>
              </a:ext>
            </a:extLst>
          </p:cNvPr>
          <p:cNvGrpSpPr/>
          <p:nvPr/>
        </p:nvGrpSpPr>
        <p:grpSpPr>
          <a:xfrm>
            <a:off x="8086261" y="5043002"/>
            <a:ext cx="2807457" cy="917257"/>
            <a:chOff x="5678044" y="3674837"/>
            <a:chExt cx="2552234" cy="758063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F77B8F-E511-4595-826D-0B76FE63A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78044" y="3674837"/>
              <a:ext cx="2552234" cy="73866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290767D-4874-4E00-A7A3-0A66ED754C9C}"/>
                </a:ext>
              </a:extLst>
            </p:cNvPr>
            <p:cNvSpPr txBox="1"/>
            <p:nvPr/>
          </p:nvSpPr>
          <p:spPr>
            <a:xfrm>
              <a:off x="6497226" y="4125123"/>
              <a:ext cx="1344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26E21"/>
                  </a:solidFill>
                  <a:ea typeface="MS PGothic" pitchFamily="34" charset="-128"/>
                </a:rPr>
                <a:t>DATA MOBILITY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CDD02CE-3579-4AF9-8DD6-9442E924043B}"/>
              </a:ext>
            </a:extLst>
          </p:cNvPr>
          <p:cNvSpPr txBox="1"/>
          <p:nvPr/>
        </p:nvSpPr>
        <p:spPr>
          <a:xfrm>
            <a:off x="8557525" y="2134550"/>
            <a:ext cx="2839239" cy="1159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  <a:latin typeface="Avenir Medium" panose="02000603020000020003" pitchFamily="2" charset="0"/>
                <a:ea typeface="MS PGothic" pitchFamily="34" charset="-128"/>
              </a:rPr>
              <a:t>Simple at any scale</a:t>
            </a:r>
          </a:p>
          <a:p>
            <a:pPr algn="ctr" fontAlgn="base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accent4"/>
                </a:solidFill>
                <a:latin typeface="Avenir Book" panose="02000503020000020003" pitchFamily="2" charset="0"/>
                <a:ea typeface="MS PGothic" pitchFamily="34" charset="-128"/>
              </a:rPr>
              <a:t>100TB to 100PB</a:t>
            </a:r>
          </a:p>
          <a:p>
            <a:pPr algn="ctr" fontAlgn="base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accent4"/>
                </a:solidFill>
                <a:latin typeface="Avenir Book" panose="02000503020000020003" pitchFamily="2" charset="0"/>
                <a:ea typeface="MS PGothic" pitchFamily="34" charset="-128"/>
              </a:rPr>
              <a:t>Millions to Billions of files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3013103-B85B-4F36-BB59-38B74CF2AE6E}"/>
              </a:ext>
            </a:extLst>
          </p:cNvPr>
          <p:cNvGrpSpPr/>
          <p:nvPr/>
        </p:nvGrpSpPr>
        <p:grpSpPr>
          <a:xfrm>
            <a:off x="701010" y="2102644"/>
            <a:ext cx="3362078" cy="2288366"/>
            <a:chOff x="-21014" y="952107"/>
            <a:chExt cx="3362078" cy="228836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4F42999-1FBF-42BF-9DBE-372448FE8F10}"/>
                </a:ext>
              </a:extLst>
            </p:cNvPr>
            <p:cNvGrpSpPr/>
            <p:nvPr/>
          </p:nvGrpSpPr>
          <p:grpSpPr>
            <a:xfrm>
              <a:off x="-21014" y="952107"/>
              <a:ext cx="3362078" cy="2173572"/>
              <a:chOff x="-21014" y="952107"/>
              <a:chExt cx="3362078" cy="2173572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69191A1-3B45-42DC-A6C4-A3E7CB01A566}"/>
                  </a:ext>
                </a:extLst>
              </p:cNvPr>
              <p:cNvSpPr txBox="1"/>
              <p:nvPr/>
            </p:nvSpPr>
            <p:spPr>
              <a:xfrm>
                <a:off x="112295" y="952107"/>
                <a:ext cx="3228769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venir Medium" panose="02000603020000020003" pitchFamily="2" charset="0"/>
                    <a:ea typeface="MS PGothic" pitchFamily="34" charset="-128"/>
                  </a:rPr>
                  <a:t>Everywhere data lives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ea typeface="MS PGothic" pitchFamily="34" charset="-128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ea typeface="MS PGothic" pitchFamily="34" charset="-128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ea typeface="MS PGothic" pitchFamily="34" charset="-128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839A">
                        <a:lumMod val="50000"/>
                      </a:srgbClr>
                    </a:solidFill>
                    <a:effectLst/>
                    <a:uLnTx/>
                    <a:uFillTx/>
                    <a:ea typeface="MS PGothic" pitchFamily="34" charset="-128"/>
                  </a:rPr>
                  <a:t> 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ea typeface="MS PGothic" pitchFamily="34" charset="-128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ea typeface="MS PGothic" pitchFamily="34" charset="-128"/>
                </a:endParaRP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E449832-3184-46E7-BE95-E8FB06583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1014" y="1589226"/>
                <a:ext cx="1422517" cy="870316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515C3E4E-878B-439B-9B95-6B93536209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595" y="1396551"/>
                <a:ext cx="1005392" cy="52783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B9B6DE6-50C6-4C30-A64C-39079D14A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8187" y="1477554"/>
                <a:ext cx="844008" cy="22869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7C924B64-6CF7-4947-A54A-C293EA30A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5633" y="1396551"/>
                <a:ext cx="570351" cy="570351"/>
              </a:xfrm>
              <a:prstGeom prst="rect">
                <a:avLst/>
              </a:prstGeom>
            </p:spPr>
          </p:pic>
          <p:pic>
            <p:nvPicPr>
              <p:cNvPr id="57" name="Picture 16" descr="Image result for dell/emc">
                <a:extLst>
                  <a:ext uri="{FF2B5EF4-FFF2-40B4-BE49-F238E27FC236}">
                    <a16:creationId xmlns:a16="http://schemas.microsoft.com/office/drawing/2014/main" id="{BD223D4F-6245-4A8D-B5FF-A650EE1075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467" y="2414849"/>
                <a:ext cx="1205168" cy="214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992F958-D770-4913-9681-1BDFEE305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3962" y="1877247"/>
                <a:ext cx="490006" cy="490006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D89C26F-3EE3-4EC7-AC55-32184E8A1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4152" y="2774339"/>
                <a:ext cx="1137351" cy="35134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1190D63-4511-4BE7-8807-62BAD7517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77998" y="1974722"/>
                <a:ext cx="485069" cy="388055"/>
              </a:xfrm>
              <a:prstGeom prst="rect">
                <a:avLst/>
              </a:prstGeom>
            </p:spPr>
          </p:pic>
          <p:pic>
            <p:nvPicPr>
              <p:cNvPr id="61" name="Picture 4" descr="Image result for cohesity">
                <a:extLst>
                  <a:ext uri="{FF2B5EF4-FFF2-40B4-BE49-F238E27FC236}">
                    <a16:creationId xmlns:a16="http://schemas.microsoft.com/office/drawing/2014/main" id="{45A612D1-CF2A-40BF-B5CC-9A594A296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2759" b="30374"/>
              <a:stretch/>
            </p:blipFill>
            <p:spPr bwMode="auto">
              <a:xfrm>
                <a:off x="1578482" y="2521953"/>
                <a:ext cx="1096970" cy="313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D3E9175-08AF-4265-AB05-AA6DC89EF300}"/>
                </a:ext>
              </a:extLst>
            </p:cNvPr>
            <p:cNvSpPr/>
            <p:nvPr/>
          </p:nvSpPr>
          <p:spPr>
            <a:xfrm>
              <a:off x="176014" y="1406043"/>
              <a:ext cx="2509767" cy="183443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28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5A0E2-8D6E-44CA-8EE0-BEC0590BD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18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73632C-D271-491F-895D-3D5330437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Igneous service offerings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507B4-C252-4DA4-A1BB-9FCC1A40C6A5}"/>
              </a:ext>
            </a:extLst>
          </p:cNvPr>
          <p:cNvSpPr txBox="1"/>
          <p:nvPr/>
        </p:nvSpPr>
        <p:spPr>
          <a:xfrm>
            <a:off x="1490913" y="2673175"/>
            <a:ext cx="299066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File analytics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Enterprise search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File data classification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Data security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3839A">
                  <a:lumMod val="50000"/>
                </a:srgbClr>
              </a:solidFill>
              <a:latin typeface="Avenir Book" panose="02000503020000020003" pitchFamily="2" charset="0"/>
              <a:ea typeface="MS PGothic" pitchFamily="34" charset="-128"/>
            </a:endParaRP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Greater utilization </a:t>
            </a:r>
            <a:b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</a:b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of data assets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Regulatory compliance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00383B-46A7-49A6-A220-0739967DAA63}"/>
              </a:ext>
            </a:extLst>
          </p:cNvPr>
          <p:cNvSpPr txBox="1"/>
          <p:nvPr/>
        </p:nvSpPr>
        <p:spPr>
          <a:xfrm>
            <a:off x="4668688" y="2673175"/>
            <a:ext cx="28200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Backup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Archive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Disaster recovery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3839A">
                  <a:lumMod val="50000"/>
                </a:srgbClr>
              </a:solidFill>
              <a:latin typeface="Avenir Book" panose="02000503020000020003" pitchFamily="2" charset="0"/>
              <a:ea typeface="MS PGothic" pitchFamily="34" charset="-128"/>
            </a:endParaRP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3839A">
                  <a:lumMod val="50000"/>
                </a:srgbClr>
              </a:solidFill>
              <a:latin typeface="Avenir Book" panose="02000503020000020003" pitchFamily="2" charset="0"/>
              <a:ea typeface="MS PGothic" pitchFamily="34" charset="-128"/>
            </a:endParaRP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Infrastructure optimization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Regulatory compliance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5BB9E-F580-49CE-ACDB-97064EE7AC81}"/>
              </a:ext>
            </a:extLst>
          </p:cNvPr>
          <p:cNvSpPr txBox="1"/>
          <p:nvPr/>
        </p:nvSpPr>
        <p:spPr>
          <a:xfrm>
            <a:off x="7957695" y="2673175"/>
            <a:ext cx="3806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Data migration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Data collaboration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3839A">
                  <a:lumMod val="50000"/>
                </a:srgbClr>
              </a:solidFill>
              <a:latin typeface="Avenir Book" panose="02000503020000020003" pitchFamily="2" charset="0"/>
              <a:ea typeface="MS PGothic" pitchFamily="34" charset="-128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3839A">
                  <a:lumMod val="50000"/>
                </a:srgbClr>
              </a:solidFill>
              <a:latin typeface="Avenir Book" panose="02000503020000020003" pitchFamily="2" charset="0"/>
              <a:ea typeface="MS PGothic" pitchFamily="34" charset="-128"/>
            </a:endParaRP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3839A">
                  <a:lumMod val="50000"/>
                </a:srgbClr>
              </a:solidFill>
              <a:latin typeface="Avenir Book" panose="02000503020000020003" pitchFamily="2" charset="0"/>
              <a:ea typeface="MS PGothic" pitchFamily="34" charset="-128"/>
            </a:endParaRP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Infrastructure flexibility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Data agility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CAAF4A-0936-420C-B194-5AACFB0BA4C2}"/>
              </a:ext>
            </a:extLst>
          </p:cNvPr>
          <p:cNvGrpSpPr/>
          <p:nvPr/>
        </p:nvGrpSpPr>
        <p:grpSpPr>
          <a:xfrm>
            <a:off x="1480328" y="1658788"/>
            <a:ext cx="3114293" cy="883322"/>
            <a:chOff x="524027" y="811320"/>
            <a:chExt cx="2280601" cy="6636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B5B7B3-AF92-46A0-B8EE-D6516AA62F76}"/>
                </a:ext>
              </a:extLst>
            </p:cNvPr>
            <p:cNvGrpSpPr/>
            <p:nvPr/>
          </p:nvGrpSpPr>
          <p:grpSpPr>
            <a:xfrm>
              <a:off x="524027" y="811320"/>
              <a:ext cx="2280601" cy="663654"/>
              <a:chOff x="524027" y="811320"/>
              <a:chExt cx="2280601" cy="663654"/>
            </a:xfrm>
          </p:grpSpPr>
          <p:sp>
            <p:nvSpPr>
              <p:cNvPr id="11" name="Google Shape;246;p47">
                <a:extLst>
                  <a:ext uri="{FF2B5EF4-FFF2-40B4-BE49-F238E27FC236}">
                    <a16:creationId xmlns:a16="http://schemas.microsoft.com/office/drawing/2014/main" id="{FA53720C-E2F0-40D3-B823-4B493428D1FE}"/>
                  </a:ext>
                </a:extLst>
              </p:cNvPr>
              <p:cNvSpPr txBox="1"/>
              <p:nvPr/>
            </p:nvSpPr>
            <p:spPr>
              <a:xfrm>
                <a:off x="524027" y="811320"/>
                <a:ext cx="2280601" cy="663654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endParaRPr>
              </a:p>
            </p:txBody>
          </p:sp>
          <p:pic>
            <p:nvPicPr>
              <p:cNvPr id="12" name="Picture 11" descr="A picture containing clock, drawing&#10;&#10;Description automatically generated">
                <a:extLst>
                  <a:ext uri="{FF2B5EF4-FFF2-40B4-BE49-F238E27FC236}">
                    <a16:creationId xmlns:a16="http://schemas.microsoft.com/office/drawing/2014/main" id="{47F142BF-125F-4BD4-8069-9DEA3E88AE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5328" y="904286"/>
                <a:ext cx="1778000" cy="444500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083656-4D83-40BA-9204-03973E48587C}"/>
                </a:ext>
              </a:extLst>
            </p:cNvPr>
            <p:cNvSpPr txBox="1"/>
            <p:nvPr/>
          </p:nvSpPr>
          <p:spPr>
            <a:xfrm>
              <a:off x="1221319" y="1166011"/>
              <a:ext cx="1013294" cy="20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26E21"/>
                  </a:solidFill>
                  <a:effectLst/>
                  <a:uLnTx/>
                  <a:uFillTx/>
                  <a:latin typeface="Avenir Heavy" panose="020B0703020203020204" pitchFamily="34" charset="0"/>
                  <a:ea typeface="MS PGothic" pitchFamily="34" charset="-128"/>
                </a:rPr>
                <a:t>DATA VISIBILITY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C26D87-5375-46BA-837D-F7C89C07794A}"/>
              </a:ext>
            </a:extLst>
          </p:cNvPr>
          <p:cNvGrpSpPr/>
          <p:nvPr/>
        </p:nvGrpSpPr>
        <p:grpSpPr>
          <a:xfrm>
            <a:off x="4668689" y="1650193"/>
            <a:ext cx="3227186" cy="883320"/>
            <a:chOff x="3425238" y="804713"/>
            <a:chExt cx="2363273" cy="66365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4BA2B33-9552-4B9B-992A-88B58B8B376A}"/>
                </a:ext>
              </a:extLst>
            </p:cNvPr>
            <p:cNvGrpSpPr/>
            <p:nvPr/>
          </p:nvGrpSpPr>
          <p:grpSpPr>
            <a:xfrm>
              <a:off x="3425238" y="804713"/>
              <a:ext cx="2363273" cy="663653"/>
              <a:chOff x="3425238" y="804713"/>
              <a:chExt cx="2363273" cy="663653"/>
            </a:xfrm>
          </p:grpSpPr>
          <p:sp>
            <p:nvSpPr>
              <p:cNvPr id="16" name="Google Shape;246;p47">
                <a:extLst>
                  <a:ext uri="{FF2B5EF4-FFF2-40B4-BE49-F238E27FC236}">
                    <a16:creationId xmlns:a16="http://schemas.microsoft.com/office/drawing/2014/main" id="{B2FBF76B-5FAC-4B03-8669-08BE034F4F5A}"/>
                  </a:ext>
                </a:extLst>
              </p:cNvPr>
              <p:cNvSpPr txBox="1"/>
              <p:nvPr/>
            </p:nvSpPr>
            <p:spPr>
              <a:xfrm>
                <a:off x="3425238" y="804713"/>
                <a:ext cx="2363273" cy="663653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endParaRPr>
              </a:p>
            </p:txBody>
          </p:sp>
          <p:pic>
            <p:nvPicPr>
              <p:cNvPr id="17" name="Picture 1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D527710-C35E-4AC3-BB21-F3A970440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6498" y="908878"/>
                <a:ext cx="1651000" cy="44450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636992-34EC-4B9C-A985-0DED8EAB2E65}"/>
                </a:ext>
              </a:extLst>
            </p:cNvPr>
            <p:cNvSpPr txBox="1"/>
            <p:nvPr/>
          </p:nvSpPr>
          <p:spPr>
            <a:xfrm>
              <a:off x="4190188" y="1171976"/>
              <a:ext cx="1231637" cy="20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26E21"/>
                  </a:solidFill>
                  <a:effectLst/>
                  <a:uLnTx/>
                  <a:uFillTx/>
                  <a:latin typeface="Avenir Heavy" panose="020B0703020203020204" pitchFamily="34" charset="0"/>
                  <a:ea typeface="MS PGothic" pitchFamily="34" charset="-128"/>
                </a:rPr>
                <a:t>BACKUP &amp; ARCHIVE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FEEBB1-1179-4054-A41E-0BAA8352393C}"/>
              </a:ext>
            </a:extLst>
          </p:cNvPr>
          <p:cNvGrpSpPr/>
          <p:nvPr/>
        </p:nvGrpSpPr>
        <p:grpSpPr>
          <a:xfrm>
            <a:off x="7972096" y="1650193"/>
            <a:ext cx="3064996" cy="883322"/>
            <a:chOff x="6179871" y="804713"/>
            <a:chExt cx="2244501" cy="6636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80AD6C-609E-4B79-9A5B-52F0A91C726C}"/>
                </a:ext>
              </a:extLst>
            </p:cNvPr>
            <p:cNvGrpSpPr/>
            <p:nvPr/>
          </p:nvGrpSpPr>
          <p:grpSpPr>
            <a:xfrm>
              <a:off x="6179871" y="804713"/>
              <a:ext cx="2244501" cy="663654"/>
              <a:chOff x="6179871" y="804713"/>
              <a:chExt cx="2244501" cy="663654"/>
            </a:xfrm>
          </p:grpSpPr>
          <p:sp>
            <p:nvSpPr>
              <p:cNvPr id="21" name="Google Shape;246;p47">
                <a:extLst>
                  <a:ext uri="{FF2B5EF4-FFF2-40B4-BE49-F238E27FC236}">
                    <a16:creationId xmlns:a16="http://schemas.microsoft.com/office/drawing/2014/main" id="{246569D2-888E-4BEA-AE6C-8F289229D652}"/>
                  </a:ext>
                </a:extLst>
              </p:cNvPr>
              <p:cNvSpPr txBox="1"/>
              <p:nvPr/>
            </p:nvSpPr>
            <p:spPr>
              <a:xfrm>
                <a:off x="6179871" y="804713"/>
                <a:ext cx="2244501" cy="663654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endParaRPr>
              </a:p>
            </p:txBody>
          </p:sp>
          <p:pic>
            <p:nvPicPr>
              <p:cNvPr id="22" name="Picture 2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0822837-B416-4ACD-9F84-62DB5CA57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80398" y="900018"/>
                <a:ext cx="1333500" cy="444500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966D18-BF12-4CA0-9C28-7591415C7254}"/>
                </a:ext>
              </a:extLst>
            </p:cNvPr>
            <p:cNvSpPr txBox="1"/>
            <p:nvPr/>
          </p:nvSpPr>
          <p:spPr>
            <a:xfrm>
              <a:off x="6976094" y="1171974"/>
              <a:ext cx="1008599" cy="20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26E21"/>
                  </a:solidFill>
                  <a:effectLst/>
                  <a:uLnTx/>
                  <a:uFillTx/>
                  <a:latin typeface="Avenir Heavy" panose="020B0703020203020204" pitchFamily="34" charset="0"/>
                  <a:ea typeface="MS PGothic" pitchFamily="34" charset="-128"/>
                </a:rPr>
                <a:t>DATA MOBILITY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568CC4-CAD6-443B-8558-A21FCFD8D2CA}"/>
              </a:ext>
            </a:extLst>
          </p:cNvPr>
          <p:cNvGrpSpPr/>
          <p:nvPr/>
        </p:nvGrpSpPr>
        <p:grpSpPr>
          <a:xfrm>
            <a:off x="758557" y="2695572"/>
            <a:ext cx="549560" cy="3467104"/>
            <a:chOff x="522418" y="2006304"/>
            <a:chExt cx="108727" cy="2604887"/>
          </a:xfrm>
          <a:solidFill>
            <a:schemeClr val="tx2"/>
          </a:solidFill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833F08-243A-4B9C-BC2E-C39A8C233C03}"/>
                </a:ext>
              </a:extLst>
            </p:cNvPr>
            <p:cNvSpPr txBox="1"/>
            <p:nvPr/>
          </p:nvSpPr>
          <p:spPr>
            <a:xfrm rot="16200000">
              <a:off x="-71289" y="3909610"/>
              <a:ext cx="1295288" cy="107873"/>
            </a:xfrm>
            <a:prstGeom prst="rect">
              <a:avLst/>
            </a:prstGeom>
            <a:grpFill/>
            <a:ln>
              <a:solidFill>
                <a:srgbClr val="00AEAE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Customer Value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50E205-85E0-4625-956B-24DD613E86CF}"/>
                </a:ext>
              </a:extLst>
            </p:cNvPr>
            <p:cNvSpPr txBox="1"/>
            <p:nvPr/>
          </p:nvSpPr>
          <p:spPr>
            <a:xfrm rot="16200000">
              <a:off x="-27182" y="2556758"/>
              <a:ext cx="1208781" cy="107873"/>
            </a:xfrm>
            <a:prstGeom prst="rect">
              <a:avLst/>
            </a:prstGeom>
            <a:grpFill/>
            <a:ln>
              <a:solidFill>
                <a:srgbClr val="00AEAE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Use Cases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88A76D-21C7-4805-945E-BAB1BF26BE1E}"/>
              </a:ext>
            </a:extLst>
          </p:cNvPr>
          <p:cNvCxnSpPr>
            <a:cxnSpLocks/>
          </p:cNvCxnSpPr>
          <p:nvPr/>
        </p:nvCxnSpPr>
        <p:spPr>
          <a:xfrm>
            <a:off x="1490913" y="4394360"/>
            <a:ext cx="9546179" cy="0"/>
          </a:xfrm>
          <a:prstGeom prst="line">
            <a:avLst/>
          </a:prstGeom>
          <a:noFill/>
          <a:ln w="9525" cap="flat" cmpd="sng" algn="ctr">
            <a:solidFill>
              <a:srgbClr val="03839A">
                <a:lumMod val="50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83371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CE2E3C-F4FD-42F7-9E7A-23FE817E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&amp; Differentiation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3FF270-0A45-495A-A9ED-4B42BF6F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19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077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D616-63E3-4262-A7AA-12B989EDD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207169"/>
            <a:ext cx="10846594" cy="1214437"/>
          </a:xfrm>
        </p:spPr>
        <p:txBody>
          <a:bodyPr>
            <a:normAutofit/>
          </a:bodyPr>
          <a:lstStyle/>
          <a:p>
            <a:r>
              <a:rPr lang="en-US" dirty="0"/>
              <a:t>Where we are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B9B32-C6D0-41A5-BB4A-009CEBBB2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05" y="1543446"/>
            <a:ext cx="11111053" cy="4718050"/>
          </a:xfrm>
        </p:spPr>
        <p:txBody>
          <a:bodyPr>
            <a:normAutofit lnSpcReduction="10000"/>
          </a:bodyPr>
          <a:lstStyle/>
          <a:p>
            <a:pPr marL="457200" indent="-457200" fontAlgn="base">
              <a:lnSpc>
                <a:spcPct val="110000"/>
              </a:lnSpc>
              <a:spcBef>
                <a:spcPts val="0"/>
              </a:spcBef>
            </a:pPr>
            <a:r>
              <a:rPr lang="en-US" i="1" dirty="0">
                <a:solidFill>
                  <a:srgbClr val="03839A"/>
                </a:solidFill>
                <a:latin typeface="Avenir Book" panose="02000503020000020003"/>
                <a:ea typeface="Calibri" panose="020F0502020204030204" pitchFamily="34" charset="0"/>
                <a:cs typeface="Arial" panose="020B0604020202020204" pitchFamily="34" charset="0"/>
              </a:rPr>
              <a:t>Enterprises continue to amass </a:t>
            </a:r>
            <a:r>
              <a:rPr lang="en-US" i="1" u="sng" dirty="0">
                <a:solidFill>
                  <a:srgbClr val="03839A"/>
                </a:solidFill>
                <a:latin typeface="Avenir Heavy" panose="020B07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billions to trillions </a:t>
            </a:r>
            <a:r>
              <a:rPr lang="en-US" i="1" dirty="0">
                <a:solidFill>
                  <a:srgbClr val="03839A"/>
                </a:solidFill>
                <a:latin typeface="Avenir Book" panose="02000503020000020003"/>
                <a:ea typeface="Calibri" panose="020F0502020204030204" pitchFamily="34" charset="0"/>
                <a:cs typeface="Arial" panose="020B0604020202020204" pitchFamily="34" charset="0"/>
              </a:rPr>
              <a:t>of files comprising </a:t>
            </a:r>
            <a:r>
              <a:rPr lang="en-US" i="1" u="sng" dirty="0">
                <a:solidFill>
                  <a:srgbClr val="03839A"/>
                </a:solidFill>
                <a:latin typeface="Avenir Heavy" panose="020B07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petabytes to exabytes </a:t>
            </a:r>
            <a:r>
              <a:rPr lang="en-US" i="1" dirty="0">
                <a:solidFill>
                  <a:srgbClr val="03839A"/>
                </a:solidFill>
                <a:latin typeface="Avenir Book" panose="02000503020000020003"/>
                <a:ea typeface="Calibri" panose="020F0502020204030204" pitchFamily="34" charset="0"/>
                <a:cs typeface="Arial" panose="020B0604020202020204" pitchFamily="34" charset="0"/>
              </a:rPr>
              <a:t>of data that is growing 30% CAGR.  </a:t>
            </a:r>
          </a:p>
          <a:p>
            <a:pPr marL="457200" indent="-457200" fontAlgn="base">
              <a:lnSpc>
                <a:spcPct val="110000"/>
              </a:lnSpc>
              <a:spcBef>
                <a:spcPts val="0"/>
              </a:spcBef>
            </a:pPr>
            <a:endParaRPr lang="en-US" i="1" dirty="0">
              <a:solidFill>
                <a:srgbClr val="03839A"/>
              </a:solidFill>
              <a:latin typeface="Avenir Book" panose="02000503020000020003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lnSpc>
                <a:spcPct val="110000"/>
              </a:lnSpc>
              <a:spcBef>
                <a:spcPts val="0"/>
              </a:spcBef>
            </a:pPr>
            <a:r>
              <a:rPr lang="en-US" i="1" dirty="0">
                <a:solidFill>
                  <a:srgbClr val="03839A"/>
                </a:solidFill>
                <a:latin typeface="Avenir Book" panose="02000503020000020003"/>
                <a:ea typeface="Calibri" panose="020F0502020204030204" pitchFamily="34" charset="0"/>
                <a:cs typeface="Arial" panose="020B0604020202020204" pitchFamily="34" charset="0"/>
              </a:rPr>
              <a:t>At this scale, </a:t>
            </a:r>
            <a:r>
              <a:rPr lang="en-US" i="1" u="sng" dirty="0">
                <a:solidFill>
                  <a:srgbClr val="03839A"/>
                </a:solidFill>
                <a:latin typeface="Avenir Heavy" panose="020B07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management tools fail </a:t>
            </a:r>
            <a:r>
              <a:rPr lang="en-US" i="1" dirty="0">
                <a:solidFill>
                  <a:srgbClr val="03839A"/>
                </a:solidFill>
                <a:latin typeface="Avenir Book" panose="02000503020000020003"/>
                <a:ea typeface="Calibri" panose="020F0502020204030204" pitchFamily="34" charset="0"/>
                <a:cs typeface="Arial" panose="020B0604020202020204" pitchFamily="34" charset="0"/>
              </a:rPr>
              <a:t>and using the </a:t>
            </a:r>
            <a:r>
              <a:rPr lang="en-US" i="1" u="sng" dirty="0">
                <a:solidFill>
                  <a:srgbClr val="03839A"/>
                </a:solidFill>
                <a:latin typeface="Avenir Heavy" panose="020B07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cloud becomes impossible</a:t>
            </a:r>
            <a:r>
              <a:rPr lang="en-US" i="1" dirty="0">
                <a:solidFill>
                  <a:srgbClr val="03839A"/>
                </a:solidFill>
                <a:latin typeface="Avenir Heavy" panose="020B07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</a:p>
          <a:p>
            <a:pPr marL="457200" indent="-457200" fontAlgn="base">
              <a:lnSpc>
                <a:spcPct val="110000"/>
              </a:lnSpc>
              <a:spcBef>
                <a:spcPts val="0"/>
              </a:spcBef>
            </a:pPr>
            <a:endParaRPr lang="en-US" i="1" dirty="0">
              <a:solidFill>
                <a:srgbClr val="03839A"/>
              </a:solidFill>
              <a:latin typeface="Avenir Book" panose="02000503020000020003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lnSpc>
                <a:spcPct val="110000"/>
              </a:lnSpc>
              <a:spcBef>
                <a:spcPts val="0"/>
              </a:spcBef>
            </a:pPr>
            <a:r>
              <a:rPr lang="en-US" i="1" dirty="0">
                <a:solidFill>
                  <a:srgbClr val="03839A"/>
                </a:solidFill>
                <a:latin typeface="Avenir Book" panose="02000503020000020003"/>
                <a:ea typeface="Calibri" panose="020F0502020204030204" pitchFamily="34" charset="0"/>
                <a:cs typeface="Arial" panose="020B0604020202020204" pitchFamily="34" charset="0"/>
              </a:rPr>
              <a:t>By providing visibility, control and protection, Igneous is the </a:t>
            </a:r>
            <a:r>
              <a:rPr lang="en-US" i="1" u="sng" dirty="0">
                <a:solidFill>
                  <a:srgbClr val="03839A"/>
                </a:solidFill>
                <a:latin typeface="Avenir Heavy" panose="020B07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 way </a:t>
            </a:r>
            <a:r>
              <a:rPr lang="en-US" i="1" dirty="0">
                <a:solidFill>
                  <a:srgbClr val="03839A"/>
                </a:solidFill>
                <a:latin typeface="Avenir Book" panose="02000503020000020003"/>
                <a:ea typeface="Calibri" panose="020F0502020204030204" pitchFamily="34" charset="0"/>
                <a:cs typeface="Arial" panose="020B0604020202020204" pitchFamily="34" charset="0"/>
              </a:rPr>
              <a:t>to truly </a:t>
            </a:r>
            <a:r>
              <a:rPr lang="en-US" i="1" u="sng" dirty="0">
                <a:solidFill>
                  <a:srgbClr val="03839A"/>
                </a:solidFill>
                <a:latin typeface="Avenir Heavy" panose="020B07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manage multi-petabyte scale data </a:t>
            </a:r>
            <a:r>
              <a:rPr lang="en-US" i="1" dirty="0">
                <a:solidFill>
                  <a:srgbClr val="03839A"/>
                </a:solidFill>
                <a:latin typeface="Avenir Book" panose="02000503020000020003"/>
                <a:ea typeface="Calibri" panose="020F0502020204030204" pitchFamily="34" charset="0"/>
                <a:cs typeface="Arial" panose="020B0604020202020204" pitchFamily="34" charset="0"/>
              </a:rPr>
              <a:t>in the cloud and on-premise.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3B77B-5CE8-4073-AE2A-48A3D09A2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7304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A95E01-95E3-42F2-A06B-A532FE634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20</a:t>
            </a:fld>
            <a:endParaRPr lang="en-US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2745ED-8EAF-4172-8F0E-AC026D5A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490944" cy="1214437"/>
          </a:xfrm>
        </p:spPr>
        <p:txBody>
          <a:bodyPr anchor="ctr">
            <a:normAutofit/>
          </a:bodyPr>
          <a:lstStyle/>
          <a:p>
            <a:r>
              <a:rPr lang="en-US" dirty="0"/>
              <a:t>Igneous reimagined the entire approach to data management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C76A77-7A87-43DE-BDE6-BEA254997EB4}"/>
              </a:ext>
            </a:extLst>
          </p:cNvPr>
          <p:cNvSpPr txBox="1"/>
          <p:nvPr/>
        </p:nvSpPr>
        <p:spPr>
          <a:xfrm>
            <a:off x="5672160" y="1703053"/>
            <a:ext cx="4634684" cy="644381"/>
          </a:xfrm>
          <a:prstGeom prst="rect">
            <a:avLst/>
          </a:prstGeom>
          <a:solidFill>
            <a:srgbClr val="03839A"/>
          </a:solidFill>
          <a:ln>
            <a:solidFill>
              <a:srgbClr val="03839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Modern &amp; Cloud-Friendly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915754-BE18-4BE4-B320-1F20CB1EB7F2}"/>
              </a:ext>
            </a:extLst>
          </p:cNvPr>
          <p:cNvSpPr txBox="1"/>
          <p:nvPr/>
        </p:nvSpPr>
        <p:spPr>
          <a:xfrm>
            <a:off x="5724550" y="2477919"/>
            <a:ext cx="4582294" cy="33239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Liberate data and modern data services (protection, visibility &amp; mobility) from storage by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supporting all data platform and clouds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Create a user-friendly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SaaS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 platform and take advantage of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cloud economics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Automate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 and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simplify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 the entire data management process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A323EC-BCCB-47B2-BE1E-1E06EE2A423F}"/>
              </a:ext>
            </a:extLst>
          </p:cNvPr>
          <p:cNvSpPr txBox="1"/>
          <p:nvPr/>
        </p:nvSpPr>
        <p:spPr>
          <a:xfrm>
            <a:off x="625679" y="1703053"/>
            <a:ext cx="4634684" cy="644381"/>
          </a:xfrm>
          <a:prstGeom prst="rect">
            <a:avLst/>
          </a:prstGeom>
          <a:solidFill>
            <a:srgbClr val="03839A"/>
          </a:solidFill>
          <a:ln>
            <a:solidFill>
              <a:srgbClr val="03839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Visibility, Protection &amp; Mobility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15C95F-D746-49C3-B580-D418707AE809}"/>
              </a:ext>
            </a:extLst>
          </p:cNvPr>
          <p:cNvSpPr txBox="1"/>
          <p:nvPr/>
        </p:nvSpPr>
        <p:spPr>
          <a:xfrm>
            <a:off x="602819" y="2469490"/>
            <a:ext cx="4634684" cy="27084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Empower data owners to see and understand 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all their data, no matter where it lives</a:t>
            </a:r>
            <a:endParaRPr lang="en-US" sz="2000" i="1" dirty="0">
              <a:solidFill>
                <a:schemeClr val="accent2"/>
              </a:solidFill>
              <a:latin typeface="Avenir Heavy" panose="020B0703020203020204" pitchFamily="34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Enable IT to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protect data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, no matter where it lives and at scale, using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simple policies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Deliver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data agility 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by automating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data movement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, at scale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0366E7-3AAD-4DEA-8D8E-7AF524C0022C}"/>
              </a:ext>
            </a:extLst>
          </p:cNvPr>
          <p:cNvSpPr/>
          <p:nvPr/>
        </p:nvSpPr>
        <p:spPr>
          <a:xfrm>
            <a:off x="5534904" y="1527110"/>
            <a:ext cx="5082296" cy="458159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2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DC35AA-9B3B-476B-814D-9AFFD7407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41D981-9615-4C82-B8A8-1E8BE24D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Our secret sauce:  three key technologies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C3656E-569C-4583-BA25-E305672BC311}"/>
              </a:ext>
            </a:extLst>
          </p:cNvPr>
          <p:cNvSpPr/>
          <p:nvPr/>
        </p:nvSpPr>
        <p:spPr>
          <a:xfrm>
            <a:off x="855789" y="5373677"/>
            <a:ext cx="10392502" cy="609534"/>
          </a:xfrm>
          <a:prstGeom prst="roundRect">
            <a:avLst>
              <a:gd name="adj" fmla="val 78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pc="300" dirty="0">
                <a:solidFill>
                  <a:schemeClr val="bg1"/>
                </a:solidFill>
                <a:latin typeface="Avenir Heavy" panose="020B0703020203020204" pitchFamily="34" charset="0"/>
              </a:rPr>
              <a:t>SUPPORT ALL FILE PROTOCOLS, NAS PLATFORMS &amp; CLOUDS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E6114E-7793-49F2-B541-57923F2E632B}"/>
              </a:ext>
            </a:extLst>
          </p:cNvPr>
          <p:cNvGrpSpPr/>
          <p:nvPr/>
        </p:nvGrpSpPr>
        <p:grpSpPr>
          <a:xfrm>
            <a:off x="855789" y="1644873"/>
            <a:ext cx="3358662" cy="3628796"/>
            <a:chOff x="855789" y="1644873"/>
            <a:chExt cx="3358662" cy="3628796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D165F9DD-1E5C-4ABB-BD77-F5CC9E971F01}"/>
                </a:ext>
              </a:extLst>
            </p:cNvPr>
            <p:cNvSpPr txBox="1">
              <a:spLocks/>
            </p:cNvSpPr>
            <p:nvPr/>
          </p:nvSpPr>
          <p:spPr>
            <a:xfrm>
              <a:off x="998641" y="4047694"/>
              <a:ext cx="3072956" cy="1225975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2"/>
                  </a:solidFill>
                  <a:latin typeface="Avenir Book" panose="02000503020000020003" pitchFamily="2" charset="0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2100" dirty="0">
                  <a:latin typeface="Avenir Heavy" panose="020B0703020203020204" pitchFamily="34" charset="0"/>
                </a:rPr>
                <a:t>400K files / sec / instance vs.</a:t>
              </a:r>
              <a:br>
                <a:rPr lang="en-US" sz="2100" dirty="0">
                  <a:latin typeface="Avenir Heavy" panose="020B0703020203020204" pitchFamily="34" charset="0"/>
                </a:rPr>
              </a:br>
              <a:r>
                <a:rPr lang="en-US" sz="2100" dirty="0">
                  <a:latin typeface="Avenir Heavy" panose="020B0703020203020204" pitchFamily="34" charset="0"/>
                </a:rPr>
                <a:t>20K files / sec</a:t>
              </a:r>
            </a:p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Only solution that can process </a:t>
              </a:r>
              <a:br>
                <a:rPr lang="en-US" sz="1400" dirty="0"/>
              </a:br>
              <a:r>
                <a:rPr lang="en-US" sz="1400" dirty="0"/>
                <a:t>billions of files in near real-time</a:t>
              </a:r>
            </a:p>
          </p:txBody>
        </p:sp>
        <p:pic>
          <p:nvPicPr>
            <p:cNvPr id="20" name="Google Shape;205;p31">
              <a:extLst>
                <a:ext uri="{FF2B5EF4-FFF2-40B4-BE49-F238E27FC236}">
                  <a16:creationId xmlns:a16="http://schemas.microsoft.com/office/drawing/2014/main" id="{482051A9-87E8-4499-B958-06C4CB6059DE}"/>
                </a:ext>
              </a:extLst>
            </p:cNvPr>
            <p:cNvPicPr preferRelativeResize="0"/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3377" y="2788880"/>
              <a:ext cx="2542457" cy="11190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8EEFF1-A51A-4A43-ACB5-D32091B719EB}"/>
                </a:ext>
              </a:extLst>
            </p:cNvPr>
            <p:cNvGrpSpPr/>
            <p:nvPr/>
          </p:nvGrpSpPr>
          <p:grpSpPr>
            <a:xfrm>
              <a:off x="855789" y="1644873"/>
              <a:ext cx="3358662" cy="981661"/>
              <a:chOff x="855789" y="1644873"/>
              <a:chExt cx="3358662" cy="981661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8C7BCC-0AAE-4A28-965B-A4744044FFC3}"/>
                  </a:ext>
                </a:extLst>
              </p:cNvPr>
              <p:cNvSpPr/>
              <p:nvPr/>
            </p:nvSpPr>
            <p:spPr>
              <a:xfrm>
                <a:off x="855789" y="1644873"/>
                <a:ext cx="3358662" cy="981661"/>
              </a:xfrm>
              <a:prstGeom prst="roundRect">
                <a:avLst>
                  <a:gd name="adj" fmla="val 78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itle 4">
                <a:extLst>
                  <a:ext uri="{FF2B5EF4-FFF2-40B4-BE49-F238E27FC236}">
                    <a16:creationId xmlns:a16="http://schemas.microsoft.com/office/drawing/2014/main" id="{AE06B272-20C2-487D-94CB-DE3D3EED6A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0866" y="1901297"/>
                <a:ext cx="2110155" cy="6311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accent2"/>
                    </a:solidFill>
                    <a:latin typeface="Avenir Book" panose="02000503020000020003" pitchFamily="2" charset="0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sz="1800" dirty="0">
                    <a:solidFill>
                      <a:schemeClr val="bg1"/>
                    </a:solidFill>
                    <a:latin typeface="Avenir Heavy" panose="020B0703020203020204" pitchFamily="34" charset="0"/>
                  </a:rPr>
                  <a:t>AdaptiveSCAN</a:t>
                </a:r>
                <a:endParaRPr lang="en-US" sz="1200" dirty="0">
                  <a:solidFill>
                    <a:schemeClr val="bg1"/>
                  </a:solidFill>
                  <a:latin typeface="Avenir Heavy" panose="020B0703020203020204" pitchFamily="34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bg1"/>
                    </a:solidFill>
                  </a:rPr>
                  <a:t>faster than flash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" name="Graphic 1">
                <a:extLst>
                  <a:ext uri="{FF2B5EF4-FFF2-40B4-BE49-F238E27FC236}">
                    <a16:creationId xmlns:a16="http://schemas.microsoft.com/office/drawing/2014/main" id="{557877FE-B7FF-4F27-A6E6-1DFD3A1915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833" y="1890684"/>
                <a:ext cx="761025" cy="501161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97D756-A9F1-46A6-A333-E19A33C84FE1}"/>
              </a:ext>
            </a:extLst>
          </p:cNvPr>
          <p:cNvGrpSpPr/>
          <p:nvPr/>
        </p:nvGrpSpPr>
        <p:grpSpPr>
          <a:xfrm>
            <a:off x="4372709" y="1644873"/>
            <a:ext cx="3358662" cy="3628796"/>
            <a:chOff x="4372709" y="1644873"/>
            <a:chExt cx="3358662" cy="3628796"/>
          </a:xfrm>
        </p:grpSpPr>
        <p:sp>
          <p:nvSpPr>
            <p:cNvPr id="17" name="Title 4">
              <a:extLst>
                <a:ext uri="{FF2B5EF4-FFF2-40B4-BE49-F238E27FC236}">
                  <a16:creationId xmlns:a16="http://schemas.microsoft.com/office/drawing/2014/main" id="{F21B4A5A-9FE8-4BB6-996C-946A99D6E7E7}"/>
                </a:ext>
              </a:extLst>
            </p:cNvPr>
            <p:cNvSpPr txBox="1">
              <a:spLocks/>
            </p:cNvSpPr>
            <p:nvPr/>
          </p:nvSpPr>
          <p:spPr>
            <a:xfrm>
              <a:off x="4685233" y="4047694"/>
              <a:ext cx="2821533" cy="1225975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2"/>
                  </a:solidFill>
                  <a:latin typeface="Avenir Book" panose="02000503020000020003" pitchFamily="2" charset="0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2100" dirty="0">
                  <a:latin typeface="Avenir Heavy" panose="020B0703020203020204" pitchFamily="34" charset="0"/>
                </a:rPr>
                <a:t>75TB / day / 10G</a:t>
              </a:r>
            </a:p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2100" dirty="0">
                  <a:latin typeface="Avenir Heavy" panose="020B0703020203020204" pitchFamily="34" charset="0"/>
                </a:rPr>
                <a:t>vs.</a:t>
              </a:r>
            </a:p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2100" dirty="0">
                  <a:latin typeface="Avenir Heavy" panose="020B0703020203020204" pitchFamily="34" charset="0"/>
                </a:rPr>
                <a:t>5TB / day</a:t>
              </a:r>
            </a:p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Only solution that can move PBs of data across a WAN</a:t>
              </a:r>
            </a:p>
          </p:txBody>
        </p:sp>
        <p:pic>
          <p:nvPicPr>
            <p:cNvPr id="19" name="Google Shape;214;p32">
              <a:extLst>
                <a:ext uri="{FF2B5EF4-FFF2-40B4-BE49-F238E27FC236}">
                  <a16:creationId xmlns:a16="http://schemas.microsoft.com/office/drawing/2014/main" id="{A307E884-AE79-4615-B2EB-8F9284BDE09B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8198" y="2707052"/>
              <a:ext cx="2467683" cy="12826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17F209B-4CBB-46E4-9CCF-5278ABD0BA92}"/>
                </a:ext>
              </a:extLst>
            </p:cNvPr>
            <p:cNvGrpSpPr/>
            <p:nvPr/>
          </p:nvGrpSpPr>
          <p:grpSpPr>
            <a:xfrm>
              <a:off x="4372709" y="1644873"/>
              <a:ext cx="3358662" cy="981661"/>
              <a:chOff x="4372709" y="1644873"/>
              <a:chExt cx="3358662" cy="981661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24706407-D970-48BA-A8C5-F2124744BDC4}"/>
                  </a:ext>
                </a:extLst>
              </p:cNvPr>
              <p:cNvSpPr/>
              <p:nvPr/>
            </p:nvSpPr>
            <p:spPr>
              <a:xfrm>
                <a:off x="4372709" y="1644873"/>
                <a:ext cx="3358662" cy="981661"/>
              </a:xfrm>
              <a:prstGeom prst="roundRect">
                <a:avLst>
                  <a:gd name="adj" fmla="val 78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itle 4">
                <a:extLst>
                  <a:ext uri="{FF2B5EF4-FFF2-40B4-BE49-F238E27FC236}">
                    <a16:creationId xmlns:a16="http://schemas.microsoft.com/office/drawing/2014/main" id="{9D7D83DB-A900-46D6-A6D5-F4E7BA6E25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22278" y="1901297"/>
                <a:ext cx="2321171" cy="6311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accent2"/>
                    </a:solidFill>
                    <a:latin typeface="Avenir Book" panose="02000503020000020003" pitchFamily="2" charset="0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sz="1800" dirty="0">
                    <a:solidFill>
                      <a:schemeClr val="bg1"/>
                    </a:solidFill>
                    <a:latin typeface="Avenir Heavy" panose="020B0703020203020204" pitchFamily="34" charset="0"/>
                  </a:rPr>
                  <a:t>IntelliMOVE</a:t>
                </a:r>
                <a:endParaRPr lang="en-US" sz="1200" dirty="0">
                  <a:solidFill>
                    <a:schemeClr val="bg1"/>
                  </a:solidFill>
                  <a:latin typeface="Avenir Heavy" panose="020B0703020203020204" pitchFamily="34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bg1"/>
                    </a:solidFill>
                  </a:rPr>
                  <a:t>at line speed no matter what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7E3F6C9C-1D93-43C6-A706-11E159D68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32948" y="1872122"/>
                <a:ext cx="761025" cy="53828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7612CA-CF8C-4A45-A260-C9D9B79D9264}"/>
              </a:ext>
            </a:extLst>
          </p:cNvPr>
          <p:cNvGrpSpPr/>
          <p:nvPr/>
        </p:nvGrpSpPr>
        <p:grpSpPr>
          <a:xfrm>
            <a:off x="7889629" y="1644873"/>
            <a:ext cx="3358662" cy="3628796"/>
            <a:chOff x="7889629" y="1644873"/>
            <a:chExt cx="3358662" cy="3628796"/>
          </a:xfrm>
        </p:grpSpPr>
        <p:sp>
          <p:nvSpPr>
            <p:cNvPr id="15" name="Title 4">
              <a:extLst>
                <a:ext uri="{FF2B5EF4-FFF2-40B4-BE49-F238E27FC236}">
                  <a16:creationId xmlns:a16="http://schemas.microsoft.com/office/drawing/2014/main" id="{2D479BE3-8529-4917-92DB-B81C53767A77}"/>
                </a:ext>
              </a:extLst>
            </p:cNvPr>
            <p:cNvSpPr txBox="1">
              <a:spLocks/>
            </p:cNvSpPr>
            <p:nvPr/>
          </p:nvSpPr>
          <p:spPr>
            <a:xfrm>
              <a:off x="8159662" y="4047694"/>
              <a:ext cx="2821533" cy="1225975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2"/>
                  </a:solidFill>
                  <a:latin typeface="Avenir Book" panose="02000503020000020003" pitchFamily="2" charset="0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2100" dirty="0">
                  <a:latin typeface="Avenir Heavy" panose="020B0703020203020204" pitchFamily="34" charset="0"/>
                </a:rPr>
                <a:t>Trillion object index</a:t>
              </a:r>
            </a:p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2100" dirty="0">
                  <a:latin typeface="Avenir Heavy" panose="020B0703020203020204" pitchFamily="34" charset="0"/>
                </a:rPr>
                <a:t>vs</a:t>
              </a:r>
            </a:p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2100" dirty="0">
                  <a:latin typeface="Avenir Heavy" panose="020B0703020203020204" pitchFamily="34" charset="0"/>
                </a:rPr>
                <a:t>Billion row database</a:t>
              </a:r>
            </a:p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Search all enterprise data with no on-premises infrastructure</a:t>
              </a:r>
              <a:endParaRPr lang="en-US" sz="2400" dirty="0"/>
            </a:p>
          </p:txBody>
        </p:sp>
        <p:pic>
          <p:nvPicPr>
            <p:cNvPr id="16" name="Google Shape;223;p33">
              <a:extLst>
                <a:ext uri="{FF2B5EF4-FFF2-40B4-BE49-F238E27FC236}">
                  <a16:creationId xmlns:a16="http://schemas.microsoft.com/office/drawing/2014/main" id="{8B861348-436D-43AE-BCD9-27FBBA143D6D}"/>
                </a:ext>
              </a:extLst>
            </p:cNvPr>
            <p:cNvPicPr preferRelativeResize="0"/>
            <p:nvPr/>
          </p:nvPicPr>
          <p:blipFill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7474" y="2919475"/>
              <a:ext cx="2645908" cy="8578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1CE27F2-8517-4029-891E-7C51AC371E86}"/>
                </a:ext>
              </a:extLst>
            </p:cNvPr>
            <p:cNvGrpSpPr/>
            <p:nvPr/>
          </p:nvGrpSpPr>
          <p:grpSpPr>
            <a:xfrm>
              <a:off x="7889629" y="1644873"/>
              <a:ext cx="3358662" cy="981661"/>
              <a:chOff x="7889629" y="1644873"/>
              <a:chExt cx="3358662" cy="981661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6A0BB43-6507-4E82-8AD8-1F1F33BBDC26}"/>
                  </a:ext>
                </a:extLst>
              </p:cNvPr>
              <p:cNvSpPr/>
              <p:nvPr/>
            </p:nvSpPr>
            <p:spPr>
              <a:xfrm>
                <a:off x="7889629" y="1644873"/>
                <a:ext cx="3358662" cy="981661"/>
              </a:xfrm>
              <a:prstGeom prst="roundRect">
                <a:avLst>
                  <a:gd name="adj" fmla="val 78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itle 4">
                <a:extLst>
                  <a:ext uri="{FF2B5EF4-FFF2-40B4-BE49-F238E27FC236}">
                    <a16:creationId xmlns:a16="http://schemas.microsoft.com/office/drawing/2014/main" id="{184B3DA6-847B-48D0-8E62-7A009A6068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44706" y="1901297"/>
                <a:ext cx="2110155" cy="6311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accent2"/>
                    </a:solidFill>
                    <a:latin typeface="Avenir Book" panose="02000503020000020003" pitchFamily="2" charset="0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sz="1800" dirty="0">
                    <a:solidFill>
                      <a:schemeClr val="bg1"/>
                    </a:solidFill>
                    <a:latin typeface="Avenir Heavy" panose="020B0703020203020204" pitchFamily="34" charset="0"/>
                  </a:rPr>
                  <a:t>InfiniteINDEX</a:t>
                </a:r>
                <a:endParaRPr lang="en-US" sz="1200" dirty="0">
                  <a:solidFill>
                    <a:schemeClr val="bg1"/>
                  </a:solidFill>
                  <a:latin typeface="Avenir Heavy" panose="020B0703020203020204" pitchFamily="34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bg1"/>
                    </a:solidFill>
                  </a:rPr>
                  <a:t>at scale of enterprises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AF4C882E-2CE3-4496-8FC2-90A27C886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212505" y="1872122"/>
                <a:ext cx="761025" cy="5382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813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4B815D-9630-4658-9872-D97D3E1BC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24D187-C5C6-46CE-828A-10F7DD0923AE}"/>
              </a:ext>
            </a:extLst>
          </p:cNvPr>
          <p:cNvSpPr txBox="1">
            <a:spLocks/>
          </p:cNvSpPr>
          <p:nvPr/>
        </p:nvSpPr>
        <p:spPr>
          <a:xfrm>
            <a:off x="4616140" y="928137"/>
            <a:ext cx="6490943" cy="19840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4000" dirty="0">
                <a:latin typeface="Avenir Heavy" panose="020B0703020203020204" pitchFamily="34" charset="0"/>
              </a:rPr>
              <a:t>AdaptiveSCAN</a:t>
            </a:r>
            <a:endParaRPr lang="en-US" sz="2800" dirty="0">
              <a:latin typeface="Avenir Heavy" panose="020B0703020203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Scans data stores quickly without impacting other production applications relying on the same storage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5E817-B0B0-4C5A-917F-93E49354D3E1}"/>
              </a:ext>
            </a:extLst>
          </p:cNvPr>
          <p:cNvSpPr txBox="1"/>
          <p:nvPr/>
        </p:nvSpPr>
        <p:spPr>
          <a:xfrm>
            <a:off x="4616141" y="2741085"/>
            <a:ext cx="661456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Purpose built protocol clients (NFS, SMB, Object) that </a:t>
            </a:r>
            <a:r>
              <a:rPr lang="en-US" i="1" u="sng" dirty="0">
                <a:solidFill>
                  <a:schemeClr val="accent2"/>
                </a:solidFill>
                <a:latin typeface="Avenir Heavy" panose="020B0703020203020204" pitchFamily="34" charset="0"/>
              </a:rPr>
              <a:t>maximize scan performance</a:t>
            </a:r>
          </a:p>
          <a:p>
            <a:pPr marL="274320" indent="-27432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Horizontally scalable architecture that results in </a:t>
            </a:r>
            <a:r>
              <a:rPr lang="en-US" i="1" u="sng" dirty="0">
                <a:solidFill>
                  <a:schemeClr val="accent2"/>
                </a:solidFill>
                <a:latin typeface="Avenir Heavy" panose="020B0703020203020204" pitchFamily="34" charset="0"/>
              </a:rPr>
              <a:t>aggregate scan rates of millions of files per second</a:t>
            </a:r>
          </a:p>
          <a:p>
            <a:pPr marL="274320" indent="-27432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Distributed tree-walk algorithm to ensure </a:t>
            </a:r>
            <a:r>
              <a:rPr lang="en-US" i="1" u="sng" dirty="0">
                <a:solidFill>
                  <a:schemeClr val="accent2"/>
                </a:solidFill>
                <a:latin typeface="Avenir Heavy" panose="020B0703020203020204" pitchFamily="34" charset="0"/>
              </a:rPr>
              <a:t>constant scan rates</a:t>
            </a: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 independent of data characteristics</a:t>
            </a:r>
          </a:p>
          <a:p>
            <a:pPr marL="274320" indent="-27432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In-line latency monitoring drives dynamic scan rates that </a:t>
            </a:r>
            <a:r>
              <a:rPr lang="en-US" i="1" u="sng" dirty="0">
                <a:solidFill>
                  <a:schemeClr val="accent2"/>
                </a:solidFill>
                <a:latin typeface="Avenir Heavy" panose="020B0703020203020204" pitchFamily="34" charset="0"/>
              </a:rPr>
              <a:t>minimize impact to other applications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3B02E0-F937-4864-93A8-B3A9BA71EDA5}"/>
              </a:ext>
            </a:extLst>
          </p:cNvPr>
          <p:cNvSpPr/>
          <p:nvPr/>
        </p:nvSpPr>
        <p:spPr>
          <a:xfrm>
            <a:off x="8167726" y="89859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Medium" panose="02000603020000020003" pitchFamily="2" charset="0"/>
              </a:rPr>
              <a:t>™</a:t>
            </a: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8C17412A-2329-4FF5-BCDE-C0098850855D}"/>
              </a:ext>
            </a:extLst>
          </p:cNvPr>
          <p:cNvSpPr txBox="1">
            <a:spLocks/>
          </p:cNvSpPr>
          <p:nvPr/>
        </p:nvSpPr>
        <p:spPr>
          <a:xfrm>
            <a:off x="998641" y="3492473"/>
            <a:ext cx="3072956" cy="12259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2100" dirty="0">
                <a:latin typeface="Avenir Heavy" panose="020B0703020203020204" pitchFamily="34" charset="0"/>
              </a:rPr>
              <a:t>400K files / sec / instance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Only solution that can process </a:t>
            </a:r>
            <a:br>
              <a:rPr lang="en-US" sz="1400" dirty="0"/>
            </a:br>
            <a:r>
              <a:rPr lang="en-US" sz="1400" dirty="0"/>
              <a:t>billions of files in near real-time</a:t>
            </a:r>
          </a:p>
        </p:txBody>
      </p:sp>
      <p:pic>
        <p:nvPicPr>
          <p:cNvPr id="27" name="Google Shape;205;p31">
            <a:extLst>
              <a:ext uri="{FF2B5EF4-FFF2-40B4-BE49-F238E27FC236}">
                <a16:creationId xmlns:a16="http://schemas.microsoft.com/office/drawing/2014/main" id="{8C6470C0-DBBA-429F-B86D-D63CB21FA51E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377" y="2233659"/>
            <a:ext cx="2542457" cy="11190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707D6D0-85B0-4B57-A4C1-5297EC60A746}"/>
              </a:ext>
            </a:extLst>
          </p:cNvPr>
          <p:cNvGrpSpPr/>
          <p:nvPr/>
        </p:nvGrpSpPr>
        <p:grpSpPr>
          <a:xfrm>
            <a:off x="855789" y="1083258"/>
            <a:ext cx="3358662" cy="981661"/>
            <a:chOff x="855789" y="1644873"/>
            <a:chExt cx="3358662" cy="98166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602BEB0-C115-4881-BF3D-AF42B235706D}"/>
                </a:ext>
              </a:extLst>
            </p:cNvPr>
            <p:cNvSpPr/>
            <p:nvPr/>
          </p:nvSpPr>
          <p:spPr>
            <a:xfrm>
              <a:off x="855789" y="1644873"/>
              <a:ext cx="3358662" cy="981661"/>
            </a:xfrm>
            <a:prstGeom prst="roundRect">
              <a:avLst>
                <a:gd name="adj" fmla="val 78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itle 4">
              <a:extLst>
                <a:ext uri="{FF2B5EF4-FFF2-40B4-BE49-F238E27FC236}">
                  <a16:creationId xmlns:a16="http://schemas.microsoft.com/office/drawing/2014/main" id="{6ADA1F18-6DF7-4C20-9B37-E3C33CA1B9A1}"/>
                </a:ext>
              </a:extLst>
            </p:cNvPr>
            <p:cNvSpPr txBox="1">
              <a:spLocks/>
            </p:cNvSpPr>
            <p:nvPr/>
          </p:nvSpPr>
          <p:spPr>
            <a:xfrm>
              <a:off x="1910866" y="1901297"/>
              <a:ext cx="2110155" cy="631159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2"/>
                  </a:solidFill>
                  <a:latin typeface="Avenir Book" panose="02000503020000020003" pitchFamily="2" charset="0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Avenir Heavy" panose="020B0703020203020204" pitchFamily="34" charset="0"/>
                </a:rPr>
                <a:t>AdaptiveSCAN</a:t>
              </a:r>
              <a:endParaRPr lang="en-US" sz="1200" dirty="0">
                <a:solidFill>
                  <a:schemeClr val="bg1"/>
                </a:solidFill>
                <a:latin typeface="Avenir Heavy" panose="020B0703020203020204" pitchFamily="34" charset="0"/>
              </a:endParaRPr>
            </a:p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</a:rPr>
                <a:t>faster than flash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5ABAB87F-76B8-4E9F-BFC7-6E820F142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6833" y="1890684"/>
              <a:ext cx="761025" cy="501161"/>
            </a:xfrm>
            <a:prstGeom prst="rect">
              <a:avLst/>
            </a:prstGeom>
          </p:spPr>
        </p:pic>
      </p:grp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FE609015-F0EA-44B7-8AAF-A55F9E4C2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71" y="4773835"/>
            <a:ext cx="3153095" cy="97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60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4B815D-9630-4658-9872-D97D3E1BC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24D187-C5C6-46CE-828A-10F7DD0923AE}"/>
              </a:ext>
            </a:extLst>
          </p:cNvPr>
          <p:cNvSpPr txBox="1">
            <a:spLocks/>
          </p:cNvSpPr>
          <p:nvPr/>
        </p:nvSpPr>
        <p:spPr>
          <a:xfrm>
            <a:off x="4616140" y="928136"/>
            <a:ext cx="6459831" cy="17951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4000" dirty="0">
                <a:latin typeface="Avenir Heavy" panose="020B0703020203020204" pitchFamily="34" charset="0"/>
              </a:rPr>
              <a:t>IntelliMOVE</a:t>
            </a:r>
            <a:endParaRPr lang="en-US" sz="2800" dirty="0">
              <a:latin typeface="Avenir Heavy" panose="020B0703020203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Moves data at a constant rate that is independent of data and storage characteristics.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5E817-B0B0-4C5A-917F-93E49354D3E1}"/>
              </a:ext>
            </a:extLst>
          </p:cNvPr>
          <p:cNvSpPr txBox="1"/>
          <p:nvPr/>
        </p:nvSpPr>
        <p:spPr>
          <a:xfrm>
            <a:off x="4616141" y="2741085"/>
            <a:ext cx="6614563" cy="328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i="1" u="sng" dirty="0">
                <a:solidFill>
                  <a:schemeClr val="accent2"/>
                </a:solidFill>
                <a:latin typeface="Avenir Heavy" panose="020B0703020203020204" pitchFamily="34" charset="0"/>
              </a:rPr>
              <a:t>Proprietary</a:t>
            </a: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 pipelined data movement architecture that enables </a:t>
            </a:r>
            <a:r>
              <a:rPr lang="en-US" i="1" u="sng" dirty="0">
                <a:solidFill>
                  <a:schemeClr val="accent2"/>
                </a:solidFill>
                <a:latin typeface="Avenir Heavy" panose="020B0703020203020204" pitchFamily="34" charset="0"/>
              </a:rPr>
              <a:t>maximizing network throughput</a:t>
            </a:r>
          </a:p>
          <a:p>
            <a:pPr marL="731520" lvl="1" indent="-27432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De-coupled reads and writes to ensure data movement is not constrained by transient external bottlenecks</a:t>
            </a:r>
          </a:p>
          <a:p>
            <a:pPr marL="731520" lvl="1" indent="-27432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Patented “work stealing” algorithm results in constant rate of data movement even in the presence of highly varied and uneven data types and sizes</a:t>
            </a:r>
          </a:p>
          <a:p>
            <a:pPr marL="274320" indent="-27432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Horizontally scalable architecture resulting in the ability to move, across WANs, PBs of data in days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3B02E0-F937-4864-93A8-B3A9BA71EDA5}"/>
              </a:ext>
            </a:extLst>
          </p:cNvPr>
          <p:cNvSpPr/>
          <p:nvPr/>
        </p:nvSpPr>
        <p:spPr>
          <a:xfrm>
            <a:off x="7507924" y="89362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Medium" panose="02000603020000020003" pitchFamily="2" charset="0"/>
              </a:rPr>
              <a:t>™</a:t>
            </a:r>
          </a:p>
        </p:txBody>
      </p:sp>
      <p:pic>
        <p:nvPicPr>
          <p:cNvPr id="40" name="Google Shape;214;p32">
            <a:extLst>
              <a:ext uri="{FF2B5EF4-FFF2-40B4-BE49-F238E27FC236}">
                <a16:creationId xmlns:a16="http://schemas.microsoft.com/office/drawing/2014/main" id="{3AEDE2CF-FDBC-4E07-9CAA-9773C6C0CBE3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278" y="2204412"/>
            <a:ext cx="2467683" cy="12826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EABE3B5-0B66-416E-9C11-656EC68AC6CE}"/>
              </a:ext>
            </a:extLst>
          </p:cNvPr>
          <p:cNvGrpSpPr/>
          <p:nvPr/>
        </p:nvGrpSpPr>
        <p:grpSpPr>
          <a:xfrm>
            <a:off x="855789" y="1078293"/>
            <a:ext cx="3358662" cy="981661"/>
            <a:chOff x="4372709" y="1644873"/>
            <a:chExt cx="3358662" cy="98166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CE1AA16-80EF-483C-8C09-11AD766ED13C}"/>
                </a:ext>
              </a:extLst>
            </p:cNvPr>
            <p:cNvSpPr/>
            <p:nvPr/>
          </p:nvSpPr>
          <p:spPr>
            <a:xfrm>
              <a:off x="4372709" y="1644873"/>
              <a:ext cx="3358662" cy="981661"/>
            </a:xfrm>
            <a:prstGeom prst="roundRect">
              <a:avLst>
                <a:gd name="adj" fmla="val 78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itle 4">
              <a:extLst>
                <a:ext uri="{FF2B5EF4-FFF2-40B4-BE49-F238E27FC236}">
                  <a16:creationId xmlns:a16="http://schemas.microsoft.com/office/drawing/2014/main" id="{4159F803-E7FC-49A9-9ABE-AACD75981CF9}"/>
                </a:ext>
              </a:extLst>
            </p:cNvPr>
            <p:cNvSpPr txBox="1">
              <a:spLocks/>
            </p:cNvSpPr>
            <p:nvPr/>
          </p:nvSpPr>
          <p:spPr>
            <a:xfrm>
              <a:off x="5322278" y="1901297"/>
              <a:ext cx="2321171" cy="631159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2"/>
                  </a:solidFill>
                  <a:latin typeface="Avenir Book" panose="02000503020000020003" pitchFamily="2" charset="0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Avenir Heavy" panose="020B0703020203020204" pitchFamily="34" charset="0"/>
                </a:rPr>
                <a:t>IntelliMOVE</a:t>
              </a:r>
              <a:endParaRPr lang="en-US" sz="1200" dirty="0">
                <a:solidFill>
                  <a:schemeClr val="bg1"/>
                </a:solidFill>
                <a:latin typeface="Avenir Heavy" panose="020B0703020203020204" pitchFamily="34" charset="0"/>
              </a:endParaRPr>
            </a:p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</a:rPr>
                <a:t>at line speed no matter what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F8E97D36-0784-4EBF-BC60-E1AE153C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32948" y="1872122"/>
              <a:ext cx="761025" cy="538285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7F2025AF-D834-4C2F-9F41-CDFDAAF68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466" y="4427591"/>
            <a:ext cx="2909227" cy="1416502"/>
          </a:xfrm>
          <a:prstGeom prst="rect">
            <a:avLst/>
          </a:prstGeom>
        </p:spPr>
      </p:pic>
      <p:sp>
        <p:nvSpPr>
          <p:cNvPr id="47" name="Title 4">
            <a:extLst>
              <a:ext uri="{FF2B5EF4-FFF2-40B4-BE49-F238E27FC236}">
                <a16:creationId xmlns:a16="http://schemas.microsoft.com/office/drawing/2014/main" id="{7647B82D-793E-4F81-AB44-0D7537A083A5}"/>
              </a:ext>
            </a:extLst>
          </p:cNvPr>
          <p:cNvSpPr txBox="1">
            <a:spLocks/>
          </p:cNvSpPr>
          <p:nvPr/>
        </p:nvSpPr>
        <p:spPr>
          <a:xfrm>
            <a:off x="1125822" y="3513084"/>
            <a:ext cx="2821533" cy="12259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2100" dirty="0">
                <a:latin typeface="Avenir Heavy" panose="020B0703020203020204" pitchFamily="34" charset="0"/>
              </a:rPr>
              <a:t>75TB / day / 10G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Only solution that can move PBs of data across a WAN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8636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4B815D-9630-4658-9872-D97D3E1BC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24D187-C5C6-46CE-828A-10F7DD0923AE}"/>
              </a:ext>
            </a:extLst>
          </p:cNvPr>
          <p:cNvSpPr txBox="1">
            <a:spLocks/>
          </p:cNvSpPr>
          <p:nvPr/>
        </p:nvSpPr>
        <p:spPr>
          <a:xfrm>
            <a:off x="4616141" y="928137"/>
            <a:ext cx="6376144" cy="14194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4000" dirty="0">
                <a:latin typeface="Avenir Heavy" panose="020B0703020203020204" pitchFamily="34" charset="0"/>
              </a:rPr>
              <a:t>InfiniteINDEX</a:t>
            </a:r>
            <a:endParaRPr lang="en-US" sz="2800" dirty="0">
              <a:latin typeface="Avenir Heavy" panose="020B0703020203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Cloud based purpose-built database optimized to index all enterprise data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5E817-B0B0-4C5A-917F-93E49354D3E1}"/>
              </a:ext>
            </a:extLst>
          </p:cNvPr>
          <p:cNvSpPr txBox="1"/>
          <p:nvPr/>
        </p:nvSpPr>
        <p:spPr>
          <a:xfrm>
            <a:off x="4616141" y="2542305"/>
            <a:ext cx="6614563" cy="298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Sharded indexing architecture allows for the global indexing of trillions of objects</a:t>
            </a:r>
          </a:p>
          <a:p>
            <a:pPr marL="274320" indent="-27432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Support for multi-dimensional queries enabling rich search</a:t>
            </a:r>
          </a:p>
          <a:p>
            <a:pPr marL="274320" indent="-27432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De-coupled architecture (Inserts from queries, compute from storage) results in minimal resource consumption and </a:t>
            </a:r>
            <a:r>
              <a:rPr lang="en-US" i="1" u="sng" dirty="0">
                <a:solidFill>
                  <a:schemeClr val="accent2"/>
                </a:solidFill>
                <a:latin typeface="Avenir Heavy" panose="020B0703020203020204" pitchFamily="34" charset="0"/>
              </a:rPr>
              <a:t>less than 1% the cost of off-the-shelf alternatives</a:t>
            </a:r>
          </a:p>
          <a:p>
            <a:pPr marL="274320" indent="-27432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  <a:latin typeface="Avenir Book" panose="02000503020000020003" pitchFamily="2" charset="0"/>
              </a:rPr>
              <a:t>Flexible deployment capabilities means it can be hosted in any cloud, public or private</a:t>
            </a:r>
          </a:p>
        </p:txBody>
      </p:sp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A0B2A9F-352B-4059-B4D2-0BED289D7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02" y="4245741"/>
            <a:ext cx="1869314" cy="18772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3B02E0-F937-4864-93A8-B3A9BA71EDA5}"/>
              </a:ext>
            </a:extLst>
          </p:cNvPr>
          <p:cNvSpPr/>
          <p:nvPr/>
        </p:nvSpPr>
        <p:spPr>
          <a:xfrm>
            <a:off x="7835218" y="89296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Medium" panose="02000603020000020003" pitchFamily="2" charset="0"/>
              </a:rPr>
              <a:t>™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93CD50B-CFA6-4075-848B-9B1C2BCB9DEE}"/>
              </a:ext>
            </a:extLst>
          </p:cNvPr>
          <p:cNvSpPr txBox="1">
            <a:spLocks/>
          </p:cNvSpPr>
          <p:nvPr/>
        </p:nvSpPr>
        <p:spPr>
          <a:xfrm>
            <a:off x="1125822" y="3302940"/>
            <a:ext cx="2821533" cy="12259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2100" dirty="0">
                <a:latin typeface="Avenir Heavy" panose="020B0703020203020204" pitchFamily="34" charset="0"/>
              </a:rPr>
              <a:t>Trillion object index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Search all enterprise data with no on-premises infrastructure</a:t>
            </a:r>
            <a:endParaRPr lang="en-US" sz="2400" dirty="0"/>
          </a:p>
        </p:txBody>
      </p:sp>
      <p:pic>
        <p:nvPicPr>
          <p:cNvPr id="15" name="Google Shape;223;p33">
            <a:extLst>
              <a:ext uri="{FF2B5EF4-FFF2-40B4-BE49-F238E27FC236}">
                <a16:creationId xmlns:a16="http://schemas.microsoft.com/office/drawing/2014/main" id="{32EC1CEA-9681-4EAB-9921-1BB5DACDD8D9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34" y="2222300"/>
            <a:ext cx="2645908" cy="8578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DBBF216-4B7E-4F22-9456-6ED4339200DB}"/>
              </a:ext>
            </a:extLst>
          </p:cNvPr>
          <p:cNvGrpSpPr/>
          <p:nvPr/>
        </p:nvGrpSpPr>
        <p:grpSpPr>
          <a:xfrm>
            <a:off x="855789" y="1078293"/>
            <a:ext cx="3358662" cy="981661"/>
            <a:chOff x="7889629" y="1644873"/>
            <a:chExt cx="3358662" cy="98166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B74F6E6-ECEB-4057-B85F-86DCE74388FF}"/>
                </a:ext>
              </a:extLst>
            </p:cNvPr>
            <p:cNvSpPr/>
            <p:nvPr/>
          </p:nvSpPr>
          <p:spPr>
            <a:xfrm>
              <a:off x="7889629" y="1644873"/>
              <a:ext cx="3358662" cy="981661"/>
            </a:xfrm>
            <a:prstGeom prst="roundRect">
              <a:avLst>
                <a:gd name="adj" fmla="val 78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itle 4">
              <a:extLst>
                <a:ext uri="{FF2B5EF4-FFF2-40B4-BE49-F238E27FC236}">
                  <a16:creationId xmlns:a16="http://schemas.microsoft.com/office/drawing/2014/main" id="{C4BA6F61-0E89-4BCB-9F17-4B2FDD3528FC}"/>
                </a:ext>
              </a:extLst>
            </p:cNvPr>
            <p:cNvSpPr txBox="1">
              <a:spLocks/>
            </p:cNvSpPr>
            <p:nvPr/>
          </p:nvSpPr>
          <p:spPr>
            <a:xfrm>
              <a:off x="8944706" y="1901297"/>
              <a:ext cx="2110155" cy="631159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2"/>
                  </a:solidFill>
                  <a:latin typeface="Avenir Book" panose="02000503020000020003" pitchFamily="2" charset="0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Avenir Heavy" panose="020B0703020203020204" pitchFamily="34" charset="0"/>
                </a:rPr>
                <a:t>InfiniteINDEX</a:t>
              </a:r>
              <a:endParaRPr lang="en-US" sz="1200" dirty="0">
                <a:solidFill>
                  <a:schemeClr val="bg1"/>
                </a:solidFill>
                <a:latin typeface="Avenir Heavy" panose="020B0703020203020204" pitchFamily="34" charset="0"/>
              </a:endParaRPr>
            </a:p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</a:rPr>
                <a:t>at scale of enterprises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B57AE844-3C51-4A89-9777-4D6A0B124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12505" y="1872122"/>
              <a:ext cx="761025" cy="538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066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A95E01-95E3-42F2-A06B-A532FE634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25</a:t>
            </a:fld>
            <a:endParaRPr lang="en-US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2745ED-8EAF-4172-8F0E-AC026D5A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490944" cy="1214437"/>
          </a:xfrm>
        </p:spPr>
        <p:txBody>
          <a:bodyPr anchor="ctr">
            <a:normAutofit/>
          </a:bodyPr>
          <a:lstStyle/>
          <a:p>
            <a:r>
              <a:rPr lang="en-US" dirty="0"/>
              <a:t>Igneous reimagined the entire approach to data management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C76A77-7A87-43DE-BDE6-BEA254997EB4}"/>
              </a:ext>
            </a:extLst>
          </p:cNvPr>
          <p:cNvSpPr txBox="1"/>
          <p:nvPr/>
        </p:nvSpPr>
        <p:spPr>
          <a:xfrm>
            <a:off x="5672160" y="1703053"/>
            <a:ext cx="4634684" cy="644381"/>
          </a:xfrm>
          <a:prstGeom prst="rect">
            <a:avLst/>
          </a:prstGeom>
          <a:solidFill>
            <a:srgbClr val="03839A"/>
          </a:solidFill>
          <a:ln>
            <a:solidFill>
              <a:srgbClr val="03839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Modern &amp; Cloud-Friendly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915754-BE18-4BE4-B320-1F20CB1EB7F2}"/>
              </a:ext>
            </a:extLst>
          </p:cNvPr>
          <p:cNvSpPr txBox="1"/>
          <p:nvPr/>
        </p:nvSpPr>
        <p:spPr>
          <a:xfrm>
            <a:off x="5724550" y="2477919"/>
            <a:ext cx="4582294" cy="33239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Liberate data and modern data services (protection, visibility &amp; mobility) from storage by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supporting all data platform and clouds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Create a user-friendly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SaaS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 platform and take advantage of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cloud economics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Automate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 and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simplify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 the entire data management process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A323EC-BCCB-47B2-BE1E-1E06EE2A423F}"/>
              </a:ext>
            </a:extLst>
          </p:cNvPr>
          <p:cNvSpPr txBox="1"/>
          <p:nvPr/>
        </p:nvSpPr>
        <p:spPr>
          <a:xfrm>
            <a:off x="625679" y="1703053"/>
            <a:ext cx="4634684" cy="644381"/>
          </a:xfrm>
          <a:prstGeom prst="rect">
            <a:avLst/>
          </a:prstGeom>
          <a:solidFill>
            <a:srgbClr val="03839A"/>
          </a:solidFill>
          <a:ln>
            <a:solidFill>
              <a:srgbClr val="03839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Visibility, Protection &amp; Mobility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15C95F-D746-49C3-B580-D418707AE809}"/>
              </a:ext>
            </a:extLst>
          </p:cNvPr>
          <p:cNvSpPr txBox="1"/>
          <p:nvPr/>
        </p:nvSpPr>
        <p:spPr>
          <a:xfrm>
            <a:off x="602819" y="2469490"/>
            <a:ext cx="4634684" cy="27084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Empower data owners to see and understand 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all their data, no matter where it lives</a:t>
            </a:r>
            <a:endParaRPr lang="en-US" sz="2000" i="1" dirty="0">
              <a:solidFill>
                <a:schemeClr val="accent2"/>
              </a:solidFill>
              <a:latin typeface="Avenir Heavy" panose="020B0703020203020204" pitchFamily="34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Enable IT to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protect data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, no matter where it lives and at scale, using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simple policies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Deliver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data agility 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by automating </a:t>
            </a:r>
            <a:r>
              <a:rPr lang="en-US" sz="2000" i="1" dirty="0">
                <a:solidFill>
                  <a:schemeClr val="accent2"/>
                </a:solidFill>
                <a:latin typeface="Avenir Heavy" panose="020B0703020203020204" pitchFamily="34" charset="0"/>
              </a:rPr>
              <a:t>data movement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, at scale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0366E7-3AAD-4DEA-8D8E-7AF524C0022C}"/>
              </a:ext>
            </a:extLst>
          </p:cNvPr>
          <p:cNvSpPr/>
          <p:nvPr/>
        </p:nvSpPr>
        <p:spPr>
          <a:xfrm>
            <a:off x="398731" y="1527110"/>
            <a:ext cx="5082296" cy="458159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0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F46BE4-D8B8-4E9D-9762-0E0666F91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39071B-4A1A-440D-A2A3-D3873F486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Letting </a:t>
            </a:r>
            <a:r>
              <a:rPr lang="en-US" dirty="0" err="1"/>
              <a:t>machuines</a:t>
            </a:r>
            <a:r>
              <a:rPr lang="en-US" dirty="0"/>
              <a:t> do work not fit for humans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CAA353-8F81-4F4B-9E3C-E1AB1120FC1A}"/>
              </a:ext>
            </a:extLst>
          </p:cNvPr>
          <p:cNvGrpSpPr/>
          <p:nvPr/>
        </p:nvGrpSpPr>
        <p:grpSpPr>
          <a:xfrm>
            <a:off x="679004" y="1527110"/>
            <a:ext cx="4819541" cy="4173645"/>
            <a:chOff x="284747" y="1029238"/>
            <a:chExt cx="3620993" cy="3135722"/>
          </a:xfrm>
        </p:grpSpPr>
        <p:pic>
          <p:nvPicPr>
            <p:cNvPr id="5" name="Google Shape;1825;p2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BB0D051-9E4D-4E5A-A637-2AAEA8F42D2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4568" y="1755963"/>
              <a:ext cx="2409837" cy="18943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 descr="A close up of a sign&#10;&#10;Description automatically generated">
              <a:extLst>
                <a:ext uri="{FF2B5EF4-FFF2-40B4-BE49-F238E27FC236}">
                  <a16:creationId xmlns:a16="http://schemas.microsoft.com/office/drawing/2014/main" id="{80C7B7F3-CB8B-41D8-A4AC-A25413642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747" y="1029238"/>
              <a:ext cx="1333500" cy="990600"/>
            </a:xfrm>
            <a:prstGeom prst="rect">
              <a:avLst/>
            </a:prstGeom>
          </p:spPr>
        </p:pic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5C788CF-D219-4210-B6EB-B464D9212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169" y="3442435"/>
              <a:ext cx="850900" cy="355600"/>
            </a:xfrm>
            <a:prstGeom prst="rect">
              <a:avLst/>
            </a:prstGeom>
          </p:spPr>
        </p:pic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380FD7C-18FB-4793-BDE5-C196591F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714" y="3536694"/>
              <a:ext cx="850900" cy="355600"/>
            </a:xfrm>
            <a:prstGeom prst="rect">
              <a:avLst/>
            </a:prstGeom>
          </p:spPr>
        </p:pic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8AD96EF1-3638-4EDD-B965-B041A65E5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7977" y="3441188"/>
              <a:ext cx="825500" cy="342900"/>
            </a:xfrm>
            <a:prstGeom prst="rect">
              <a:avLst/>
            </a:prstGeom>
          </p:spPr>
        </p:pic>
        <p:pic>
          <p:nvPicPr>
            <p:cNvPr id="10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BDFBCE1-6C12-4E18-872C-212175A42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7977" y="3804509"/>
              <a:ext cx="850900" cy="360451"/>
            </a:xfrm>
            <a:prstGeom prst="rect">
              <a:avLst/>
            </a:prstGeom>
          </p:spPr>
        </p:pic>
        <p:pic>
          <p:nvPicPr>
            <p:cNvPr id="11" name="Picture 10" descr="A close up of a fence&#10;&#10;Description automatically generated">
              <a:extLst>
                <a:ext uri="{FF2B5EF4-FFF2-40B4-BE49-F238E27FC236}">
                  <a16:creationId xmlns:a16="http://schemas.microsoft.com/office/drawing/2014/main" id="{F36700FB-2960-4302-85B0-3D7CD410B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4840" y="3462491"/>
              <a:ext cx="850900" cy="355600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3D3489CC-B4DD-4BB2-B51F-BE41822A4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3477" y="1178293"/>
              <a:ext cx="850900" cy="63242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4DAA4AC-F42C-4F18-9C48-E690D03B999F}"/>
              </a:ext>
            </a:extLst>
          </p:cNvPr>
          <p:cNvSpPr txBox="1"/>
          <p:nvPr/>
        </p:nvSpPr>
        <p:spPr>
          <a:xfrm>
            <a:off x="5814646" y="1878363"/>
            <a:ext cx="5539154" cy="3718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464" indent="-28575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  <a:latin typeface="Avenir Book" panose="02000503020000020003" pitchFamily="2" charset="0"/>
              </a:rPr>
              <a:t>Automation </a:t>
            </a: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enabled by a </a:t>
            </a:r>
            <a:r>
              <a:rPr lang="en-US" sz="2000" b="1" dirty="0">
                <a:solidFill>
                  <a:schemeClr val="accent2"/>
                </a:solidFill>
                <a:latin typeface="Avenir Book" panose="02000503020000020003" pitchFamily="2" charset="0"/>
              </a:rPr>
              <a:t>simple and unified UT and API</a:t>
            </a:r>
          </a:p>
          <a:p>
            <a:pPr marL="283464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2"/>
              </a:solidFill>
              <a:latin typeface="Avenir Book" panose="02000503020000020003" pitchFamily="2" charset="0"/>
            </a:endParaRPr>
          </a:p>
          <a:p>
            <a:pPr marL="283464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2"/>
              </a:solidFill>
              <a:latin typeface="Avenir Book" panose="02000503020000020003" pitchFamily="2" charset="0"/>
            </a:endParaRPr>
          </a:p>
          <a:p>
            <a:pPr marL="283464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2"/>
              </a:solidFill>
              <a:latin typeface="Avenir Book" panose="02000503020000020003" pitchFamily="2" charset="0"/>
            </a:endParaRPr>
          </a:p>
          <a:p>
            <a:pPr marL="283464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2"/>
              </a:solidFill>
              <a:latin typeface="Avenir Book" panose="02000503020000020003" pitchFamily="2" charset="0"/>
            </a:endParaRPr>
          </a:p>
          <a:p>
            <a:pPr marL="283464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Automated data namespace management</a:t>
            </a:r>
          </a:p>
          <a:p>
            <a:pPr marL="740664" lvl="2" indent="-285750">
              <a:lnSpc>
                <a:spcPct val="90000"/>
              </a:lnSpc>
              <a:spcBef>
                <a:spcPts val="1200"/>
              </a:spcBef>
              <a:buFont typeface="System Font Regular"/>
              <a:buChar char="-"/>
            </a:pPr>
            <a:r>
              <a:rPr lang="en-US" dirty="0">
                <a:solidFill>
                  <a:schemeClr val="accent2"/>
                </a:solidFill>
                <a:latin typeface="Avenir Book" panose="02000503020000020003" pitchFamily="2" charset="0"/>
              </a:rPr>
              <a:t>Auto-import of all exports / shares / buckets</a:t>
            </a:r>
          </a:p>
          <a:p>
            <a:pPr marL="283464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Avenir Book" panose="02000503020000020003" pitchFamily="2" charset="0"/>
              </a:rPr>
              <a:t>Intuitive search drives user actions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DF9683-6B87-4CDC-93BA-D89FD96185D8}"/>
              </a:ext>
            </a:extLst>
          </p:cNvPr>
          <p:cNvGrpSpPr/>
          <p:nvPr/>
        </p:nvGrpSpPr>
        <p:grpSpPr>
          <a:xfrm>
            <a:off x="6230770" y="2615148"/>
            <a:ext cx="4880919" cy="478667"/>
            <a:chOff x="6230770" y="2615148"/>
            <a:chExt cx="4880919" cy="47866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1FD88FB-3B0F-4B8A-87DB-8C5BBF6D4002}"/>
                </a:ext>
              </a:extLst>
            </p:cNvPr>
            <p:cNvGrpSpPr/>
            <p:nvPr/>
          </p:nvGrpSpPr>
          <p:grpSpPr>
            <a:xfrm>
              <a:off x="6230770" y="2628823"/>
              <a:ext cx="1649085" cy="464992"/>
              <a:chOff x="3125808" y="202091"/>
              <a:chExt cx="2552236" cy="719654"/>
            </a:xfrm>
          </p:grpSpPr>
          <p:pic>
            <p:nvPicPr>
              <p:cNvPr id="38" name="Picture 37" descr="A picture containing clock, drawing&#10;&#10;Description automatically generated">
                <a:extLst>
                  <a:ext uri="{FF2B5EF4-FFF2-40B4-BE49-F238E27FC236}">
                    <a16:creationId xmlns:a16="http://schemas.microsoft.com/office/drawing/2014/main" id="{E3A018F1-B96E-4DFE-A3D3-FFDFD49B3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25808" y="202091"/>
                <a:ext cx="2552236" cy="638059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E5F2360-39D2-495F-9933-C5C0FEDEA0FA}"/>
                  </a:ext>
                </a:extLst>
              </p:cNvPr>
              <p:cNvSpPr txBox="1"/>
              <p:nvPr/>
            </p:nvSpPr>
            <p:spPr>
              <a:xfrm>
                <a:off x="3711128" y="549988"/>
                <a:ext cx="1539182" cy="371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b="1" dirty="0">
                    <a:solidFill>
                      <a:srgbClr val="F26E21"/>
                    </a:solidFill>
                    <a:ea typeface="MS PGothic" pitchFamily="34" charset="-128"/>
                  </a:rPr>
                  <a:t>DATA VISIBILITY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9CAE7D3-CA1E-430F-9ED3-FB8CAB8CBB84}"/>
                </a:ext>
              </a:extLst>
            </p:cNvPr>
            <p:cNvGrpSpPr/>
            <p:nvPr/>
          </p:nvGrpSpPr>
          <p:grpSpPr>
            <a:xfrm>
              <a:off x="8048554" y="2615148"/>
              <a:ext cx="1584736" cy="470564"/>
              <a:chOff x="609410" y="3735199"/>
              <a:chExt cx="2552235" cy="757849"/>
            </a:xfrm>
          </p:grpSpPr>
          <p:pic>
            <p:nvPicPr>
              <p:cNvPr id="41" name="Picture 4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34F3203-F841-4E55-815B-3D95AC123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9410" y="3735199"/>
                <a:ext cx="2552235" cy="687140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BFB63B2-16C4-4FAF-BEDC-EF875ECF278F}"/>
                  </a:ext>
                </a:extLst>
              </p:cNvPr>
              <p:cNvSpPr txBox="1"/>
              <p:nvPr/>
            </p:nvSpPr>
            <p:spPr>
              <a:xfrm>
                <a:off x="1268811" y="4121290"/>
                <a:ext cx="1830910" cy="371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b="1" dirty="0">
                    <a:solidFill>
                      <a:srgbClr val="F26E21"/>
                    </a:solidFill>
                    <a:ea typeface="MS PGothic" pitchFamily="34" charset="-128"/>
                  </a:rPr>
                  <a:t>BACKUP &amp; ARCHIVE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625393B-116D-4AFB-B5FE-9C27B5AAD2C1}"/>
                </a:ext>
              </a:extLst>
            </p:cNvPr>
            <p:cNvGrpSpPr/>
            <p:nvPr/>
          </p:nvGrpSpPr>
          <p:grpSpPr>
            <a:xfrm>
              <a:off x="9801989" y="2627322"/>
              <a:ext cx="1309700" cy="430770"/>
              <a:chOff x="5678044" y="3674837"/>
              <a:chExt cx="2552234" cy="763134"/>
            </a:xfrm>
          </p:grpSpPr>
          <p:pic>
            <p:nvPicPr>
              <p:cNvPr id="44" name="Picture 4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63F1CC9-E285-4674-AC0D-BEFAC9B28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78044" y="3674837"/>
                <a:ext cx="2552234" cy="738664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9041533-7E9F-4145-A6DF-B89CED18AF92}"/>
                  </a:ext>
                </a:extLst>
              </p:cNvPr>
              <p:cNvSpPr txBox="1"/>
              <p:nvPr/>
            </p:nvSpPr>
            <p:spPr>
              <a:xfrm>
                <a:off x="6383828" y="4066215"/>
                <a:ext cx="1684578" cy="371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b="1" dirty="0">
                    <a:solidFill>
                      <a:srgbClr val="F26E21"/>
                    </a:solidFill>
                    <a:ea typeface="MS PGothic" pitchFamily="34" charset="-128"/>
                  </a:rPr>
                  <a:t>DATA MOBILITY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F3AC63-1751-428B-88E6-263E5BC2822A}"/>
              </a:ext>
            </a:extLst>
          </p:cNvPr>
          <p:cNvGrpSpPr/>
          <p:nvPr/>
        </p:nvGrpSpPr>
        <p:grpSpPr>
          <a:xfrm>
            <a:off x="6291358" y="3095611"/>
            <a:ext cx="3936499" cy="1193927"/>
            <a:chOff x="6291358" y="3095611"/>
            <a:chExt cx="3936499" cy="11939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1385492-F30D-40B2-9C6F-234925C47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40450" y="3447366"/>
              <a:ext cx="1376517" cy="84217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5440C9A-FEF9-4AF8-94E5-C6AE9761D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041597" y="3095611"/>
              <a:ext cx="592684" cy="592684"/>
            </a:xfrm>
            <a:prstGeom prst="rect">
              <a:avLst/>
            </a:prstGeom>
          </p:spPr>
        </p:pic>
        <p:pic>
          <p:nvPicPr>
            <p:cNvPr id="21" name="Picture 16" descr="Image result for dell/emc">
              <a:extLst>
                <a:ext uri="{FF2B5EF4-FFF2-40B4-BE49-F238E27FC236}">
                  <a16:creationId xmlns:a16="http://schemas.microsoft.com/office/drawing/2014/main" id="{69CA9475-0FC1-4999-938C-210DB0B76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594" y="3281917"/>
              <a:ext cx="954781" cy="169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19A02A3-4665-4AE1-A16F-B59BCF887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760224" y="3132952"/>
              <a:ext cx="467633" cy="46763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607C3BF-F60F-4A50-AA00-D15E39AA3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02316" y="3706559"/>
              <a:ext cx="901989" cy="27863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A3A27E1-24D1-4348-B440-DBB8C1100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13274" y="3655684"/>
              <a:ext cx="449405" cy="359524"/>
            </a:xfrm>
            <a:prstGeom prst="rect">
              <a:avLst/>
            </a:prstGeom>
          </p:spPr>
        </p:pic>
        <p:pic>
          <p:nvPicPr>
            <p:cNvPr id="25" name="Picture 4" descr="Image result for cohesity">
              <a:extLst>
                <a:ext uri="{FF2B5EF4-FFF2-40B4-BE49-F238E27FC236}">
                  <a16:creationId xmlns:a16="http://schemas.microsoft.com/office/drawing/2014/main" id="{AE33EA48-E2D5-494C-AA35-E775ADEBB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2759" b="30374"/>
            <a:stretch/>
          </p:blipFill>
          <p:spPr bwMode="auto">
            <a:xfrm>
              <a:off x="8310576" y="3712585"/>
              <a:ext cx="1096970" cy="31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3D4B7FB-5D08-4D93-84C6-B8EE651E0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291358" y="3249187"/>
              <a:ext cx="865145" cy="249279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BD2CF3B3-9A48-4121-B786-595AC027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374054" y="3248665"/>
              <a:ext cx="508335" cy="303045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5EBEAE5-7223-4715-A472-4E7818BA9F8B}"/>
              </a:ext>
            </a:extLst>
          </p:cNvPr>
          <p:cNvSpPr/>
          <p:nvPr/>
        </p:nvSpPr>
        <p:spPr>
          <a:xfrm>
            <a:off x="6062013" y="3111896"/>
            <a:ext cx="4563813" cy="10795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316CB-6699-42C8-9AD3-191B3A3B3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37B430-8432-4623-9C0B-C6D990503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Always SaaS, run anywhere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AD80B0-A375-4967-85AE-2913A3216551}"/>
              </a:ext>
            </a:extLst>
          </p:cNvPr>
          <p:cNvSpPr/>
          <p:nvPr/>
        </p:nvSpPr>
        <p:spPr>
          <a:xfrm>
            <a:off x="8714892" y="6071836"/>
            <a:ext cx="963101" cy="59110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Medium" panose="0200060302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AA887F-6952-4591-9036-F635BC051907}"/>
              </a:ext>
            </a:extLst>
          </p:cNvPr>
          <p:cNvSpPr txBox="1"/>
          <p:nvPr/>
        </p:nvSpPr>
        <p:spPr>
          <a:xfrm>
            <a:off x="1676415" y="4753738"/>
            <a:ext cx="3935284" cy="13278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tx2"/>
                </a:solidFill>
                <a:latin typeface="Avenir Heavy" panose="020B0703020203020204" pitchFamily="34" charset="0"/>
                <a:ea typeface="MS PGothic" pitchFamily="34" charset="-128"/>
              </a:rPr>
              <a:t>SaaS, with software on-prem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Nothing to deploy or manage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Always secure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Easy to trial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714256-775D-4A1E-8890-08A39A3C5178}"/>
              </a:ext>
            </a:extLst>
          </p:cNvPr>
          <p:cNvGrpSpPr/>
          <p:nvPr/>
        </p:nvGrpSpPr>
        <p:grpSpPr>
          <a:xfrm>
            <a:off x="1622747" y="1597515"/>
            <a:ext cx="4266690" cy="2715782"/>
            <a:chOff x="510494" y="945186"/>
            <a:chExt cx="3878809" cy="2468893"/>
          </a:xfrm>
        </p:grpSpPr>
        <p:pic>
          <p:nvPicPr>
            <p:cNvPr id="35" name="Picture 34" descr="A close up of a logo&#10;&#10;Description automatically generated">
              <a:extLst>
                <a:ext uri="{FF2B5EF4-FFF2-40B4-BE49-F238E27FC236}">
                  <a16:creationId xmlns:a16="http://schemas.microsoft.com/office/drawing/2014/main" id="{8535D9B3-C812-4720-85EE-4CE5ADA6D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494" y="945186"/>
              <a:ext cx="3878809" cy="246889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091670B-7DDD-463D-835B-85E11CF44958}"/>
                </a:ext>
              </a:extLst>
            </p:cNvPr>
            <p:cNvSpPr txBox="1"/>
            <p:nvPr/>
          </p:nvSpPr>
          <p:spPr>
            <a:xfrm>
              <a:off x="1415816" y="2756188"/>
              <a:ext cx="9220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3839A">
                      <a:lumMod val="50000"/>
                    </a:srgbClr>
                  </a:solidFill>
                  <a:ea typeface="MS PGothic" pitchFamily="34" charset="-128"/>
                </a:rPr>
                <a:t>Engineering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93387E-0B8A-4841-B5C8-4AB33A3FB9E7}"/>
                </a:ext>
              </a:extLst>
            </p:cNvPr>
            <p:cNvSpPr txBox="1"/>
            <p:nvPr/>
          </p:nvSpPr>
          <p:spPr>
            <a:xfrm>
              <a:off x="2419151" y="2756188"/>
              <a:ext cx="875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3839A">
                      <a:lumMod val="50000"/>
                    </a:srgbClr>
                  </a:solidFill>
                  <a:ea typeface="MS PGothic" pitchFamily="34" charset="-128"/>
                </a:rPr>
                <a:t>Operations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AE3321B-56B4-41E8-BB54-273ACCCD1EE1}"/>
              </a:ext>
            </a:extLst>
          </p:cNvPr>
          <p:cNvSpPr txBox="1"/>
          <p:nvPr/>
        </p:nvSpPr>
        <p:spPr>
          <a:xfrm>
            <a:off x="6728452" y="4753738"/>
            <a:ext cx="3577531" cy="13278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tx2"/>
                </a:solidFill>
                <a:latin typeface="Avenir Heavy" panose="020B0703020203020204" pitchFamily="34" charset="0"/>
                <a:ea typeface="MS PGothic" pitchFamily="34" charset="-128"/>
              </a:rPr>
              <a:t>Powered by Kubernetes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On-premises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Hybrid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Public &amp; private clouds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73033-1024-41D6-8A84-625FF3335774}"/>
              </a:ext>
            </a:extLst>
          </p:cNvPr>
          <p:cNvGrpSpPr/>
          <p:nvPr/>
        </p:nvGrpSpPr>
        <p:grpSpPr>
          <a:xfrm>
            <a:off x="6813785" y="1258109"/>
            <a:ext cx="3415051" cy="3394594"/>
            <a:chOff x="6676521" y="1276494"/>
            <a:chExt cx="3104591" cy="308599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E93D1CF-5039-4517-A137-8423654F6C44}"/>
                </a:ext>
              </a:extLst>
            </p:cNvPr>
            <p:cNvSpPr txBox="1">
              <a:spLocks/>
            </p:cNvSpPr>
            <p:nvPr/>
          </p:nvSpPr>
          <p:spPr>
            <a:xfrm>
              <a:off x="6688955" y="2874911"/>
              <a:ext cx="3022036" cy="576555"/>
            </a:xfrm>
            <a:prstGeom prst="rect">
              <a:avLst/>
            </a:prstGeom>
            <a:solidFill>
              <a:srgbClr val="326DE6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Heavy" panose="020B0703020203020204" pitchFamily="34" charset="0"/>
                  <a:ea typeface="MS PGothic" pitchFamily="34" charset="-128"/>
                </a:rPr>
                <a:t>Kubernetes 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       .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5F4FC34-3149-4ECA-AE52-20D93B17CFFA}"/>
                </a:ext>
              </a:extLst>
            </p:cNvPr>
            <p:cNvSpPr/>
            <p:nvPr/>
          </p:nvSpPr>
          <p:spPr>
            <a:xfrm>
              <a:off x="6688955" y="3511967"/>
              <a:ext cx="971141" cy="430944"/>
            </a:xfrm>
            <a:prstGeom prst="rect">
              <a:avLst/>
            </a:prstGeom>
            <a:solidFill>
              <a:srgbClr val="F26E21">
                <a:lumMod val="20000"/>
                <a:lumOff val="80000"/>
                <a:alpha val="50000"/>
              </a:srgbClr>
            </a:solidFill>
            <a:ln w="15875" cap="flat" cmpd="sng" algn="ctr">
              <a:solidFill>
                <a:srgbClr val="F26E21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venir Medium" panose="02000603020000020003" pitchFamily="2" charset="0"/>
                </a:rPr>
                <a:t>Managed Appliance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85AABAA-557A-498E-B745-55ED07F6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2842" y="3979001"/>
              <a:ext cx="593817" cy="37161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A99499C-B0A2-4C60-99A9-41C8658E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1818" y="4036643"/>
              <a:ext cx="679294" cy="12314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B1F9F0-76FD-4772-95DA-7180D5B11427}"/>
                </a:ext>
              </a:extLst>
            </p:cNvPr>
            <p:cNvGrpSpPr/>
            <p:nvPr/>
          </p:nvGrpSpPr>
          <p:grpSpPr>
            <a:xfrm>
              <a:off x="6676521" y="4028338"/>
              <a:ext cx="1009917" cy="291281"/>
              <a:chOff x="6712860" y="3888004"/>
              <a:chExt cx="1009917" cy="291281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C980698-3153-448F-9C0D-4BA59EC470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alphaModFix amt="5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12860" y="3888004"/>
                <a:ext cx="1009917" cy="291281"/>
              </a:xfrm>
              <a:prstGeom prst="rect">
                <a:avLst/>
              </a:prstGeom>
            </p:spPr>
          </p:pic>
          <p:pic>
            <p:nvPicPr>
              <p:cNvPr id="48" name="Picture 2" descr="C:\Users\Brumas\Desktop\Igneous\Igenous_Logo.png">
                <a:extLst>
                  <a:ext uri="{FF2B5EF4-FFF2-40B4-BE49-F238E27FC236}">
                    <a16:creationId xmlns:a16="http://schemas.microsoft.com/office/drawing/2014/main" id="{EDAEF245-B9CD-4441-9F63-D1790AB2C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506" t="11776" r="19684"/>
              <a:stretch/>
            </p:blipFill>
            <p:spPr bwMode="auto">
              <a:xfrm>
                <a:off x="7387804" y="3929557"/>
                <a:ext cx="289892" cy="170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D33669E-1FA3-4DE1-B411-35E8F74B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13022" y="4002527"/>
              <a:ext cx="607657" cy="16465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E31E564-96E4-4481-ABF6-469E5A7EA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37540" y="4170538"/>
              <a:ext cx="645841" cy="191951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F5FA1B0-535D-4F74-94BF-18A2299173C3}"/>
                </a:ext>
              </a:extLst>
            </p:cNvPr>
            <p:cNvGrpSpPr/>
            <p:nvPr/>
          </p:nvGrpSpPr>
          <p:grpSpPr>
            <a:xfrm>
              <a:off x="6688955" y="1276494"/>
              <a:ext cx="3022036" cy="1531352"/>
              <a:chOff x="898090" y="986350"/>
              <a:chExt cx="3022036" cy="1531352"/>
            </a:xfrm>
          </p:grpSpPr>
          <p:sp>
            <p:nvSpPr>
              <p:cNvPr id="53" name="Rounded Rectangle 50">
                <a:extLst>
                  <a:ext uri="{FF2B5EF4-FFF2-40B4-BE49-F238E27FC236}">
                    <a16:creationId xmlns:a16="http://schemas.microsoft.com/office/drawing/2014/main" id="{02FA5A99-41FB-4D1D-A114-15D3078974BF}"/>
                  </a:ext>
                </a:extLst>
              </p:cNvPr>
              <p:cNvSpPr/>
              <p:nvPr/>
            </p:nvSpPr>
            <p:spPr>
              <a:xfrm>
                <a:off x="898090" y="986350"/>
                <a:ext cx="3022036" cy="1531352"/>
              </a:xfrm>
              <a:prstGeom prst="roundRect">
                <a:avLst>
                  <a:gd name="adj" fmla="val 4553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Medium" panose="02000603020000020003" pitchFamily="2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2758B10-0729-4949-AE00-3A4A03554F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7514" y="1116165"/>
                <a:ext cx="426264" cy="128009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vert270"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</a:rPr>
                  <a:t>Resilient Store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545F5FD-3EA9-4328-BB34-0AA962627A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03087" y="1116195"/>
                <a:ext cx="426264" cy="127962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vert270"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</a:rPr>
                  <a:t>InfiniteINDEX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9B1836D-D54F-4F03-80CE-931704D187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68660" y="1116443"/>
                <a:ext cx="426264" cy="127554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vert270"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</a:rPr>
                  <a:t>AdaptiveSCAN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EB2A775-75DD-4791-B278-760792FBB9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4233" y="1116442"/>
                <a:ext cx="426264" cy="127554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vert270"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</a:rPr>
                  <a:t>IntelliMOVE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985EA48-61AB-40A3-8D4A-8D004EF510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99806" y="1116442"/>
                <a:ext cx="426264" cy="127554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vert270"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</a:rPr>
                  <a:t>Protocol Engine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5BF5D48-7A31-4799-8B78-F43913B6F2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5380" y="1116441"/>
                <a:ext cx="426264" cy="127554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vert270"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</a:rPr>
                  <a:t>Search</a:t>
                </a:r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EABB00C-C7EB-4CD8-B4F1-3499F69EF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57821" y="4018153"/>
              <a:ext cx="733279" cy="293312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4FCE026-D690-4BCF-BDA2-297AD2E6B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83033" y="2961469"/>
              <a:ext cx="418730" cy="406293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92D4809-6290-4E78-A4F5-DF3BFBECE35C}"/>
                </a:ext>
              </a:extLst>
            </p:cNvPr>
            <p:cNvSpPr/>
            <p:nvPr/>
          </p:nvSpPr>
          <p:spPr>
            <a:xfrm>
              <a:off x="7714403" y="3511967"/>
              <a:ext cx="971141" cy="43094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 w="15875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venir Medium" panose="02000603020000020003" pitchFamily="2" charset="0"/>
                </a:rPr>
                <a:t>Public Cloud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A48B267-25DA-46D1-A8A8-40A02838740F}"/>
                </a:ext>
              </a:extLst>
            </p:cNvPr>
            <p:cNvSpPr/>
            <p:nvPr/>
          </p:nvSpPr>
          <p:spPr>
            <a:xfrm>
              <a:off x="8739850" y="3511967"/>
              <a:ext cx="971141" cy="43094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 w="15875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venir Medium" panose="02000603020000020003" pitchFamily="2" charset="0"/>
                </a:rPr>
                <a:t>Private Cloud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306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CE2E3C-F4FD-42F7-9E7A-23FE817E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Positioning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3FF270-0A45-495A-A9ED-4B42BF6F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28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12744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BE2FBC-50C6-4BAF-B747-1255BEBD8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799044-58B5-443C-AE6D-3E70A846D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Igneous is the only solution for enterprise unstructured data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3C3CD5E-D6AB-4C74-9A07-EEAD94B31AB8}"/>
              </a:ext>
            </a:extLst>
          </p:cNvPr>
          <p:cNvGrpSpPr/>
          <p:nvPr/>
        </p:nvGrpSpPr>
        <p:grpSpPr>
          <a:xfrm>
            <a:off x="2160165" y="1498812"/>
            <a:ext cx="7540676" cy="4836900"/>
            <a:chOff x="2019138" y="1546437"/>
            <a:chExt cx="7540676" cy="48369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8236F5D-CA9D-4864-B834-BE4946BBB67A}"/>
                </a:ext>
              </a:extLst>
            </p:cNvPr>
            <p:cNvGrpSpPr/>
            <p:nvPr/>
          </p:nvGrpSpPr>
          <p:grpSpPr>
            <a:xfrm>
              <a:off x="2019138" y="1546437"/>
              <a:ext cx="7540676" cy="4836900"/>
              <a:chOff x="2019138" y="1546437"/>
              <a:chExt cx="7540676" cy="472389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4FA4F54-186A-4BAC-AD5A-E7310B9D785C}"/>
                  </a:ext>
                </a:extLst>
              </p:cNvPr>
              <p:cNvSpPr/>
              <p:nvPr/>
            </p:nvSpPr>
            <p:spPr>
              <a:xfrm>
                <a:off x="2407486" y="1741632"/>
                <a:ext cx="6763981" cy="43290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Heavy" panose="020B0703020203020204" pitchFamily="34" charset="0"/>
                  <a:ea typeface="MS PGothic" pitchFamily="34" charset="-128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C50680-1946-4255-B1D4-98FC88AAC2FC}"/>
                  </a:ext>
                </a:extLst>
              </p:cNvPr>
              <p:cNvSpPr txBox="1"/>
              <p:nvPr/>
            </p:nvSpPr>
            <p:spPr>
              <a:xfrm>
                <a:off x="8876884" y="3653636"/>
                <a:ext cx="682930" cy="4956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35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  <a:cs typeface="Arial"/>
                  </a:rPr>
                  <a:t>ENT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96FC1F5-2E2B-4945-9488-0E1B23DD7767}"/>
                  </a:ext>
                </a:extLst>
              </p:cNvPr>
              <p:cNvSpPr txBox="1"/>
              <p:nvPr/>
            </p:nvSpPr>
            <p:spPr>
              <a:xfrm>
                <a:off x="4932609" y="1546437"/>
                <a:ext cx="1711146" cy="3724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91435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  <a:cs typeface="Arial"/>
                  </a:rPr>
                  <a:t>Unstructured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D31F961-820D-4F26-9CB9-956BE912CBF0}"/>
                  </a:ext>
                </a:extLst>
              </p:cNvPr>
              <p:cNvSpPr txBox="1"/>
              <p:nvPr/>
            </p:nvSpPr>
            <p:spPr>
              <a:xfrm>
                <a:off x="5071294" y="5897925"/>
                <a:ext cx="1433777" cy="3724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91435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  <a:cs typeface="Arial"/>
                  </a:rPr>
                  <a:t>Structured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4E3A47-76D9-460F-917F-DA578B82B4B3}"/>
                  </a:ext>
                </a:extLst>
              </p:cNvPr>
              <p:cNvSpPr txBox="1"/>
              <p:nvPr/>
            </p:nvSpPr>
            <p:spPr>
              <a:xfrm>
                <a:off x="2019138" y="3653636"/>
                <a:ext cx="698656" cy="4956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91435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  <a:cs typeface="Arial"/>
                  </a:rPr>
                  <a:t>SMB</a:t>
                </a: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8D3ECAA-3385-45F4-8621-C1ED77746572}"/>
                  </a:ext>
                </a:extLst>
              </p:cNvPr>
              <p:cNvGrpSpPr/>
              <p:nvPr/>
            </p:nvGrpSpPr>
            <p:grpSpPr>
              <a:xfrm>
                <a:off x="2724685" y="2033933"/>
                <a:ext cx="6129582" cy="3744427"/>
                <a:chOff x="2712065" y="2034526"/>
                <a:chExt cx="6129582" cy="374442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2722763-51D1-4A13-9133-A30E790DC6E4}"/>
                    </a:ext>
                  </a:extLst>
                </p:cNvPr>
                <p:cNvSpPr/>
                <p:nvPr/>
              </p:nvSpPr>
              <p:spPr>
                <a:xfrm>
                  <a:off x="2712065" y="2034526"/>
                  <a:ext cx="3049395" cy="1853719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8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Heavy" panose="020B0703020203020204" pitchFamily="34" charset="0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015A91C-938D-4A73-93EC-234790EFE662}"/>
                    </a:ext>
                  </a:extLst>
                </p:cNvPr>
                <p:cNvSpPr/>
                <p:nvPr/>
              </p:nvSpPr>
              <p:spPr>
                <a:xfrm>
                  <a:off x="5792252" y="2034526"/>
                  <a:ext cx="3049395" cy="185371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8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Heavy" panose="020B0703020203020204" pitchFamily="34" charset="0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554742-6E26-4B2C-A89F-3FB1736FF493}"/>
                    </a:ext>
                  </a:extLst>
                </p:cNvPr>
                <p:cNvSpPr/>
                <p:nvPr/>
              </p:nvSpPr>
              <p:spPr>
                <a:xfrm>
                  <a:off x="2712065" y="3925234"/>
                  <a:ext cx="3049395" cy="185371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8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Heavy" panose="020B0703020203020204" pitchFamily="34" charset="0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CE1D1CF-2C18-4DD1-BBC8-86BB4160FCE4}"/>
                    </a:ext>
                  </a:extLst>
                </p:cNvPr>
                <p:cNvSpPr/>
                <p:nvPr/>
              </p:nvSpPr>
              <p:spPr>
                <a:xfrm>
                  <a:off x="5792252" y="3925234"/>
                  <a:ext cx="3049395" cy="1853719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8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Heavy" panose="020B0703020203020204" pitchFamily="34" charset="0"/>
                  </a:endParaRPr>
                </a:p>
              </p:txBody>
            </p:sp>
          </p:grp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ECEC260-B95B-4FD1-80A8-545D03DBB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18355" y="2276729"/>
              <a:ext cx="1748823" cy="5030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BC9839CE-33B2-421E-865F-5BC3AA60B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8328" y="3340833"/>
              <a:ext cx="1431268" cy="1073450"/>
            </a:xfrm>
            <a:prstGeom prst="rect">
              <a:avLst/>
            </a:prstGeom>
          </p:spPr>
        </p:pic>
        <p:pic>
          <p:nvPicPr>
            <p:cNvPr id="37" name="Picture 36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9F4A371E-84EA-4F85-AF2E-97D49AB3C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9331" y="4105207"/>
              <a:ext cx="1095630" cy="273908"/>
            </a:xfrm>
            <a:prstGeom prst="rect">
              <a:avLst/>
            </a:prstGeom>
          </p:spPr>
        </p:pic>
        <p:pic>
          <p:nvPicPr>
            <p:cNvPr id="38" name="Picture 37" descr="A picture containing object&#10;&#10;Description generated with high confidence">
              <a:extLst>
                <a:ext uri="{FF2B5EF4-FFF2-40B4-BE49-F238E27FC236}">
                  <a16:creationId xmlns:a16="http://schemas.microsoft.com/office/drawing/2014/main" id="{7861B576-DE76-49D5-826F-652312B25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1374" y="4582728"/>
              <a:ext cx="1099839" cy="76035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79AA8BE-C3B1-4031-B10C-012E5F18A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9083" y="5313918"/>
              <a:ext cx="1385455" cy="28170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E5863FE-07BF-4B43-99C5-ED5E78BFC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3386" y="4396117"/>
              <a:ext cx="1184940" cy="57272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8323DE7-B0D4-4C46-909A-83B1352B7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492" y="4310869"/>
              <a:ext cx="670725" cy="691971"/>
            </a:xfrm>
            <a:prstGeom prst="rect">
              <a:avLst/>
            </a:prstGeom>
          </p:spPr>
        </p:pic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46537C63-DFA9-4352-87D0-66EFECD6E5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88534" y="4000628"/>
            <a:ext cx="1331122" cy="21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75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B915-B823-4E4B-986E-61F3E44AE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>
            <a:normAutofit/>
          </a:bodyPr>
          <a:lstStyle/>
          <a:p>
            <a:r>
              <a:rPr lang="en-US" dirty="0"/>
              <a:t>Modern data management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CD675-7233-48FD-A6FD-DA29B7AE0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3</a:t>
            </a:fld>
            <a:endParaRPr lang="en-US" sz="1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FA0F9D-EA06-4DF2-B442-7AB1B6572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723409"/>
              </p:ext>
            </p:extLst>
          </p:nvPr>
        </p:nvGraphicFramePr>
        <p:xfrm>
          <a:off x="1661746" y="1641083"/>
          <a:ext cx="8732817" cy="4183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3363">
                  <a:extLst>
                    <a:ext uri="{9D8B030D-6E8A-4147-A177-3AD203B41FA5}">
                      <a16:colId xmlns:a16="http://schemas.microsoft.com/office/drawing/2014/main" val="643896423"/>
                    </a:ext>
                  </a:extLst>
                </a:gridCol>
                <a:gridCol w="1449035">
                  <a:extLst>
                    <a:ext uri="{9D8B030D-6E8A-4147-A177-3AD203B41FA5}">
                      <a16:colId xmlns:a16="http://schemas.microsoft.com/office/drawing/2014/main" val="2878310933"/>
                    </a:ext>
                  </a:extLst>
                </a:gridCol>
                <a:gridCol w="1730419">
                  <a:extLst>
                    <a:ext uri="{9D8B030D-6E8A-4147-A177-3AD203B41FA5}">
                      <a16:colId xmlns:a16="http://schemas.microsoft.com/office/drawing/2014/main" val="1052333431"/>
                    </a:ext>
                  </a:extLst>
                </a:gridCol>
              </a:tblGrid>
              <a:tr h="521280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Avenir Medium" panose="02000603020000020003" pitchFamily="2" charset="0"/>
                        </a:rPr>
                        <a:t>CRITERIA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Avenir Medium" panose="02000603020000020003" pitchFamily="2" charset="0"/>
                        </a:rPr>
                        <a:t>IGNEOUS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Avenir Medium" panose="02000603020000020003" pitchFamily="2" charset="0"/>
                        </a:rPr>
                        <a:t>OTHERS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894399"/>
                  </a:ext>
                </a:extLst>
              </a:tr>
              <a:tr h="521280">
                <a:tc>
                  <a:txBody>
                    <a:bodyPr/>
                    <a:lstStyle/>
                    <a:p>
                      <a:pPr marL="117475" indent="0"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SAAS offering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393410"/>
                  </a:ext>
                </a:extLst>
              </a:tr>
              <a:tr h="525661">
                <a:tc>
                  <a:txBody>
                    <a:bodyPr/>
                    <a:lstStyle/>
                    <a:p>
                      <a:pPr marL="117475" indent="0"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Built for Multi-cloud/hybrid cloud ere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808161"/>
                  </a:ext>
                </a:extLst>
              </a:tr>
              <a:tr h="525661">
                <a:tc>
                  <a:txBody>
                    <a:bodyPr/>
                    <a:lstStyle/>
                    <a:p>
                      <a:pPr marL="117475" indent="0"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Ready for exabytes of unstructured data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837939"/>
                  </a:ext>
                </a:extLst>
              </a:tr>
              <a:tr h="521280">
                <a:tc>
                  <a:txBody>
                    <a:bodyPr/>
                    <a:lstStyle/>
                    <a:p>
                      <a:pPr marL="117475" indent="0"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Data visibility across 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all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platforms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28267"/>
                  </a:ext>
                </a:extLst>
              </a:tr>
              <a:tr h="525661">
                <a:tc>
                  <a:txBody>
                    <a:bodyPr/>
                    <a:lstStyle/>
                    <a:p>
                      <a:pPr marL="117475" indent="0"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Make data mobility a reality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014956"/>
                  </a:ext>
                </a:extLst>
              </a:tr>
              <a:tr h="521280">
                <a:tc>
                  <a:txBody>
                    <a:bodyPr/>
                    <a:lstStyle/>
                    <a:p>
                      <a:pPr marL="117475" indent="0"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Delivers on the promise of automation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755129"/>
                  </a:ext>
                </a:extLst>
              </a:tr>
              <a:tr h="521280">
                <a:tc>
                  <a:txBody>
                    <a:bodyPr/>
                    <a:lstStyle/>
                    <a:p>
                      <a:pPr marL="117475" indent="0"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Enterprise ready &amp; proven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841284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B5D704E4-EB14-4E9A-B41E-2950569A6567}"/>
              </a:ext>
            </a:extLst>
          </p:cNvPr>
          <p:cNvGrpSpPr/>
          <p:nvPr/>
        </p:nvGrpSpPr>
        <p:grpSpPr>
          <a:xfrm>
            <a:off x="7695841" y="2216700"/>
            <a:ext cx="560345" cy="3614640"/>
            <a:chOff x="6263867" y="1393740"/>
            <a:chExt cx="492445" cy="317663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BCC15D-196F-4AB1-886E-D2B9E336AC8A}"/>
                </a:ext>
              </a:extLst>
            </p:cNvPr>
            <p:cNvSpPr txBox="1"/>
            <p:nvPr/>
          </p:nvSpPr>
          <p:spPr>
            <a:xfrm>
              <a:off x="6263869" y="139374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B5D333">
                      <a:lumMod val="50000"/>
                    </a:srgbClr>
                  </a:solidFill>
                  <a:ea typeface="MS PGothic" pitchFamily="34" charset="-128"/>
                </a:rPr>
                <a:t>✓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D534A0D-6F73-4BE1-AC74-ABD0AF098CF8}"/>
                </a:ext>
              </a:extLst>
            </p:cNvPr>
            <p:cNvSpPr txBox="1"/>
            <p:nvPr/>
          </p:nvSpPr>
          <p:spPr>
            <a:xfrm>
              <a:off x="6263869" y="184623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B5D333">
                      <a:lumMod val="50000"/>
                    </a:srgbClr>
                  </a:solidFill>
                  <a:ea typeface="MS PGothic" pitchFamily="34" charset="-128"/>
                </a:rPr>
                <a:t>✓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14FC556-F5F0-4543-8107-57CC138BDFF7}"/>
                </a:ext>
              </a:extLst>
            </p:cNvPr>
            <p:cNvSpPr txBox="1"/>
            <p:nvPr/>
          </p:nvSpPr>
          <p:spPr>
            <a:xfrm>
              <a:off x="6263869" y="229873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B5D333">
                      <a:lumMod val="50000"/>
                    </a:srgbClr>
                  </a:solidFill>
                  <a:ea typeface="MS PGothic" pitchFamily="34" charset="-128"/>
                </a:rPr>
                <a:t>✓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D35B6F7-636B-48F3-81A9-5C4F07E2652C}"/>
                </a:ext>
              </a:extLst>
            </p:cNvPr>
            <p:cNvSpPr txBox="1"/>
            <p:nvPr/>
          </p:nvSpPr>
          <p:spPr>
            <a:xfrm>
              <a:off x="6263869" y="275122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B5D333">
                      <a:lumMod val="50000"/>
                    </a:srgbClr>
                  </a:solidFill>
                  <a:ea typeface="MS PGothic" pitchFamily="34" charset="-128"/>
                </a:rPr>
                <a:t>✓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A4B3575-A4C1-4E0B-A591-480F504E9120}"/>
                </a:ext>
              </a:extLst>
            </p:cNvPr>
            <p:cNvSpPr txBox="1"/>
            <p:nvPr/>
          </p:nvSpPr>
          <p:spPr>
            <a:xfrm>
              <a:off x="6263869" y="320372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B5D333">
                      <a:lumMod val="50000"/>
                    </a:srgbClr>
                  </a:solidFill>
                  <a:ea typeface="MS PGothic" pitchFamily="34" charset="-128"/>
                </a:rPr>
                <a:t>✓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0DB48A9-99B2-4CBC-9181-325EB3103DE0}"/>
                </a:ext>
              </a:extLst>
            </p:cNvPr>
            <p:cNvSpPr txBox="1"/>
            <p:nvPr/>
          </p:nvSpPr>
          <p:spPr>
            <a:xfrm>
              <a:off x="6263868" y="365621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B5D333">
                      <a:lumMod val="50000"/>
                    </a:srgbClr>
                  </a:solidFill>
                  <a:ea typeface="MS PGothic" pitchFamily="34" charset="-128"/>
                </a:rPr>
                <a:t>✓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4B98E90-7A62-42C2-89A4-9AAA88F625AA}"/>
                </a:ext>
              </a:extLst>
            </p:cNvPr>
            <p:cNvSpPr txBox="1"/>
            <p:nvPr/>
          </p:nvSpPr>
          <p:spPr>
            <a:xfrm>
              <a:off x="6263867" y="410871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B5D333">
                      <a:lumMod val="50000"/>
                    </a:srgbClr>
                  </a:solidFill>
                  <a:ea typeface="MS PGothic" pitchFamily="34" charset="-128"/>
                </a:rPr>
                <a:t>✓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5E7DBA9-1898-416D-BFE5-2233CC6D8752}"/>
              </a:ext>
            </a:extLst>
          </p:cNvPr>
          <p:cNvSpPr txBox="1"/>
          <p:nvPr/>
        </p:nvSpPr>
        <p:spPr>
          <a:xfrm>
            <a:off x="9304475" y="2218745"/>
            <a:ext cx="5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B5D333">
                    <a:lumMod val="60000"/>
                    <a:lumOff val="40000"/>
                  </a:srgbClr>
                </a:solidFill>
                <a:ea typeface="MS PGothic" pitchFamily="34" charset="-128"/>
              </a:rPr>
              <a:t>✓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1AC613-FF33-4699-9526-E6EF11A045D2}"/>
              </a:ext>
            </a:extLst>
          </p:cNvPr>
          <p:cNvSpPr txBox="1"/>
          <p:nvPr/>
        </p:nvSpPr>
        <p:spPr>
          <a:xfrm>
            <a:off x="9393375" y="3787387"/>
            <a:ext cx="5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Avenir Heavy" panose="020B0703020203020204" pitchFamily="34" charset="0"/>
                <a:ea typeface="MS PGothic" pitchFamily="34" charset="-128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5BD6FF-A770-4099-88A6-71B147993604}"/>
              </a:ext>
            </a:extLst>
          </p:cNvPr>
          <p:cNvSpPr txBox="1"/>
          <p:nvPr/>
        </p:nvSpPr>
        <p:spPr>
          <a:xfrm>
            <a:off x="9320269" y="4865763"/>
            <a:ext cx="47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B5D333">
                    <a:lumMod val="50000"/>
                  </a:srgbClr>
                </a:solidFill>
                <a:ea typeface="MS PGothic" pitchFamily="34" charset="-128"/>
              </a:rPr>
              <a:t>❌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37C66D-E519-4416-8760-239D94C649D3}"/>
              </a:ext>
            </a:extLst>
          </p:cNvPr>
          <p:cNvSpPr txBox="1"/>
          <p:nvPr/>
        </p:nvSpPr>
        <p:spPr>
          <a:xfrm>
            <a:off x="9320269" y="5316454"/>
            <a:ext cx="5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B5D333">
                    <a:lumMod val="50000"/>
                  </a:srgbClr>
                </a:solidFill>
                <a:ea typeface="MS PGothic" pitchFamily="34" charset="-128"/>
              </a:rPr>
              <a:t>✓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1D4FF-038D-42DB-8A59-5E6764300003}"/>
              </a:ext>
            </a:extLst>
          </p:cNvPr>
          <p:cNvSpPr txBox="1"/>
          <p:nvPr/>
        </p:nvSpPr>
        <p:spPr>
          <a:xfrm>
            <a:off x="9306929" y="3253270"/>
            <a:ext cx="37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B5D333">
                    <a:lumMod val="50000"/>
                  </a:srgbClr>
                </a:solidFill>
                <a:ea typeface="MS PGothic" pitchFamily="34" charset="-128"/>
              </a:rPr>
              <a:t>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C6B383-69F9-4963-AB17-46A44E5E9FF6}"/>
              </a:ext>
            </a:extLst>
          </p:cNvPr>
          <p:cNvSpPr txBox="1"/>
          <p:nvPr/>
        </p:nvSpPr>
        <p:spPr>
          <a:xfrm>
            <a:off x="9370429" y="2725329"/>
            <a:ext cx="372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venir Heavy" panose="020B0703020203020204" pitchFamily="34" charset="0"/>
                <a:ea typeface="MS PGothic" pitchFamily="34" charset="-128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32F0B46-A68C-48F3-B933-CFA371C880C1}"/>
              </a:ext>
            </a:extLst>
          </p:cNvPr>
          <p:cNvSpPr txBox="1"/>
          <p:nvPr/>
        </p:nvSpPr>
        <p:spPr>
          <a:xfrm>
            <a:off x="9370429" y="4308073"/>
            <a:ext cx="372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venir Heavy" panose="020B0703020203020204" pitchFamily="34" charset="0"/>
                <a:ea typeface="MS PGothic" pitchFamily="34" charset="-12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97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BDE095-B614-4C32-A006-0BFBBFA9B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052826"/>
              </p:ext>
            </p:extLst>
          </p:nvPr>
        </p:nvGraphicFramePr>
        <p:xfrm>
          <a:off x="3091655" y="1638300"/>
          <a:ext cx="8262145" cy="4587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664">
                  <a:extLst>
                    <a:ext uri="{9D8B030D-6E8A-4147-A177-3AD203B41FA5}">
                      <a16:colId xmlns:a16="http://schemas.microsoft.com/office/drawing/2014/main" val="3703015712"/>
                    </a:ext>
                  </a:extLst>
                </a:gridCol>
                <a:gridCol w="1487619">
                  <a:extLst>
                    <a:ext uri="{9D8B030D-6E8A-4147-A177-3AD203B41FA5}">
                      <a16:colId xmlns:a16="http://schemas.microsoft.com/office/drawing/2014/main" val="4017411108"/>
                    </a:ext>
                  </a:extLst>
                </a:gridCol>
                <a:gridCol w="1464527">
                  <a:extLst>
                    <a:ext uri="{9D8B030D-6E8A-4147-A177-3AD203B41FA5}">
                      <a16:colId xmlns:a16="http://schemas.microsoft.com/office/drawing/2014/main" val="3288709405"/>
                    </a:ext>
                  </a:extLst>
                </a:gridCol>
                <a:gridCol w="1531434">
                  <a:extLst>
                    <a:ext uri="{9D8B030D-6E8A-4147-A177-3AD203B41FA5}">
                      <a16:colId xmlns:a16="http://schemas.microsoft.com/office/drawing/2014/main" val="2423396675"/>
                    </a:ext>
                  </a:extLst>
                </a:gridCol>
                <a:gridCol w="1540901">
                  <a:extLst>
                    <a:ext uri="{9D8B030D-6E8A-4147-A177-3AD203B41FA5}">
                      <a16:colId xmlns:a16="http://schemas.microsoft.com/office/drawing/2014/main" val="3836237921"/>
                    </a:ext>
                  </a:extLst>
                </a:gridCol>
              </a:tblGrid>
              <a:tr h="625131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Medium" panose="02000603020000020003" pitchFamily="2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Avenir Medium" panose="02000603020000020003" pitchFamily="2" charset="0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Avenir Medium" panose="02000603020000020003" pitchFamily="2" charset="0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Avenir Medium" panose="02000603020000020003" pitchFamily="2" charset="0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Avenir Medium" panose="02000603020000020003" pitchFamily="2" charset="0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664179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07290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158778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308809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743627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10510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78719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217088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05186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334283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Medium" panose="02000603020000020003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826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2AF278-4B23-4B18-9528-FA84D7FA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34B125-2F5D-4CED-A78F-E2E33A97D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Igneous is the only solution for enterprise unstructured data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C70F1D-0950-487F-B1E0-B6B634461DBC}"/>
              </a:ext>
            </a:extLst>
          </p:cNvPr>
          <p:cNvGrpSpPr/>
          <p:nvPr/>
        </p:nvGrpSpPr>
        <p:grpSpPr>
          <a:xfrm>
            <a:off x="5575229" y="1767934"/>
            <a:ext cx="5426637" cy="338554"/>
            <a:chOff x="5575229" y="1767934"/>
            <a:chExt cx="5426637" cy="338554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4D967D5-E8F0-4C94-9EC6-DAB7058A2FDA}"/>
                </a:ext>
              </a:extLst>
            </p:cNvPr>
            <p:cNvSpPr txBox="1"/>
            <p:nvPr/>
          </p:nvSpPr>
          <p:spPr>
            <a:xfrm>
              <a:off x="8437076" y="1767934"/>
              <a:ext cx="12282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Medium" panose="02000603020000020003" pitchFamily="2" charset="0"/>
                </a:rPr>
                <a:t>1PB – 10PB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EC79507-0E56-4777-A7AD-5F797B2F52F3}"/>
                </a:ext>
              </a:extLst>
            </p:cNvPr>
            <p:cNvSpPr txBox="1"/>
            <p:nvPr/>
          </p:nvSpPr>
          <p:spPr>
            <a:xfrm>
              <a:off x="10211265" y="1767934"/>
              <a:ext cx="790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Medium" panose="02000603020000020003" pitchFamily="2" charset="0"/>
                </a:rPr>
                <a:t>10PB+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BA0E8CC-C8E7-4AE0-81B0-E0DF008B5CBB}"/>
                </a:ext>
              </a:extLst>
            </p:cNvPr>
            <p:cNvSpPr txBox="1"/>
            <p:nvPr/>
          </p:nvSpPr>
          <p:spPr>
            <a:xfrm>
              <a:off x="5575229" y="1767934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Medium" panose="02000603020000020003" pitchFamily="2" charset="0"/>
                </a:rPr>
                <a:t>&lt; 300TB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C6A14D9-02A2-49F4-AFA0-2EAF0D459018}"/>
                </a:ext>
              </a:extLst>
            </p:cNvPr>
            <p:cNvSpPr txBox="1"/>
            <p:nvPr/>
          </p:nvSpPr>
          <p:spPr>
            <a:xfrm>
              <a:off x="6898475" y="1767934"/>
              <a:ext cx="1335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Medium" panose="02000603020000020003" pitchFamily="2" charset="0"/>
                </a:rPr>
                <a:t>300TB – 1PB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0B7385-6152-41FD-9B3B-CDD9AA824F2F}"/>
              </a:ext>
            </a:extLst>
          </p:cNvPr>
          <p:cNvGrpSpPr/>
          <p:nvPr/>
        </p:nvGrpSpPr>
        <p:grpSpPr>
          <a:xfrm>
            <a:off x="8940135" y="2745188"/>
            <a:ext cx="1774191" cy="3428178"/>
            <a:chOff x="8940135" y="2745188"/>
            <a:chExt cx="1774191" cy="342817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9E002E0-CE92-4116-BCB7-F442218AFD91}"/>
                </a:ext>
              </a:extLst>
            </p:cNvPr>
            <p:cNvGrpSpPr/>
            <p:nvPr/>
          </p:nvGrpSpPr>
          <p:grpSpPr>
            <a:xfrm>
              <a:off x="10498803" y="2745188"/>
              <a:ext cx="215523" cy="3393930"/>
              <a:chOff x="10498803" y="2745188"/>
              <a:chExt cx="215523" cy="3393930"/>
            </a:xfrm>
          </p:grpSpPr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A1379B47-57D6-475F-9359-688B4A7A0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08599" y="3139463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A7C545E-EE38-461F-8B74-AE6D82E46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498803" y="2745188"/>
                <a:ext cx="215523" cy="202844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31AFED23-8159-46EB-B0C9-F6AFF628B3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08599" y="3538349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BD58799D-72E3-47AF-8A3C-AF3F11620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08599" y="3937235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27B16356-5D52-4E8F-B396-1C2C670DF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08599" y="4336121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81" name="Graphic 80">
                <a:extLst>
                  <a:ext uri="{FF2B5EF4-FFF2-40B4-BE49-F238E27FC236}">
                    <a16:creationId xmlns:a16="http://schemas.microsoft.com/office/drawing/2014/main" id="{F7719912-C386-413F-A7F4-8281CE70F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08599" y="4735007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BFF45B25-2CA0-4D0A-B6CD-ACAE7C95C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08599" y="5133893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115" name="Graphic 114">
                <a:extLst>
                  <a:ext uri="{FF2B5EF4-FFF2-40B4-BE49-F238E27FC236}">
                    <a16:creationId xmlns:a16="http://schemas.microsoft.com/office/drawing/2014/main" id="{52685073-6204-4A7C-96F9-57CD8BA2E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08599" y="5532779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29201F79-A5F8-4177-B837-8241B6BA9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08599" y="5931663"/>
                <a:ext cx="195930" cy="20745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EB462D6-D1EE-4F4F-9DF3-6F2224EADE4D}"/>
                </a:ext>
              </a:extLst>
            </p:cNvPr>
            <p:cNvGrpSpPr/>
            <p:nvPr/>
          </p:nvGrpSpPr>
          <p:grpSpPr>
            <a:xfrm>
              <a:off x="8940135" y="2749505"/>
              <a:ext cx="217580" cy="3423861"/>
              <a:chOff x="8940135" y="2749505"/>
              <a:chExt cx="217580" cy="3423861"/>
            </a:xfrm>
          </p:grpSpPr>
          <p:pic>
            <p:nvPicPr>
              <p:cNvPr id="126" name="Graphic 125">
                <a:extLst>
                  <a:ext uri="{FF2B5EF4-FFF2-40B4-BE49-F238E27FC236}">
                    <a16:creationId xmlns:a16="http://schemas.microsoft.com/office/drawing/2014/main" id="{8AF2A764-545F-4E77-B1B6-AA201E21A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61785" y="3546689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127" name="Graphic 126">
                <a:extLst>
                  <a:ext uri="{FF2B5EF4-FFF2-40B4-BE49-F238E27FC236}">
                    <a16:creationId xmlns:a16="http://schemas.microsoft.com/office/drawing/2014/main" id="{04E98092-0207-4991-9986-0713D1DE9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61785" y="3949892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128" name="Graphic 127">
                <a:extLst>
                  <a:ext uri="{FF2B5EF4-FFF2-40B4-BE49-F238E27FC236}">
                    <a16:creationId xmlns:a16="http://schemas.microsoft.com/office/drawing/2014/main" id="{751307F2-02E6-4B07-B790-84EE2A2BA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61785" y="4353095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129" name="Graphic 128">
                <a:extLst>
                  <a:ext uri="{FF2B5EF4-FFF2-40B4-BE49-F238E27FC236}">
                    <a16:creationId xmlns:a16="http://schemas.microsoft.com/office/drawing/2014/main" id="{BDBB0703-1B30-4840-BBB4-49A8E8E7D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61785" y="4756298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130" name="Graphic 129">
                <a:extLst>
                  <a:ext uri="{FF2B5EF4-FFF2-40B4-BE49-F238E27FC236}">
                    <a16:creationId xmlns:a16="http://schemas.microsoft.com/office/drawing/2014/main" id="{554EA103-4292-4D66-9B04-6D0F84CA4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61785" y="5159501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136" name="Graphic 135">
                <a:extLst>
                  <a:ext uri="{FF2B5EF4-FFF2-40B4-BE49-F238E27FC236}">
                    <a16:creationId xmlns:a16="http://schemas.microsoft.com/office/drawing/2014/main" id="{014A3033-4F6F-4807-9B09-9552146C5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940135" y="2749505"/>
                <a:ext cx="215523" cy="202844"/>
              </a:xfrm>
              <a:prstGeom prst="rect">
                <a:avLst/>
              </a:prstGeom>
            </p:spPr>
          </p:pic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E8F8A583-5E07-4B40-82E8-A6395CBE5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940135" y="3148097"/>
                <a:ext cx="215523" cy="202844"/>
              </a:xfrm>
              <a:prstGeom prst="rect">
                <a:avLst/>
              </a:prstGeom>
            </p:spPr>
          </p:pic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23879651-E71E-4C1F-B915-72EE64FC0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61785" y="5562704"/>
                <a:ext cx="195930" cy="207455"/>
              </a:xfrm>
              <a:prstGeom prst="rect">
                <a:avLst/>
              </a:prstGeom>
            </p:spPr>
          </p:pic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6489C99C-417E-498D-92E0-A375579FB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61785" y="5965911"/>
                <a:ext cx="195930" cy="20745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D2D968-20C2-46EA-A924-D8B839042885}"/>
              </a:ext>
            </a:extLst>
          </p:cNvPr>
          <p:cNvGrpSpPr/>
          <p:nvPr/>
        </p:nvGrpSpPr>
        <p:grpSpPr>
          <a:xfrm>
            <a:off x="5950335" y="2749286"/>
            <a:ext cx="215523" cy="3389832"/>
            <a:chOff x="5950335" y="2749286"/>
            <a:chExt cx="215523" cy="3389832"/>
          </a:xfrm>
        </p:grpSpPr>
        <p:pic>
          <p:nvPicPr>
            <p:cNvPr id="141" name="Graphic 140">
              <a:extLst>
                <a:ext uri="{FF2B5EF4-FFF2-40B4-BE49-F238E27FC236}">
                  <a16:creationId xmlns:a16="http://schemas.microsoft.com/office/drawing/2014/main" id="{463A9B52-2049-414F-9D5C-DF3CF28F0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50335" y="2749286"/>
              <a:ext cx="215523" cy="202844"/>
            </a:xfrm>
            <a:prstGeom prst="rect">
              <a:avLst/>
            </a:prstGeom>
          </p:spPr>
        </p:pic>
        <p:pic>
          <p:nvPicPr>
            <p:cNvPr id="142" name="Graphic 141">
              <a:extLst>
                <a:ext uri="{FF2B5EF4-FFF2-40B4-BE49-F238E27FC236}">
                  <a16:creationId xmlns:a16="http://schemas.microsoft.com/office/drawing/2014/main" id="{3F345C63-2D3E-4861-AB95-EEBB71EB9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50335" y="3546032"/>
              <a:ext cx="215523" cy="202844"/>
            </a:xfrm>
            <a:prstGeom prst="rect">
              <a:avLst/>
            </a:prstGeom>
          </p:spPr>
        </p:pic>
        <p:pic>
          <p:nvPicPr>
            <p:cNvPr id="143" name="Graphic 142">
              <a:extLst>
                <a:ext uri="{FF2B5EF4-FFF2-40B4-BE49-F238E27FC236}">
                  <a16:creationId xmlns:a16="http://schemas.microsoft.com/office/drawing/2014/main" id="{3F3F48A9-947D-4CB5-837B-E4FA343B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50335" y="3147659"/>
              <a:ext cx="215523" cy="202844"/>
            </a:xfrm>
            <a:prstGeom prst="rect">
              <a:avLst/>
            </a:prstGeom>
          </p:spPr>
        </p:pic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id="{28BA86FD-8D58-4EA5-B00C-C41BC7E7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50335" y="3944405"/>
              <a:ext cx="215523" cy="202844"/>
            </a:xfrm>
            <a:prstGeom prst="rect">
              <a:avLst/>
            </a:prstGeom>
          </p:spPr>
        </p:pic>
        <p:pic>
          <p:nvPicPr>
            <p:cNvPr id="146" name="Graphic 145">
              <a:extLst>
                <a:ext uri="{FF2B5EF4-FFF2-40B4-BE49-F238E27FC236}">
                  <a16:creationId xmlns:a16="http://schemas.microsoft.com/office/drawing/2014/main" id="{2EDC9EA6-406F-431A-8B6C-B4034F4C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50335" y="4342778"/>
              <a:ext cx="215523" cy="202844"/>
            </a:xfrm>
            <a:prstGeom prst="rect">
              <a:avLst/>
            </a:prstGeom>
          </p:spPr>
        </p:pic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548C5CD8-C93C-408B-8BD7-8D9B6C043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50335" y="4741151"/>
              <a:ext cx="215523" cy="202844"/>
            </a:xfrm>
            <a:prstGeom prst="rect">
              <a:avLst/>
            </a:prstGeom>
          </p:spPr>
        </p:pic>
        <p:pic>
          <p:nvPicPr>
            <p:cNvPr id="148" name="Graphic 147">
              <a:extLst>
                <a:ext uri="{FF2B5EF4-FFF2-40B4-BE49-F238E27FC236}">
                  <a16:creationId xmlns:a16="http://schemas.microsoft.com/office/drawing/2014/main" id="{EA85BFD7-D0D4-4B10-B0D2-8C2219FA5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50335" y="5139524"/>
              <a:ext cx="215523" cy="202844"/>
            </a:xfrm>
            <a:prstGeom prst="rect">
              <a:avLst/>
            </a:prstGeom>
          </p:spPr>
        </p:pic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8CFBFA9D-C672-438D-8E11-A5E4847D6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50335" y="5537897"/>
              <a:ext cx="215523" cy="202844"/>
            </a:xfrm>
            <a:prstGeom prst="rect">
              <a:avLst/>
            </a:prstGeom>
          </p:spPr>
        </p:pic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6AFE2DC0-A97F-42F0-BD5C-E924A4E6C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50335" y="5936274"/>
              <a:ext cx="215523" cy="20284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CFD5D3-2B5A-484C-8143-57C2478C1D9C}"/>
              </a:ext>
            </a:extLst>
          </p:cNvPr>
          <p:cNvGrpSpPr/>
          <p:nvPr/>
        </p:nvGrpSpPr>
        <p:grpSpPr>
          <a:xfrm>
            <a:off x="295728" y="2674683"/>
            <a:ext cx="4706991" cy="1679535"/>
            <a:chOff x="295728" y="2674683"/>
            <a:chExt cx="4706991" cy="1679535"/>
          </a:xfrm>
        </p:grpSpPr>
        <p:pic>
          <p:nvPicPr>
            <p:cNvPr id="11" name="Picture 2" descr="Image result for rubrik">
              <a:extLst>
                <a:ext uri="{FF2B5EF4-FFF2-40B4-BE49-F238E27FC236}">
                  <a16:creationId xmlns:a16="http://schemas.microsoft.com/office/drawing/2014/main" id="{B5E3CC9B-1BB7-4A9B-BD68-5D1971148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264" y="3733871"/>
              <a:ext cx="1240694" cy="620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6891CB09-2544-4F19-8C2B-C6605EF98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14913" y="3889996"/>
              <a:ext cx="806335" cy="33271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77F2A80-4139-4E4B-AB9C-950A801761B8}"/>
                </a:ext>
              </a:extLst>
            </p:cNvPr>
            <p:cNvGrpSpPr/>
            <p:nvPr/>
          </p:nvGrpSpPr>
          <p:grpSpPr>
            <a:xfrm>
              <a:off x="3290130" y="2674683"/>
              <a:ext cx="1065524" cy="328618"/>
              <a:chOff x="3263427" y="2508878"/>
              <a:chExt cx="1065524" cy="328618"/>
            </a:xfrm>
          </p:grpSpPr>
          <p:pic>
            <p:nvPicPr>
              <p:cNvPr id="8" name="Picture 18" descr="Related image">
                <a:extLst>
                  <a:ext uri="{FF2B5EF4-FFF2-40B4-BE49-F238E27FC236}">
                    <a16:creationId xmlns:a16="http://schemas.microsoft.com/office/drawing/2014/main" id="{AB1349BC-910C-4403-B3E7-BD08B5259B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3427" y="2508878"/>
                <a:ext cx="321667" cy="3216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100346-8800-42B4-9B5E-C85D0EB5E55B}"/>
                  </a:ext>
                </a:extLst>
              </p:cNvPr>
              <p:cNvSpPr txBox="1"/>
              <p:nvPr/>
            </p:nvSpPr>
            <p:spPr>
              <a:xfrm>
                <a:off x="3493466" y="2529719"/>
                <a:ext cx="83548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Avenir Medium" panose="02000603020000020003" pitchFamily="2" charset="0"/>
                    <a:ea typeface="MS PGothic" pitchFamily="34" charset="-128"/>
                    <a:cs typeface="Calibri" panose="020F0502020204030204" pitchFamily="34" charset="0"/>
                    <a:sym typeface="Arial"/>
                  </a:rPr>
                  <a:t>Vendor specific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00" b="0" i="0" u="sng" strike="noStrike" kern="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Avenir Heavy" panose="020B0703020203020204" pitchFamily="34" charset="0"/>
                    <a:ea typeface="MS PGothic" pitchFamily="34" charset="-128"/>
                    <a:cs typeface="Calibri" panose="020F0502020204030204" pitchFamily="34" charset="0"/>
                    <a:sym typeface="Arial"/>
                  </a:rPr>
                  <a:t>Replication</a:t>
                </a:r>
              </a:p>
            </p:txBody>
          </p:sp>
        </p:grpSp>
        <p:pic>
          <p:nvPicPr>
            <p:cNvPr id="10" name="Picture 4" descr="Image result for cohesity">
              <a:extLst>
                <a:ext uri="{FF2B5EF4-FFF2-40B4-BE49-F238E27FC236}">
                  <a16:creationId xmlns:a16="http://schemas.microsoft.com/office/drawing/2014/main" id="{69473465-A0B5-48B0-89D5-616130B36E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2759" b="30374"/>
            <a:stretch/>
          </p:blipFill>
          <p:spPr bwMode="auto">
            <a:xfrm>
              <a:off x="3217715" y="3127071"/>
              <a:ext cx="1007081" cy="287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Image result for veritas">
              <a:extLst>
                <a:ext uri="{FF2B5EF4-FFF2-40B4-BE49-F238E27FC236}">
                  <a16:creationId xmlns:a16="http://schemas.microsoft.com/office/drawing/2014/main" id="{C0E2D52E-6C85-435B-8F4A-A0C6342CE0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98" t="24432" r="17336" b="33373"/>
            <a:stretch/>
          </p:blipFill>
          <p:spPr bwMode="auto">
            <a:xfrm>
              <a:off x="3242305" y="3511950"/>
              <a:ext cx="725523" cy="23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08260460-1428-45FB-A4D9-C1C8F7FCD64A}"/>
                </a:ext>
              </a:extLst>
            </p:cNvPr>
            <p:cNvSpPr/>
            <p:nvPr/>
          </p:nvSpPr>
          <p:spPr>
            <a:xfrm>
              <a:off x="2621756" y="2674683"/>
              <a:ext cx="336550" cy="1548024"/>
            </a:xfrm>
            <a:prstGeom prst="leftBrac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50000"/>
                  </a:schemeClr>
                </a:solidFill>
                <a:latin typeface="Avenir Medium" panose="02000603020000020003" pitchFamily="2" charset="0"/>
              </a:endParaRPr>
            </a:p>
          </p:txBody>
        </p:sp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15E94E1C-6315-4377-89D2-457037DB2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093544" y="3583726"/>
              <a:ext cx="909175" cy="149775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738B646-4EAE-4016-A10E-E7BB8BBF34E2}"/>
                </a:ext>
              </a:extLst>
            </p:cNvPr>
            <p:cNvSpPr txBox="1"/>
            <p:nvPr/>
          </p:nvSpPr>
          <p:spPr>
            <a:xfrm>
              <a:off x="295728" y="3245537"/>
              <a:ext cx="2200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tx2"/>
                  </a:solidFill>
                  <a:latin typeface="Avenir Medium" panose="02000603020000020003" pitchFamily="2" charset="0"/>
                </a:rPr>
                <a:t>Only Data Protection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F478A1-D2E9-46A4-917E-AF20A099403E}"/>
              </a:ext>
            </a:extLst>
          </p:cNvPr>
          <p:cNvGrpSpPr/>
          <p:nvPr/>
        </p:nvGrpSpPr>
        <p:grpSpPr>
          <a:xfrm>
            <a:off x="7448522" y="2752067"/>
            <a:ext cx="225123" cy="3421299"/>
            <a:chOff x="7448522" y="2752067"/>
            <a:chExt cx="225123" cy="3421299"/>
          </a:xfrm>
        </p:grpSpPr>
        <p:pic>
          <p:nvPicPr>
            <p:cNvPr id="133" name="Graphic 132">
              <a:extLst>
                <a:ext uri="{FF2B5EF4-FFF2-40B4-BE49-F238E27FC236}">
                  <a16:creationId xmlns:a16="http://schemas.microsoft.com/office/drawing/2014/main" id="{28ECC0B1-5537-4E85-99BF-D4C037A1D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48522" y="3955529"/>
              <a:ext cx="195930" cy="207455"/>
            </a:xfrm>
            <a:prstGeom prst="rect">
              <a:avLst/>
            </a:prstGeom>
          </p:spPr>
        </p:pic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DFB00CF6-494A-4741-86D1-4F6B6CE09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58122" y="2752067"/>
              <a:ext cx="215523" cy="202844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4265F098-8F41-4315-AAA1-2C9DDC27C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58122" y="3153221"/>
              <a:ext cx="215523" cy="202844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0BF641CF-0436-4391-9A9B-73950F73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58122" y="3554375"/>
              <a:ext cx="215523" cy="202844"/>
            </a:xfrm>
            <a:prstGeom prst="rect">
              <a:avLst/>
            </a:prstGeom>
          </p:spPr>
        </p:pic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58D903A2-CF1A-4914-8EC7-299470B0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58122" y="4361294"/>
              <a:ext cx="215523" cy="202844"/>
            </a:xfrm>
            <a:prstGeom prst="rect">
              <a:avLst/>
            </a:prstGeom>
          </p:spPr>
        </p:pic>
        <p:pic>
          <p:nvPicPr>
            <p:cNvPr id="155" name="Graphic 154">
              <a:extLst>
                <a:ext uri="{FF2B5EF4-FFF2-40B4-BE49-F238E27FC236}">
                  <a16:creationId xmlns:a16="http://schemas.microsoft.com/office/drawing/2014/main" id="{886E20C7-02FD-47E6-8FFD-9D99C869D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58122" y="4762448"/>
              <a:ext cx="215523" cy="202844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C68FF0BD-1E40-4D4E-99D0-109635A17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48522" y="5965911"/>
              <a:ext cx="195930" cy="207455"/>
            </a:xfrm>
            <a:prstGeom prst="rect">
              <a:avLst/>
            </a:prstGeom>
          </p:spPr>
        </p:pic>
        <p:pic>
          <p:nvPicPr>
            <p:cNvPr id="109" name="Graphic 108">
              <a:extLst>
                <a:ext uri="{FF2B5EF4-FFF2-40B4-BE49-F238E27FC236}">
                  <a16:creationId xmlns:a16="http://schemas.microsoft.com/office/drawing/2014/main" id="{5FAFC6C7-FE0F-4A37-88AF-CB148B924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58122" y="5139524"/>
              <a:ext cx="215523" cy="202844"/>
            </a:xfrm>
            <a:prstGeom prst="rect">
              <a:avLst/>
            </a:prstGeom>
          </p:spPr>
        </p:pic>
        <p:pic>
          <p:nvPicPr>
            <p:cNvPr id="110" name="Graphic 109">
              <a:extLst>
                <a:ext uri="{FF2B5EF4-FFF2-40B4-BE49-F238E27FC236}">
                  <a16:creationId xmlns:a16="http://schemas.microsoft.com/office/drawing/2014/main" id="{5021CFAB-649B-4D5D-9869-1081BE667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58122" y="5537897"/>
              <a:ext cx="215523" cy="2028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810C18-3954-4FC4-B256-538B75F226F9}"/>
              </a:ext>
            </a:extLst>
          </p:cNvPr>
          <p:cNvGrpSpPr/>
          <p:nvPr/>
        </p:nvGrpSpPr>
        <p:grpSpPr>
          <a:xfrm>
            <a:off x="295728" y="4263391"/>
            <a:ext cx="4885077" cy="1141369"/>
            <a:chOff x="295728" y="4263391"/>
            <a:chExt cx="4885077" cy="1141369"/>
          </a:xfrm>
        </p:grpSpPr>
        <p:pic>
          <p:nvPicPr>
            <p:cNvPr id="17" name="Picture 16" descr="Image result for dell/emc">
              <a:extLst>
                <a:ext uri="{FF2B5EF4-FFF2-40B4-BE49-F238E27FC236}">
                  <a16:creationId xmlns:a16="http://schemas.microsoft.com/office/drawing/2014/main" id="{4EF2BDE8-F040-46D8-B305-48345F182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264" y="4379181"/>
              <a:ext cx="808904" cy="143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2" descr="Starfish Storage">
              <a:extLst>
                <a:ext uri="{FF2B5EF4-FFF2-40B4-BE49-F238E27FC236}">
                  <a16:creationId xmlns:a16="http://schemas.microsoft.com/office/drawing/2014/main" id="{03D3517B-99A1-4F46-B23A-CAA9DC204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254" y="4756298"/>
              <a:ext cx="723083" cy="163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Image result for varonis">
              <a:extLst>
                <a:ext uri="{FF2B5EF4-FFF2-40B4-BE49-F238E27FC236}">
                  <a16:creationId xmlns:a16="http://schemas.microsoft.com/office/drawing/2014/main" id="{4741184E-1BF6-4F06-BD4D-40A5E0B038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630" b="33812"/>
            <a:stretch/>
          </p:blipFill>
          <p:spPr bwMode="auto">
            <a:xfrm>
              <a:off x="3305630" y="5115747"/>
              <a:ext cx="822657" cy="243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Image result for stealthbits">
              <a:extLst>
                <a:ext uri="{FF2B5EF4-FFF2-40B4-BE49-F238E27FC236}">
                  <a16:creationId xmlns:a16="http://schemas.microsoft.com/office/drawing/2014/main" id="{55F9E625-585A-48A5-A25A-F3AB086041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1687" b="27664"/>
            <a:stretch/>
          </p:blipFill>
          <p:spPr bwMode="auto">
            <a:xfrm>
              <a:off x="4298475" y="5105272"/>
              <a:ext cx="736764" cy="299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D324ECA2-0BD9-4389-9B41-3058B71F2CBC}"/>
                </a:ext>
              </a:extLst>
            </p:cNvPr>
            <p:cNvSpPr/>
            <p:nvPr/>
          </p:nvSpPr>
          <p:spPr>
            <a:xfrm>
              <a:off x="2621756" y="4263391"/>
              <a:ext cx="336550" cy="1141369"/>
            </a:xfrm>
            <a:prstGeom prst="leftBrac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Medium" panose="02000603020000020003" pitchFamily="2" charset="0"/>
              </a:endParaRPr>
            </a:p>
          </p:txBody>
        </p: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B3D6CB6F-5687-470E-A5B6-1928D00BC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810" y="4768750"/>
              <a:ext cx="888112" cy="190494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76784104-DEC7-4B10-ADBB-B6B791FB4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168" y="4292111"/>
              <a:ext cx="981637" cy="342631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FCA20DF-929C-4F8A-968F-5157A01C1E7D}"/>
                </a:ext>
              </a:extLst>
            </p:cNvPr>
            <p:cNvSpPr txBox="1"/>
            <p:nvPr/>
          </p:nvSpPr>
          <p:spPr>
            <a:xfrm>
              <a:off x="295728" y="4634742"/>
              <a:ext cx="2200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tx2"/>
                  </a:solidFill>
                  <a:latin typeface="Avenir Medium" panose="02000603020000020003" pitchFamily="2" charset="0"/>
                </a:rPr>
                <a:t>Only Data Visibility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7B6A26A-B6D3-4CF8-90E6-61EEA042A83E}"/>
              </a:ext>
            </a:extLst>
          </p:cNvPr>
          <p:cNvGrpSpPr/>
          <p:nvPr/>
        </p:nvGrpSpPr>
        <p:grpSpPr>
          <a:xfrm>
            <a:off x="295728" y="5376644"/>
            <a:ext cx="4752266" cy="853360"/>
            <a:chOff x="295728" y="5376644"/>
            <a:chExt cx="4752266" cy="853360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DB83B1FC-5401-4CBC-A67B-5B6CDE88179C}"/>
                </a:ext>
              </a:extLst>
            </p:cNvPr>
            <p:cNvGrpSpPr/>
            <p:nvPr/>
          </p:nvGrpSpPr>
          <p:grpSpPr>
            <a:xfrm>
              <a:off x="3288392" y="5376644"/>
              <a:ext cx="1484106" cy="524853"/>
              <a:chOff x="2329625" y="3591923"/>
              <a:chExt cx="1484106" cy="524853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DEEA363B-925A-4905-8B4D-B7D49D95E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329625" y="3679147"/>
                <a:ext cx="673381" cy="336691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17184534-F2FB-4D1F-90FA-A958BFC75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103635" y="3591923"/>
                <a:ext cx="710096" cy="524853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EEC749F1-E316-4649-B0D7-0483BD80FD3B}"/>
                </a:ext>
              </a:extLst>
            </p:cNvPr>
            <p:cNvGrpSpPr/>
            <p:nvPr/>
          </p:nvGrpSpPr>
          <p:grpSpPr>
            <a:xfrm>
              <a:off x="3201194" y="5905338"/>
              <a:ext cx="1846800" cy="246221"/>
              <a:chOff x="2242427" y="4120617"/>
              <a:chExt cx="1846800" cy="246221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8867FA94-488A-4C88-B7A3-4BE16217D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clrChange>
                  <a:clrFrom>
                    <a:srgbClr val="FEFFFB"/>
                  </a:clrFrom>
                  <a:clrTo>
                    <a:srgbClr val="FEFF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04800" y="4161024"/>
                <a:ext cx="684427" cy="163717"/>
              </a:xfrm>
              <a:prstGeom prst="rect">
                <a:avLst/>
              </a:prstGeom>
            </p:spPr>
          </p:pic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724A1A3-F9C9-40C2-B158-3B587EB317D4}"/>
                  </a:ext>
                </a:extLst>
              </p:cNvPr>
              <p:cNvSpPr txBox="1"/>
              <p:nvPr/>
            </p:nvSpPr>
            <p:spPr>
              <a:xfrm>
                <a:off x="2242427" y="4120617"/>
                <a:ext cx="110799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C:\&gt;robocopy</a:t>
                </a: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39CB82E-AA30-48CD-89E0-6079D796B7BB}"/>
                </a:ext>
              </a:extLst>
            </p:cNvPr>
            <p:cNvSpPr txBox="1"/>
            <p:nvPr/>
          </p:nvSpPr>
          <p:spPr>
            <a:xfrm>
              <a:off x="295728" y="5625612"/>
              <a:ext cx="2200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tx2"/>
                  </a:solidFill>
                  <a:latin typeface="Avenir Medium" panose="02000603020000020003" pitchFamily="2" charset="0"/>
                </a:rPr>
                <a:t>Only Data Mobility</a:t>
              </a:r>
            </a:p>
          </p:txBody>
        </p:sp>
        <p:sp>
          <p:nvSpPr>
            <p:cNvPr id="123" name="Left Brace 122">
              <a:extLst>
                <a:ext uri="{FF2B5EF4-FFF2-40B4-BE49-F238E27FC236}">
                  <a16:creationId xmlns:a16="http://schemas.microsoft.com/office/drawing/2014/main" id="{695A5883-C3DB-450F-AAC9-03C09727FAFA}"/>
                </a:ext>
              </a:extLst>
            </p:cNvPr>
            <p:cNvSpPr/>
            <p:nvPr/>
          </p:nvSpPr>
          <p:spPr>
            <a:xfrm>
              <a:off x="2621756" y="5441540"/>
              <a:ext cx="336550" cy="788464"/>
            </a:xfrm>
            <a:prstGeom prst="leftBrac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Medium" panose="02000603020000020003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E038FF-39E4-4AA6-B65D-D54B77561C45}"/>
              </a:ext>
            </a:extLst>
          </p:cNvPr>
          <p:cNvGrpSpPr/>
          <p:nvPr/>
        </p:nvGrpSpPr>
        <p:grpSpPr>
          <a:xfrm>
            <a:off x="526807" y="1774097"/>
            <a:ext cx="10187519" cy="779660"/>
            <a:chOff x="526807" y="1774097"/>
            <a:chExt cx="10187519" cy="77966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4B8DFFF-CACA-4E71-B238-A798970C4DF2}"/>
                </a:ext>
              </a:extLst>
            </p:cNvPr>
            <p:cNvGrpSpPr/>
            <p:nvPr/>
          </p:nvGrpSpPr>
          <p:grpSpPr>
            <a:xfrm>
              <a:off x="1156641" y="1808010"/>
              <a:ext cx="1126347" cy="304579"/>
              <a:chOff x="3125808" y="202091"/>
              <a:chExt cx="2552236" cy="690157"/>
            </a:xfrm>
          </p:grpSpPr>
          <p:pic>
            <p:nvPicPr>
              <p:cNvPr id="98" name="Picture 97" descr="A picture containing clock, drawing&#10;&#10;Description automatically generated">
                <a:extLst>
                  <a:ext uri="{FF2B5EF4-FFF2-40B4-BE49-F238E27FC236}">
                    <a16:creationId xmlns:a16="http://schemas.microsoft.com/office/drawing/2014/main" id="{D60B0D18-B477-4131-BBD4-81C6AF358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25808" y="202091"/>
                <a:ext cx="2552236" cy="638059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E741589-3495-4EE9-81EE-4A66138E2AA6}"/>
                  </a:ext>
                </a:extLst>
              </p:cNvPr>
              <p:cNvSpPr txBox="1"/>
              <p:nvPr/>
            </p:nvSpPr>
            <p:spPr>
              <a:xfrm>
                <a:off x="3657167" y="517609"/>
                <a:ext cx="1471538" cy="374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b="1" dirty="0">
                    <a:solidFill>
                      <a:srgbClr val="F26E21"/>
                    </a:solidFill>
                    <a:ea typeface="MS PGothic" pitchFamily="34" charset="-128"/>
                  </a:rPr>
                  <a:t>DATA VISIBILITY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5F4DE43-FA70-44EE-9542-FE9DAE0D580F}"/>
                </a:ext>
              </a:extLst>
            </p:cNvPr>
            <p:cNvGrpSpPr/>
            <p:nvPr/>
          </p:nvGrpSpPr>
          <p:grpSpPr>
            <a:xfrm>
              <a:off x="526807" y="2132513"/>
              <a:ext cx="1082395" cy="314786"/>
              <a:chOff x="609410" y="3735199"/>
              <a:chExt cx="2552235" cy="742248"/>
            </a:xfrm>
          </p:grpSpPr>
          <p:pic>
            <p:nvPicPr>
              <p:cNvPr id="96" name="Picture 95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E3BB2B3-15F6-42BF-A0E7-089E108B3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9410" y="3735199"/>
                <a:ext cx="2552235" cy="687140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C8DAF9F-D96F-4B59-A1F7-CA44CA29A575}"/>
                  </a:ext>
                </a:extLst>
              </p:cNvPr>
              <p:cNvSpPr txBox="1"/>
              <p:nvPr/>
            </p:nvSpPr>
            <p:spPr>
              <a:xfrm>
                <a:off x="1190195" y="4087596"/>
                <a:ext cx="1809306" cy="389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b="1" dirty="0">
                    <a:solidFill>
                      <a:srgbClr val="F26E21"/>
                    </a:solidFill>
                    <a:ea typeface="MS PGothic" pitchFamily="34" charset="-128"/>
                  </a:rPr>
                  <a:t>BACKUP &amp; ARCHIVE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C67FC92-150C-4BE0-A90D-592A77D772FC}"/>
                </a:ext>
              </a:extLst>
            </p:cNvPr>
            <p:cNvGrpSpPr/>
            <p:nvPr/>
          </p:nvGrpSpPr>
          <p:grpSpPr>
            <a:xfrm>
              <a:off x="1854229" y="2146001"/>
              <a:ext cx="894542" cy="301939"/>
              <a:chOff x="5678044" y="3674837"/>
              <a:chExt cx="2552234" cy="783149"/>
            </a:xfrm>
          </p:grpSpPr>
          <p:pic>
            <p:nvPicPr>
              <p:cNvPr id="94" name="Picture 9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6644F73-A6AE-4C46-99B0-A83DF75A1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78044" y="3674837"/>
                <a:ext cx="2552234" cy="738664"/>
              </a:xfrm>
              <a:prstGeom prst="rect">
                <a:avLst/>
              </a:prstGeom>
            </p:spPr>
          </p:pic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33776DE9-4007-4488-9A2B-9E1798F7DEF8}"/>
                  </a:ext>
                </a:extLst>
              </p:cNvPr>
              <p:cNvSpPr txBox="1"/>
              <p:nvPr/>
            </p:nvSpPr>
            <p:spPr>
              <a:xfrm>
                <a:off x="6315881" y="4029151"/>
                <a:ext cx="1845300" cy="428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b="1" dirty="0">
                    <a:solidFill>
                      <a:srgbClr val="F26E21"/>
                    </a:solidFill>
                    <a:ea typeface="MS PGothic" pitchFamily="34" charset="-128"/>
                  </a:rPr>
                  <a:t>DATA MOBILITY</a:t>
                </a:r>
              </a:p>
            </p:txBody>
          </p:sp>
        </p:grp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D0DF76D-1FFE-4E4D-8BE6-BAE6FE2C7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3644645" y="1774097"/>
              <a:ext cx="944629" cy="676984"/>
            </a:xfrm>
            <a:prstGeom prst="rect">
              <a:avLst/>
            </a:prstGeom>
          </p:spPr>
        </p:pic>
        <p:pic>
          <p:nvPicPr>
            <p:cNvPr id="157" name="Graphic 156">
              <a:extLst>
                <a:ext uri="{FF2B5EF4-FFF2-40B4-BE49-F238E27FC236}">
                  <a16:creationId xmlns:a16="http://schemas.microsoft.com/office/drawing/2014/main" id="{6593AFBA-5904-40B9-BEBA-FBB27D4FD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50335" y="2350913"/>
              <a:ext cx="215523" cy="202844"/>
            </a:xfrm>
            <a:prstGeom prst="rect">
              <a:avLst/>
            </a:prstGeom>
          </p:spPr>
        </p:pic>
        <p:pic>
          <p:nvPicPr>
            <p:cNvPr id="158" name="Graphic 157">
              <a:extLst>
                <a:ext uri="{FF2B5EF4-FFF2-40B4-BE49-F238E27FC236}">
                  <a16:creationId xmlns:a16="http://schemas.microsoft.com/office/drawing/2014/main" id="{93DAA1EF-ADC2-4D73-934F-FD4AF8F7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58122" y="2350913"/>
              <a:ext cx="215523" cy="202844"/>
            </a:xfrm>
            <a:prstGeom prst="rect">
              <a:avLst/>
            </a:prstGeom>
          </p:spPr>
        </p:pic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58567BEB-5CD7-4EA6-871B-2C8AFEC87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40135" y="2350913"/>
              <a:ext cx="215523" cy="202844"/>
            </a:xfrm>
            <a:prstGeom prst="rect">
              <a:avLst/>
            </a:prstGeom>
          </p:spPr>
        </p:pic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D58D4F01-05BB-4494-9454-35566B137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98803" y="2350913"/>
              <a:ext cx="215523" cy="202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904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C3CE4E-EE52-4824-AF8E-DBDB6938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06" y="1782402"/>
            <a:ext cx="10184240" cy="3792898"/>
          </a:xfrm>
        </p:spPr>
        <p:txBody>
          <a:bodyPr>
            <a:normAutofit/>
          </a:bodyPr>
          <a:lstStyle/>
          <a:p>
            <a:pPr indent="-274320">
              <a:spcBef>
                <a:spcPts val="1800"/>
              </a:spcBef>
            </a:pPr>
            <a:r>
              <a:rPr lang="en-US" sz="2400" dirty="0">
                <a:solidFill>
                  <a:schemeClr val="accent2"/>
                </a:solidFill>
              </a:rPr>
              <a:t>Current focus on unstructured data is a </a:t>
            </a:r>
            <a:r>
              <a:rPr lang="en-US" sz="2400" b="1" dirty="0">
                <a:solidFill>
                  <a:schemeClr val="accent2"/>
                </a:solidFill>
              </a:rPr>
              <a:t>strategic choice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solidFill>
                  <a:schemeClr val="accent2"/>
                </a:solidFill>
              </a:rPr>
              <a:t>SaaS delivery model is independent of data types</a:t>
            </a:r>
          </a:p>
          <a:p>
            <a:pPr indent="-274320">
              <a:spcBef>
                <a:spcPts val="1800"/>
              </a:spcBef>
            </a:pPr>
            <a:r>
              <a:rPr lang="en-US" sz="2400" dirty="0">
                <a:solidFill>
                  <a:schemeClr val="accent2"/>
                </a:solidFill>
              </a:rPr>
              <a:t>Architectural flexibility allows for easy expansion to support structured data sets</a:t>
            </a:r>
          </a:p>
          <a:p>
            <a:pPr lvl="1" indent="-274320">
              <a:spcBef>
                <a:spcPts val="1800"/>
              </a:spcBef>
            </a:pPr>
            <a:r>
              <a:rPr lang="en-US" sz="1800" dirty="0">
                <a:solidFill>
                  <a:schemeClr val="accent2"/>
                </a:solidFill>
              </a:rPr>
              <a:t>InfiniteINDEX can just as easily index content of virtual machines</a:t>
            </a:r>
          </a:p>
          <a:p>
            <a:pPr lvl="1" indent="-274320">
              <a:spcBef>
                <a:spcPts val="1800"/>
              </a:spcBef>
            </a:pPr>
            <a:r>
              <a:rPr lang="en-US" sz="1800" dirty="0">
                <a:solidFill>
                  <a:schemeClr val="accent2"/>
                </a:solidFill>
              </a:rPr>
              <a:t>AdaptiveSCAN is very extensible; implementing support for VMs and DBs is a modest task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4B0C0E-1ACD-4355-8FF9-60C8E59F1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6B618C-A64C-4554-BE0B-FB0EC4C89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Enterprise structured data management is expansion oppt.</a:t>
            </a:r>
          </a:p>
        </p:txBody>
      </p:sp>
    </p:spTree>
    <p:extLst>
      <p:ext uri="{BB962C8B-B14F-4D97-AF65-F5344CB8AC3E}">
        <p14:creationId xmlns:p14="http://schemas.microsoft.com/office/powerpoint/2010/main" val="1643403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DEC630-3DE3-4892-926E-9286B9659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707CD-9FC6-4DA3-9207-7191B93F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Igneous wins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2B30D7-E4AF-4D6E-9A21-2630010476AD}"/>
              </a:ext>
            </a:extLst>
          </p:cNvPr>
          <p:cNvGrpSpPr/>
          <p:nvPr/>
        </p:nvGrpSpPr>
        <p:grpSpPr>
          <a:xfrm>
            <a:off x="1691014" y="3133725"/>
            <a:ext cx="7991348" cy="1325370"/>
            <a:chOff x="1691014" y="3133725"/>
            <a:chExt cx="7991348" cy="1325370"/>
          </a:xfrm>
        </p:grpSpPr>
        <p:pic>
          <p:nvPicPr>
            <p:cNvPr id="7" name="Picture 2" descr="Image result for rubrik">
              <a:extLst>
                <a:ext uri="{FF2B5EF4-FFF2-40B4-BE49-F238E27FC236}">
                  <a16:creationId xmlns:a16="http://schemas.microsoft.com/office/drawing/2014/main" id="{750E8684-4E71-4A63-A2D5-813CCB12B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609" y="3416944"/>
              <a:ext cx="2084304" cy="1042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Image result for cohesity">
              <a:extLst>
                <a:ext uri="{FF2B5EF4-FFF2-40B4-BE49-F238E27FC236}">
                  <a16:creationId xmlns:a16="http://schemas.microsoft.com/office/drawing/2014/main" id="{67F346E6-0C12-4166-AE28-9DC0304670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2759" b="30374"/>
            <a:stretch/>
          </p:blipFill>
          <p:spPr bwMode="auto">
            <a:xfrm>
              <a:off x="2059034" y="3322842"/>
              <a:ext cx="1519454" cy="434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D00743-59C1-4E66-83DF-F9AEF4EB3660}"/>
                </a:ext>
              </a:extLst>
            </p:cNvPr>
            <p:cNvSpPr txBox="1"/>
            <p:nvPr/>
          </p:nvSpPr>
          <p:spPr>
            <a:xfrm>
              <a:off x="4173140" y="3217439"/>
              <a:ext cx="5509222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Optimized for structured data backup</a:t>
              </a:r>
            </a:p>
            <a:p>
              <a:pPr marL="285750" lvl="0" indent="-285750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Cannot handle unstructured data backup at the multi-PB scale</a:t>
              </a:r>
            </a:p>
            <a:p>
              <a:pPr marL="285750" lvl="0" indent="-285750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Always requires on-premises appliances</a:t>
              </a:r>
            </a:p>
            <a:p>
              <a:pPr marL="285750" lvl="0" indent="-285750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No support for data visibility or mobility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2C32CB-068A-4F19-93BD-C6B344C5BD3E}"/>
                </a:ext>
              </a:extLst>
            </p:cNvPr>
            <p:cNvCxnSpPr>
              <a:cxnSpLocks/>
            </p:cNvCxnSpPr>
            <p:nvPr/>
          </p:nvCxnSpPr>
          <p:spPr>
            <a:xfrm>
              <a:off x="1691014" y="3133725"/>
              <a:ext cx="7931252" cy="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7DCA77-D5D1-4366-82FA-D3A9E23DEC37}"/>
              </a:ext>
            </a:extLst>
          </p:cNvPr>
          <p:cNvGrpSpPr/>
          <p:nvPr/>
        </p:nvGrpSpPr>
        <p:grpSpPr>
          <a:xfrm>
            <a:off x="1691014" y="4343400"/>
            <a:ext cx="7991348" cy="922847"/>
            <a:chOff x="1691014" y="4343400"/>
            <a:chExt cx="7991348" cy="922847"/>
          </a:xfrm>
        </p:grpSpPr>
        <p:pic>
          <p:nvPicPr>
            <p:cNvPr id="10" name="Picture 22" descr="Starfish Storage">
              <a:extLst>
                <a:ext uri="{FF2B5EF4-FFF2-40B4-BE49-F238E27FC236}">
                  <a16:creationId xmlns:a16="http://schemas.microsoft.com/office/drawing/2014/main" id="{9A72BA60-A602-46D4-B5FF-2E2435CA0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670" y="4913108"/>
              <a:ext cx="1068183" cy="24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AE6188-6AB7-498A-AD3D-F94D07660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619" y="4554404"/>
              <a:ext cx="1300285" cy="27890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6C8AA9-9892-440D-925E-85EA15688C92}"/>
                </a:ext>
              </a:extLst>
            </p:cNvPr>
            <p:cNvSpPr txBox="1"/>
            <p:nvPr/>
          </p:nvSpPr>
          <p:spPr>
            <a:xfrm>
              <a:off x="4173140" y="4466028"/>
              <a:ext cx="55092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No support for data protection, primarily a visibility tool</a:t>
              </a:r>
            </a:p>
            <a:p>
              <a:pPr marL="285750" lvl="0" indent="-285750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Cannot handle billions of files and petabytes of data</a:t>
              </a:r>
            </a:p>
            <a:p>
              <a:pPr marL="285750" lvl="0" indent="-285750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Requires on-premises appliances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7ECE34E-4BD2-4356-9523-AF7CCCE5A2E9}"/>
                </a:ext>
              </a:extLst>
            </p:cNvPr>
            <p:cNvCxnSpPr>
              <a:cxnSpLocks/>
            </p:cNvCxnSpPr>
            <p:nvPr/>
          </p:nvCxnSpPr>
          <p:spPr>
            <a:xfrm>
              <a:off x="1691014" y="4343400"/>
              <a:ext cx="7931252" cy="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28AABA-B02F-4F6A-A67A-43C1E24B4A74}"/>
              </a:ext>
            </a:extLst>
          </p:cNvPr>
          <p:cNvGrpSpPr/>
          <p:nvPr/>
        </p:nvGrpSpPr>
        <p:grpSpPr>
          <a:xfrm>
            <a:off x="1691014" y="5353050"/>
            <a:ext cx="7991348" cy="892706"/>
            <a:chOff x="1691014" y="5353050"/>
            <a:chExt cx="7991348" cy="892706"/>
          </a:xfrm>
        </p:grpSpPr>
        <p:pic>
          <p:nvPicPr>
            <p:cNvPr id="11" name="Picture 6" descr="Image result for veritas">
              <a:extLst>
                <a:ext uri="{FF2B5EF4-FFF2-40B4-BE49-F238E27FC236}">
                  <a16:creationId xmlns:a16="http://schemas.microsoft.com/office/drawing/2014/main" id="{4594CFDE-A4AE-4F72-90DD-6816FFE55E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98" t="24432" r="17336" b="33373"/>
            <a:stretch/>
          </p:blipFill>
          <p:spPr bwMode="auto">
            <a:xfrm>
              <a:off x="2287643" y="5491400"/>
              <a:ext cx="1062237" cy="343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D088638-6E6F-45A7-8F9A-060469DD4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86644" y="5927794"/>
              <a:ext cx="1464234" cy="2412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568A9C-C4F1-482C-BB5E-24558AFD3DFB}"/>
                </a:ext>
              </a:extLst>
            </p:cNvPr>
            <p:cNvSpPr txBox="1"/>
            <p:nvPr/>
          </p:nvSpPr>
          <p:spPr>
            <a:xfrm>
              <a:off x="4173140" y="5445537"/>
              <a:ext cx="55092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7338" lvl="0" indent="-282575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Optimized for structured data management</a:t>
              </a:r>
            </a:p>
            <a:p>
              <a:pPr marL="287338" lvl="0" indent="-282575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Unable to leverage cloud for unstructured data backup</a:t>
              </a:r>
            </a:p>
            <a:p>
              <a:pPr marL="287338" lvl="0" indent="-282575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At scale, requires complex on-premises infrastructure and management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9AE67F9-F3B1-4EA0-AE3E-6DF71413F069}"/>
                </a:ext>
              </a:extLst>
            </p:cNvPr>
            <p:cNvCxnSpPr>
              <a:cxnSpLocks/>
            </p:cNvCxnSpPr>
            <p:nvPr/>
          </p:nvCxnSpPr>
          <p:spPr>
            <a:xfrm>
              <a:off x="1691014" y="5353050"/>
              <a:ext cx="7931252" cy="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176BAF-103D-4F26-B3E0-46919C120EA0}"/>
              </a:ext>
            </a:extLst>
          </p:cNvPr>
          <p:cNvGrpSpPr/>
          <p:nvPr/>
        </p:nvGrpSpPr>
        <p:grpSpPr>
          <a:xfrm>
            <a:off x="1691014" y="1251433"/>
            <a:ext cx="7991348" cy="1827748"/>
            <a:chOff x="1691014" y="1251433"/>
            <a:chExt cx="7991348" cy="1827748"/>
          </a:xfrm>
        </p:grpSpPr>
        <p:pic>
          <p:nvPicPr>
            <p:cNvPr id="5" name="Picture 16" descr="Image result for dell/emc">
              <a:extLst>
                <a:ext uri="{FF2B5EF4-FFF2-40B4-BE49-F238E27FC236}">
                  <a16:creationId xmlns:a16="http://schemas.microsoft.com/office/drawing/2014/main" id="{19F998B4-AB87-46F8-89EB-118ACA5AC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204" y="2645041"/>
              <a:ext cx="1339115" cy="238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B85D244-E4FF-4765-B492-02FA7F189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90111" y="2255460"/>
              <a:ext cx="1257300" cy="2381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ADB57C-A64B-415C-A1B1-1206FE96C5E2}"/>
                </a:ext>
              </a:extLst>
            </p:cNvPr>
            <p:cNvSpPr txBox="1"/>
            <p:nvPr/>
          </p:nvSpPr>
          <p:spPr>
            <a:xfrm>
              <a:off x="4173140" y="2017352"/>
              <a:ext cx="5509222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Vendor specific replication as backup</a:t>
              </a:r>
            </a:p>
            <a:p>
              <a:pPr marL="285750" lvl="0" indent="-285750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Unable to leverage cloud for backup</a:t>
              </a:r>
            </a:p>
            <a:p>
              <a:pPr marL="285750" lvl="0" indent="-285750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Performance and scale limitations at the multi-PB scale</a:t>
              </a:r>
            </a:p>
            <a:p>
              <a:pPr marL="285750" lvl="0" indent="-285750" fontAlgn="base">
                <a:spcBef>
                  <a:spcPts val="600"/>
                </a:spcBef>
                <a:buClr>
                  <a:srgbClr val="E7E6E6">
                    <a:lumMod val="50000"/>
                  </a:srgbClr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4260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No support for data visibility or mobility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ACBD1B-4116-4C75-86A5-BA0A2F3815D5}"/>
                </a:ext>
              </a:extLst>
            </p:cNvPr>
            <p:cNvSpPr txBox="1"/>
            <p:nvPr/>
          </p:nvSpPr>
          <p:spPr>
            <a:xfrm>
              <a:off x="1691014" y="1251433"/>
              <a:ext cx="2433311" cy="644381"/>
            </a:xfrm>
            <a:prstGeom prst="rect">
              <a:avLst/>
            </a:prstGeom>
            <a:solidFill>
              <a:srgbClr val="03839A"/>
            </a:solidFill>
            <a:ln>
              <a:solidFill>
                <a:srgbClr val="03839A"/>
              </a:solidFill>
            </a:ln>
          </p:spPr>
          <p:txBody>
            <a:bodyPr wrap="square" rtlCol="0" anchor="ctr">
              <a:noAutofit/>
            </a:bodyPr>
            <a:lstStyle/>
            <a:p>
              <a:pPr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Competitor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025B72-77EC-480D-B69B-B0229F066DAE}"/>
                </a:ext>
              </a:extLst>
            </p:cNvPr>
            <p:cNvSpPr txBox="1"/>
            <p:nvPr/>
          </p:nvSpPr>
          <p:spPr>
            <a:xfrm>
              <a:off x="4182857" y="1251433"/>
              <a:ext cx="5493162" cy="644381"/>
            </a:xfrm>
            <a:prstGeom prst="rect">
              <a:avLst/>
            </a:prstGeom>
            <a:solidFill>
              <a:srgbClr val="03839A"/>
            </a:solidFill>
            <a:ln>
              <a:solidFill>
                <a:srgbClr val="03839A"/>
              </a:solidFill>
            </a:ln>
          </p:spPr>
          <p:txBody>
            <a:bodyPr wrap="square" rtlCol="0" anchor="ctr">
              <a:noAutofit/>
            </a:bodyPr>
            <a:lstStyle/>
            <a:p>
              <a:pPr marL="54864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Limitations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638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CE2E3C-F4FD-42F7-9E7A-23FE817E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GTM / Customers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3FF270-0A45-495A-A9ED-4B42BF6F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33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25613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B16290F-071E-4851-88F8-C05E7E135B7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253" y="1616712"/>
            <a:ext cx="1589923" cy="10912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591340-EAB1-4D21-951F-D7A822C346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33391" y="1300338"/>
            <a:ext cx="1723986" cy="1723986"/>
          </a:xfrm>
          <a:prstGeom prst="rect">
            <a:avLst/>
          </a:prstGeom>
        </p:spPr>
      </p:pic>
      <p:pic>
        <p:nvPicPr>
          <p:cNvPr id="25" name="Picture 2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9EF078C-4AD9-467D-9243-C765317D631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9059" y="1604994"/>
            <a:ext cx="1201243" cy="120124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C6BB8E0-1CF5-4616-828D-53641400369A}"/>
              </a:ext>
            </a:extLst>
          </p:cNvPr>
          <p:cNvGrpSpPr/>
          <p:nvPr/>
        </p:nvGrpSpPr>
        <p:grpSpPr>
          <a:xfrm>
            <a:off x="9090346" y="1723995"/>
            <a:ext cx="1526268" cy="1136691"/>
            <a:chOff x="7305243" y="672352"/>
            <a:chExt cx="1387516" cy="1033355"/>
          </a:xfrm>
        </p:grpSpPr>
        <p:pic>
          <p:nvPicPr>
            <p:cNvPr id="31" name="Picture 30" descr="A close up of a logo&#10;&#10;Description automatically generated">
              <a:extLst>
                <a:ext uri="{FF2B5EF4-FFF2-40B4-BE49-F238E27FC236}">
                  <a16:creationId xmlns:a16="http://schemas.microsoft.com/office/drawing/2014/main" id="{28F8CC4D-A0F0-45C0-B09C-797F62009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7801" y="1081585"/>
              <a:ext cx="881963" cy="453581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A6D953B-8D20-4066-9FD8-317A05EDD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53436" y="826767"/>
              <a:ext cx="439323" cy="87894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93DD636-4ABC-4560-B20A-7A6D823F4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5243" y="1168151"/>
              <a:ext cx="377178" cy="32956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928A0CD-1D7B-44ED-8443-38E1DA4A3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5184"/>
            <a:stretch/>
          </p:blipFill>
          <p:spPr>
            <a:xfrm>
              <a:off x="7621605" y="672352"/>
              <a:ext cx="300475" cy="450127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4525998-D3A1-4A2C-843B-0B5EA61F6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59048" y="738400"/>
              <a:ext cx="377178" cy="31491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E5A52-A605-4601-883D-ED3A953E8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34</a:t>
            </a:fld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7AA96C-27CB-4288-96DB-873801CD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1547048" cy="1214437"/>
          </a:xfrm>
        </p:spPr>
        <p:txBody>
          <a:bodyPr anchor="ctr"/>
          <a:lstStyle/>
          <a:p>
            <a:r>
              <a:rPr lang="en-US" dirty="0"/>
              <a:t>GTM: SaaS business with an enterprise focus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52E963-2D1F-4D7F-916C-C5768BD73AB7}"/>
              </a:ext>
            </a:extLst>
          </p:cNvPr>
          <p:cNvSpPr txBox="1"/>
          <p:nvPr/>
        </p:nvSpPr>
        <p:spPr>
          <a:xfrm>
            <a:off x="888023" y="2913419"/>
            <a:ext cx="2643243" cy="1749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base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chemeClr val="tx2"/>
                </a:solidFill>
                <a:latin typeface="Avenir Medium" panose="02000603020000020003" pitchFamily="2" charset="0"/>
                <a:ea typeface="MS PGothic" pitchFamily="34" charset="-128"/>
                <a:cs typeface="Arial"/>
                <a:sym typeface="Arial"/>
              </a:rPr>
              <a:t>Enterprise Data Customers</a:t>
            </a:r>
          </a:p>
          <a:p>
            <a:pPr marL="111122" indent="-111122" defTabSz="914378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  <a:cs typeface="Arial"/>
                <a:sym typeface="Arial"/>
              </a:rPr>
              <a:t>Expected LTV: $1M - $5M+</a:t>
            </a:r>
          </a:p>
          <a:p>
            <a:pPr marL="111122" indent="-111122" defTabSz="914378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  <a:cs typeface="Arial"/>
                <a:sym typeface="Arial"/>
              </a:rPr>
              <a:t>Large in size and/or large in data</a:t>
            </a:r>
          </a:p>
          <a:p>
            <a:pPr marL="111122" indent="-111122" defTabSz="914378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  <a:cs typeface="Arial"/>
                <a:sym typeface="Arial"/>
              </a:rPr>
              <a:t>Globally ~26K businesses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39BD73-27CF-4E76-A40E-0CCB9CE9968B}"/>
              </a:ext>
            </a:extLst>
          </p:cNvPr>
          <p:cNvSpPr txBox="1"/>
          <p:nvPr/>
        </p:nvSpPr>
        <p:spPr>
          <a:xfrm>
            <a:off x="3828253" y="2913419"/>
            <a:ext cx="2117707" cy="167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base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chemeClr val="tx2"/>
                </a:solidFill>
                <a:latin typeface="Avenir Medium" panose="02000603020000020003" pitchFamily="2" charset="0"/>
                <a:ea typeface="MS PGothic" pitchFamily="34" charset="-128"/>
                <a:cs typeface="Arial"/>
                <a:sym typeface="Arial"/>
              </a:rPr>
              <a:t>Subscription Pricing</a:t>
            </a:r>
          </a:p>
          <a:p>
            <a:pPr marL="111122" indent="-111122" defTabSz="914378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  <a:cs typeface="Arial"/>
                <a:sym typeface="Arial"/>
              </a:rPr>
              <a:t>Annual subscription based on data under management</a:t>
            </a:r>
          </a:p>
          <a:p>
            <a:pPr marL="111122" indent="-111122" defTabSz="914378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  <a:cs typeface="Arial"/>
                <a:sym typeface="Arial"/>
              </a:rPr>
              <a:t>Land &amp; expand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74A623-E1E2-4A22-AD1A-D3B949DF9C9F}"/>
              </a:ext>
            </a:extLst>
          </p:cNvPr>
          <p:cNvSpPr txBox="1"/>
          <p:nvPr/>
        </p:nvSpPr>
        <p:spPr>
          <a:xfrm>
            <a:off x="6247192" y="3935237"/>
            <a:ext cx="2213479" cy="677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base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chemeClr val="tx2"/>
                </a:solidFill>
                <a:latin typeface="Avenir Medium" panose="02000603020000020003" pitchFamily="2" charset="0"/>
                <a:ea typeface="MS PGothic" pitchFamily="34" charset="-128"/>
                <a:cs typeface="Arial"/>
                <a:sym typeface="Arial"/>
              </a:rPr>
              <a:t>Channel Lead</a:t>
            </a:r>
          </a:p>
          <a:p>
            <a:pPr marL="111122" indent="-111122" defTabSz="914378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  <a:cs typeface="Arial"/>
                <a:sym typeface="Arial"/>
              </a:rPr>
              <a:t>100% channel fulfilled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DC29E1-5564-4919-809F-492261FB9F53}"/>
              </a:ext>
            </a:extLst>
          </p:cNvPr>
          <p:cNvSpPr txBox="1"/>
          <p:nvPr/>
        </p:nvSpPr>
        <p:spPr>
          <a:xfrm>
            <a:off x="8757657" y="2913419"/>
            <a:ext cx="2546319" cy="116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base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chemeClr val="tx2"/>
                </a:solidFill>
                <a:latin typeface="Avenir Medium" panose="02000603020000020003" pitchFamily="2" charset="0"/>
                <a:ea typeface="MS PGothic" pitchFamily="34" charset="-128"/>
                <a:cs typeface="Arial"/>
                <a:sym typeface="Arial"/>
              </a:rPr>
              <a:t>Alliance Partners</a:t>
            </a:r>
          </a:p>
          <a:p>
            <a:pPr marL="171446" indent="-171446" defTabSz="914378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  <a:cs typeface="Arial"/>
                <a:sym typeface="Arial"/>
              </a:rPr>
              <a:t>Extends cloud </a:t>
            </a:r>
          </a:p>
          <a:p>
            <a:pPr marL="171446" indent="-171446" defTabSz="914378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  <a:cs typeface="Arial"/>
                <a:sym typeface="Arial"/>
              </a:rPr>
              <a:t>Co-exists with next gen data protection vendors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493E76-7DEB-4CF3-A017-7682D9976798}"/>
              </a:ext>
            </a:extLst>
          </p:cNvPr>
          <p:cNvSpPr txBox="1"/>
          <p:nvPr/>
        </p:nvSpPr>
        <p:spPr>
          <a:xfrm>
            <a:off x="6247192" y="2913419"/>
            <a:ext cx="2213479" cy="961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base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chemeClr val="tx2"/>
                </a:solidFill>
                <a:latin typeface="Avenir Medium" panose="02000603020000020003" pitchFamily="2" charset="0"/>
                <a:ea typeface="MS PGothic" pitchFamily="34" charset="-128"/>
                <a:cs typeface="Arial"/>
                <a:sym typeface="Arial"/>
              </a:rPr>
              <a:t>Geo Focused</a:t>
            </a:r>
          </a:p>
          <a:p>
            <a:pPr marL="111122" indent="-111122" defTabSz="914378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  <a:cs typeface="Arial"/>
                <a:sym typeface="Arial"/>
              </a:rPr>
              <a:t>Boston, NY</a:t>
            </a:r>
          </a:p>
          <a:p>
            <a:pPr marL="111122" indent="-111122" defTabSz="914378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accent2"/>
                </a:solidFill>
                <a:latin typeface="Avenir Book" panose="02000503020000020003" pitchFamily="2" charset="0"/>
                <a:ea typeface="MS PGothic" pitchFamily="34" charset="-128"/>
                <a:cs typeface="Arial"/>
                <a:sym typeface="Arial"/>
              </a:rPr>
              <a:t>PNW, NorCal, SoCal</a:t>
            </a:r>
          </a:p>
        </p:txBody>
      </p:sp>
      <p:pic>
        <p:nvPicPr>
          <p:cNvPr id="38" name="Google Shape;133;p23">
            <a:extLst>
              <a:ext uri="{FF2B5EF4-FFF2-40B4-BE49-F238E27FC236}">
                <a16:creationId xmlns:a16="http://schemas.microsoft.com/office/drawing/2014/main" id="{13935AE4-A7D5-4F7B-B8CA-6E051C0A924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224603" y="4193293"/>
            <a:ext cx="1606055" cy="45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34;p23">
            <a:extLst>
              <a:ext uri="{FF2B5EF4-FFF2-40B4-BE49-F238E27FC236}">
                <a16:creationId xmlns:a16="http://schemas.microsoft.com/office/drawing/2014/main" id="{6EADB2A4-CF28-447F-A21F-ACD411DDD4D2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30491" y="4867568"/>
            <a:ext cx="2201449" cy="458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38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5166F2-4DB8-4C20-B715-23A58460F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35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104352-247C-427D-9DE9-93D1C0A30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Data heavy businesses choose Igneous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D8F560-13DB-405A-8574-98D7401913AF}"/>
              </a:ext>
            </a:extLst>
          </p:cNvPr>
          <p:cNvGrpSpPr/>
          <p:nvPr/>
        </p:nvGrpSpPr>
        <p:grpSpPr>
          <a:xfrm>
            <a:off x="1279833" y="1527110"/>
            <a:ext cx="9632334" cy="4306587"/>
            <a:chOff x="1315801" y="1749178"/>
            <a:chExt cx="9632334" cy="4306587"/>
          </a:xfrm>
        </p:grpSpPr>
        <p:pic>
          <p:nvPicPr>
            <p:cNvPr id="5" name="Picture 2" descr="Picture 2">
              <a:extLst>
                <a:ext uri="{FF2B5EF4-FFF2-40B4-BE49-F238E27FC236}">
                  <a16:creationId xmlns:a16="http://schemas.microsoft.com/office/drawing/2014/main" id="{6D266760-277D-4418-84E8-5C165707A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6149" y="2761987"/>
              <a:ext cx="1525510" cy="5758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BB4CB0-AA80-47B1-9B9A-25270B2A1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019" b="14958"/>
            <a:stretch/>
          </p:blipFill>
          <p:spPr>
            <a:xfrm>
              <a:off x="6424301" y="5380905"/>
              <a:ext cx="1397913" cy="5068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D5F442-3189-49CE-AEEA-754EC06D0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2209" y="4365740"/>
              <a:ext cx="1334388" cy="599992"/>
            </a:xfrm>
            <a:prstGeom prst="rect">
              <a:avLst/>
            </a:prstGeom>
          </p:spPr>
        </p:pic>
        <p:pic>
          <p:nvPicPr>
            <p:cNvPr id="10" name="Picture 38" descr="Picture 38">
              <a:extLst>
                <a:ext uri="{FF2B5EF4-FFF2-40B4-BE49-F238E27FC236}">
                  <a16:creationId xmlns:a16="http://schemas.microsoft.com/office/drawing/2014/main" id="{F33A931D-8C65-47AB-B48E-3EC8EFA24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352" t="30999" r="24352" b="30999"/>
            <a:stretch>
              <a:fillRect/>
            </a:stretch>
          </p:blipFill>
          <p:spPr>
            <a:xfrm>
              <a:off x="1315801" y="4537204"/>
              <a:ext cx="1291270" cy="3670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Picture 6" descr="Picture 6">
              <a:extLst>
                <a:ext uri="{FF2B5EF4-FFF2-40B4-BE49-F238E27FC236}">
                  <a16:creationId xmlns:a16="http://schemas.microsoft.com/office/drawing/2014/main" id="{3D2C979A-61E5-45BE-982B-D04CC3FA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1500" y="4478378"/>
              <a:ext cx="1586635" cy="3747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Picture 40" descr="Picture 40">
              <a:extLst>
                <a:ext uri="{FF2B5EF4-FFF2-40B4-BE49-F238E27FC236}">
                  <a16:creationId xmlns:a16="http://schemas.microsoft.com/office/drawing/2014/main" id="{22C4F451-4E51-4D83-971C-2D24B8A14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7237" y="2837049"/>
              <a:ext cx="1516370" cy="36894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1C9FBA9E-2C70-482E-AAB7-8BDB2EF21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9186" y="2801952"/>
              <a:ext cx="871263" cy="4370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Picture 4" descr="Image result for syros pharma transparent logo">
              <a:extLst>
                <a:ext uri="{FF2B5EF4-FFF2-40B4-BE49-F238E27FC236}">
                  <a16:creationId xmlns:a16="http://schemas.microsoft.com/office/drawing/2014/main" id="{5D9631BF-8D8F-49F4-93F0-554FA1BF4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682" y="2878151"/>
              <a:ext cx="1201508" cy="29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Picture 16">
              <a:extLst>
                <a:ext uri="{FF2B5EF4-FFF2-40B4-BE49-F238E27FC236}">
                  <a16:creationId xmlns:a16="http://schemas.microsoft.com/office/drawing/2014/main" id="{D116F0F4-05FE-4C45-BB7D-B56206C92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95415" y="3467107"/>
              <a:ext cx="979477" cy="67644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Picture 2" descr="Image result for synopsys transparent logo">
              <a:extLst>
                <a:ext uri="{FF2B5EF4-FFF2-40B4-BE49-F238E27FC236}">
                  <a16:creationId xmlns:a16="http://schemas.microsoft.com/office/drawing/2014/main" id="{DCB5540F-127F-457D-B01D-B76930D95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427" y="4575249"/>
              <a:ext cx="1347243" cy="2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mage result for new england biolabs transparent logo">
              <a:extLst>
                <a:ext uri="{FF2B5EF4-FFF2-40B4-BE49-F238E27FC236}">
                  <a16:creationId xmlns:a16="http://schemas.microsoft.com/office/drawing/2014/main" id="{1EF91C3C-74D1-49DF-A0C3-599073817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7869" y="5329084"/>
              <a:ext cx="1308321" cy="521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2872A6-C932-4D4E-9928-74F0D0D3E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28346" y="3524316"/>
              <a:ext cx="1591404" cy="618158"/>
            </a:xfrm>
            <a:prstGeom prst="rect">
              <a:avLst/>
            </a:prstGeom>
          </p:spPr>
        </p:pic>
        <p:pic>
          <p:nvPicPr>
            <p:cNvPr id="19" name="Picture 2" descr="Image result for worcester polytechnic institute transparent logo">
              <a:extLst>
                <a:ext uri="{FF2B5EF4-FFF2-40B4-BE49-F238E27FC236}">
                  <a16:creationId xmlns:a16="http://schemas.microsoft.com/office/drawing/2014/main" id="{DF015D9C-E163-4CA8-83E7-4A8E19AB1A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2" t="25656" r="1874" b="32473"/>
            <a:stretch/>
          </p:blipFill>
          <p:spPr bwMode="auto">
            <a:xfrm>
              <a:off x="2242666" y="3626245"/>
              <a:ext cx="1299295" cy="42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0" descr="Picture 20">
              <a:extLst>
                <a:ext uri="{FF2B5EF4-FFF2-40B4-BE49-F238E27FC236}">
                  <a16:creationId xmlns:a16="http://schemas.microsoft.com/office/drawing/2014/main" id="{A45CFD3D-0E26-46C1-9B6D-5A64653BA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41491" y="5287576"/>
              <a:ext cx="701645" cy="70164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Picture 36" descr="Picture 36">
              <a:extLst>
                <a:ext uri="{FF2B5EF4-FFF2-40B4-BE49-F238E27FC236}">
                  <a16:creationId xmlns:a16="http://schemas.microsoft.com/office/drawing/2014/main" id="{4CB28E1F-2E9B-4732-9B6A-D4BC3AC55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973203" y="3379326"/>
              <a:ext cx="977653" cy="97765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Picture 26" descr="Picture 26">
              <a:extLst>
                <a:ext uri="{FF2B5EF4-FFF2-40B4-BE49-F238E27FC236}">
                  <a16:creationId xmlns:a16="http://schemas.microsoft.com/office/drawing/2014/main" id="{7726D473-7586-4839-ACAA-43C91530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317768" y="2783682"/>
              <a:ext cx="1092803" cy="47354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Picture 4" descr="Image result for wizards of the coast transparent logo">
              <a:extLst>
                <a:ext uri="{FF2B5EF4-FFF2-40B4-BE49-F238E27FC236}">
                  <a16:creationId xmlns:a16="http://schemas.microsoft.com/office/drawing/2014/main" id="{08BF7ED9-A502-4BBE-BA75-B95EDFE020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8" b="17298"/>
            <a:stretch/>
          </p:blipFill>
          <p:spPr bwMode="auto">
            <a:xfrm>
              <a:off x="4228792" y="5264106"/>
              <a:ext cx="1209853" cy="791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Image result for screen vision transparent logo">
              <a:extLst>
                <a:ext uri="{FF2B5EF4-FFF2-40B4-BE49-F238E27FC236}">
                  <a16:creationId xmlns:a16="http://schemas.microsoft.com/office/drawing/2014/main" id="{940CEEFB-6C02-4E84-AE69-37AA980D78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901" y="4404650"/>
              <a:ext cx="977478" cy="528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CBF842-70FE-414F-BAC0-B420D3194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994517" y="1749178"/>
              <a:ext cx="849098" cy="868615"/>
            </a:xfrm>
            <a:prstGeom prst="rect">
              <a:avLst/>
            </a:prstGeom>
          </p:spPr>
        </p:pic>
        <p:pic>
          <p:nvPicPr>
            <p:cNvPr id="8" name="Picture 18" descr="Picture 18">
              <a:extLst>
                <a:ext uri="{FF2B5EF4-FFF2-40B4-BE49-F238E27FC236}">
                  <a16:creationId xmlns:a16="http://schemas.microsoft.com/office/drawing/2014/main" id="{6C48FBE9-8685-424C-BB16-DCA9F563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701416" y="1881061"/>
              <a:ext cx="1194197" cy="4947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" name="Picture 6" descr="Image result for biogen transparent logo">
              <a:extLst>
                <a:ext uri="{FF2B5EF4-FFF2-40B4-BE49-F238E27FC236}">
                  <a16:creationId xmlns:a16="http://schemas.microsoft.com/office/drawing/2014/main" id="{25A7A156-EAD1-448B-B60C-4B0364404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115" y="1905760"/>
              <a:ext cx="1420397" cy="474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Image result for disney animation transparent logo">
              <a:extLst>
                <a:ext uri="{FF2B5EF4-FFF2-40B4-BE49-F238E27FC236}">
                  <a16:creationId xmlns:a16="http://schemas.microsoft.com/office/drawing/2014/main" id="{C3C88BC3-6D01-46CC-B59C-DF68E64E1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518" y="1770621"/>
              <a:ext cx="1039023" cy="744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F51AB3A-9FDA-4FA0-AEC7-A83D31069BB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62546" y="5943463"/>
            <a:ext cx="1703549" cy="3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8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46485-A75F-46AA-8746-47D8F4042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36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8D2A11-1D18-4655-9E99-BA9D2D21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Customer story:  Apple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3AF0B-ED04-4BEF-B6D4-15C33125F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479" y="320593"/>
            <a:ext cx="1027409" cy="1051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0AFE60-E818-477D-9454-8F0B515F39E6}"/>
              </a:ext>
            </a:extLst>
          </p:cNvPr>
          <p:cNvSpPr txBox="1"/>
          <p:nvPr/>
        </p:nvSpPr>
        <p:spPr>
          <a:xfrm>
            <a:off x="901796" y="1621125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Data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4E1CC-8B9C-4658-97DD-2D07803C6F57}"/>
              </a:ext>
            </a:extLst>
          </p:cNvPr>
          <p:cNvSpPr txBox="1"/>
          <p:nvPr/>
        </p:nvSpPr>
        <p:spPr>
          <a:xfrm>
            <a:off x="901796" y="2261431"/>
            <a:ext cx="4417551" cy="144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Quantum, StorNext, Qumulo, Dell, EMC, Isilon, NTAP, Pure Flash Blade, Cleversafe, AWS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10+ sites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1000PB+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Many applications &amp; use cases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9A173-7F18-4DC3-A243-5BF59EA9CE68}"/>
              </a:ext>
            </a:extLst>
          </p:cNvPr>
          <p:cNvSpPr txBox="1"/>
          <p:nvPr/>
        </p:nvSpPr>
        <p:spPr>
          <a:xfrm>
            <a:off x="901796" y="3883944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Challenge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1FB82-1A32-4BF8-B842-9E91DF8FA869}"/>
              </a:ext>
            </a:extLst>
          </p:cNvPr>
          <p:cNvSpPr txBox="1"/>
          <p:nvPr/>
        </p:nvSpPr>
        <p:spPr>
          <a:xfrm>
            <a:off x="901797" y="4524250"/>
            <a:ext cx="4417550" cy="154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The small IT team (2 people) supporting the worldwide Marcom team managed 20+PB of data across 5 data centers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Consolidate multiple tier-1 solutions onto Qumulo and deploy one backup solution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Severely limited datacenter space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F31C7-DEDA-494F-BA27-D3AB9D751DAF}"/>
              </a:ext>
            </a:extLst>
          </p:cNvPr>
          <p:cNvSpPr txBox="1"/>
          <p:nvPr/>
        </p:nvSpPr>
        <p:spPr>
          <a:xfrm>
            <a:off x="5702396" y="1621125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Subscription Bookings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2FEFE-6B62-4C94-BA45-445E7552D773}"/>
              </a:ext>
            </a:extLst>
          </p:cNvPr>
          <p:cNvSpPr txBox="1"/>
          <p:nvPr/>
        </p:nvSpPr>
        <p:spPr>
          <a:xfrm>
            <a:off x="5702396" y="2261431"/>
            <a:ext cx="4417551" cy="154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3 transactions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$3M in bookings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Current Igneous deployment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2 sites, 2 countries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10PB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04C94-88DD-4CC8-BF3D-176A403C6A8D}"/>
              </a:ext>
            </a:extLst>
          </p:cNvPr>
          <p:cNvSpPr txBox="1"/>
          <p:nvPr/>
        </p:nvSpPr>
        <p:spPr>
          <a:xfrm>
            <a:off x="5702396" y="3883944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Result of deploying Igneous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5A219-9D17-4B92-8D5D-85E2C9E93645}"/>
              </a:ext>
            </a:extLst>
          </p:cNvPr>
          <p:cNvSpPr txBox="1"/>
          <p:nvPr/>
        </p:nvSpPr>
        <p:spPr>
          <a:xfrm>
            <a:off x="5702397" y="4524250"/>
            <a:ext cx="4417550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Single SaaS solution for backup and archive to the cloud (AWS)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Capped datacenter footprint by being able to leverage AWS for all future expansion</a:t>
            </a:r>
          </a:p>
        </p:txBody>
      </p:sp>
    </p:spTree>
    <p:extLst>
      <p:ext uri="{BB962C8B-B14F-4D97-AF65-F5344CB8AC3E}">
        <p14:creationId xmlns:p14="http://schemas.microsoft.com/office/powerpoint/2010/main" val="3241880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46485-A75F-46AA-8746-47D8F4042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37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8D2A11-1D18-4655-9E99-BA9D2D21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Customer story:  Biogen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AFE60-E818-477D-9454-8F0B515F39E6}"/>
              </a:ext>
            </a:extLst>
          </p:cNvPr>
          <p:cNvSpPr txBox="1"/>
          <p:nvPr/>
        </p:nvSpPr>
        <p:spPr>
          <a:xfrm>
            <a:off x="901796" y="1621125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Data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4E1CC-8B9C-4658-97DD-2D07803C6F57}"/>
              </a:ext>
            </a:extLst>
          </p:cNvPr>
          <p:cNvSpPr txBox="1"/>
          <p:nvPr/>
        </p:nvSpPr>
        <p:spPr>
          <a:xfrm>
            <a:off x="901796" y="2261431"/>
            <a:ext cx="4417551" cy="123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NexSAN+Avere, EMC Isilon, NTAP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6+ sites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20PB+ and growing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Regulatory need for backup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9A173-7F18-4DC3-A243-5BF59EA9CE68}"/>
              </a:ext>
            </a:extLst>
          </p:cNvPr>
          <p:cNvSpPr txBox="1"/>
          <p:nvPr/>
        </p:nvSpPr>
        <p:spPr>
          <a:xfrm>
            <a:off x="901796" y="3883944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Challenge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1FB82-1A32-4BF8-B842-9E91DF8FA869}"/>
              </a:ext>
            </a:extLst>
          </p:cNvPr>
          <p:cNvSpPr txBox="1"/>
          <p:nvPr/>
        </p:nvSpPr>
        <p:spPr>
          <a:xfrm>
            <a:off x="901797" y="4524250"/>
            <a:ext cx="4417550" cy="144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Backup all research data on NAS to meet compliance requirements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Inability to protect HPC data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Minimize complexity &amp; overhead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Leverage (AWS) cloud for long-term archival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F31C7-DEDA-494F-BA27-D3AB9D751DAF}"/>
              </a:ext>
            </a:extLst>
          </p:cNvPr>
          <p:cNvSpPr txBox="1"/>
          <p:nvPr/>
        </p:nvSpPr>
        <p:spPr>
          <a:xfrm>
            <a:off x="5702396" y="1621125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Subscription Bookings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2FEFE-6B62-4C94-BA45-445E7552D773}"/>
              </a:ext>
            </a:extLst>
          </p:cNvPr>
          <p:cNvSpPr txBox="1"/>
          <p:nvPr/>
        </p:nvSpPr>
        <p:spPr>
          <a:xfrm>
            <a:off x="5702396" y="2261431"/>
            <a:ext cx="4417551" cy="154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2 transactions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$1.8M in bookings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Current Igneous deployment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4 sites, 2 countries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10PB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04C94-88DD-4CC8-BF3D-176A403C6A8D}"/>
              </a:ext>
            </a:extLst>
          </p:cNvPr>
          <p:cNvSpPr txBox="1"/>
          <p:nvPr/>
        </p:nvSpPr>
        <p:spPr>
          <a:xfrm>
            <a:off x="5702396" y="3883944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Result of deploying Igneous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5A219-9D17-4B92-8D5D-85E2C9E93645}"/>
              </a:ext>
            </a:extLst>
          </p:cNvPr>
          <p:cNvSpPr txBox="1"/>
          <p:nvPr/>
        </p:nvSpPr>
        <p:spPr>
          <a:xfrm>
            <a:off x="5702397" y="4524250"/>
            <a:ext cx="4417550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Single SaaS solution for all NAS backup and archive to the cloud (AWS)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Achieved regulatory compliance for research data</a:t>
            </a:r>
          </a:p>
        </p:txBody>
      </p:sp>
      <p:pic>
        <p:nvPicPr>
          <p:cNvPr id="18" name="Picture 6" descr="Image result for biogen transparent logo">
            <a:extLst>
              <a:ext uri="{FF2B5EF4-FFF2-40B4-BE49-F238E27FC236}">
                <a16:creationId xmlns:a16="http://schemas.microsoft.com/office/drawing/2014/main" id="{CBA818C6-63B0-4CF2-A656-9F3A9835C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864" y="522062"/>
            <a:ext cx="2026463" cy="67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27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46485-A75F-46AA-8746-47D8F4042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38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8D2A11-1D18-4655-9E99-BA9D2D21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Customer story:  Qualcomm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AFE60-E818-477D-9454-8F0B515F39E6}"/>
              </a:ext>
            </a:extLst>
          </p:cNvPr>
          <p:cNvSpPr txBox="1"/>
          <p:nvPr/>
        </p:nvSpPr>
        <p:spPr>
          <a:xfrm>
            <a:off x="901796" y="1621125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Data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4E1CC-8B9C-4658-97DD-2D07803C6F57}"/>
              </a:ext>
            </a:extLst>
          </p:cNvPr>
          <p:cNvSpPr txBox="1"/>
          <p:nvPr/>
        </p:nvSpPr>
        <p:spPr>
          <a:xfrm>
            <a:off x="901796" y="2261431"/>
            <a:ext cx="4417551" cy="144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NTAP, Pure Flash Blade, </a:t>
            </a:r>
            <a:r>
              <a:rPr lang="en-US" sz="1500" dirty="0" err="1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DellEMC</a:t>
            </a: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-Isilon, </a:t>
            </a:r>
            <a:r>
              <a:rPr lang="en-US" sz="1500" dirty="0" err="1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NetBackUp</a:t>
            </a:r>
            <a:endParaRPr lang="en-US" sz="1500" dirty="0">
              <a:solidFill>
                <a:srgbClr val="03839A">
                  <a:lumMod val="50000"/>
                </a:srgbClr>
              </a:solidFill>
              <a:latin typeface="Avenir Book" panose="02000503020000020003" pitchFamily="2" charset="0"/>
              <a:ea typeface="MS PGothic" pitchFamily="34" charset="-128"/>
            </a:endParaRP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17 sites, 6+ countries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~100PB worldwide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More than 300B files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9A173-7F18-4DC3-A243-5BF59EA9CE68}"/>
              </a:ext>
            </a:extLst>
          </p:cNvPr>
          <p:cNvSpPr txBox="1"/>
          <p:nvPr/>
        </p:nvSpPr>
        <p:spPr>
          <a:xfrm>
            <a:off x="901796" y="3883944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Challenge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1FB82-1A32-4BF8-B842-9E91DF8FA869}"/>
              </a:ext>
            </a:extLst>
          </p:cNvPr>
          <p:cNvSpPr txBox="1"/>
          <p:nvPr/>
        </p:nvSpPr>
        <p:spPr>
          <a:xfrm>
            <a:off x="901797" y="4524250"/>
            <a:ext cx="4417550" cy="1651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Efficiently protect billions of files and meet business SLAs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Minimize complexity associated with Veritas NetBackup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Leverage public cloud for backup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Single pane of management across all sites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F31C7-DEDA-494F-BA27-D3AB9D751DAF}"/>
              </a:ext>
            </a:extLst>
          </p:cNvPr>
          <p:cNvSpPr txBox="1"/>
          <p:nvPr/>
        </p:nvSpPr>
        <p:spPr>
          <a:xfrm>
            <a:off x="5702396" y="1621125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Subscription Bookings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2FEFE-6B62-4C94-BA45-445E7552D773}"/>
              </a:ext>
            </a:extLst>
          </p:cNvPr>
          <p:cNvSpPr txBox="1"/>
          <p:nvPr/>
        </p:nvSpPr>
        <p:spPr>
          <a:xfrm>
            <a:off x="5702396" y="2261431"/>
            <a:ext cx="4417551" cy="154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5 transactions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$500K in bookings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Current Igneous deployment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1 site, 1 country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3PB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04C94-88DD-4CC8-BF3D-176A403C6A8D}"/>
              </a:ext>
            </a:extLst>
          </p:cNvPr>
          <p:cNvSpPr txBox="1"/>
          <p:nvPr/>
        </p:nvSpPr>
        <p:spPr>
          <a:xfrm>
            <a:off x="5702396" y="3883944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Result of deploying Igneous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5A219-9D17-4B92-8D5D-85E2C9E93645}"/>
              </a:ext>
            </a:extLst>
          </p:cNvPr>
          <p:cNvSpPr txBox="1"/>
          <p:nvPr/>
        </p:nvSpPr>
        <p:spPr>
          <a:xfrm>
            <a:off x="5702397" y="4524250"/>
            <a:ext cx="4417550" cy="154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Backup of dense datasets well within business SLA commits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Single solution and interface for all services and sites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Enabling long-term retention in AWS Deep Glacier</a:t>
            </a:r>
          </a:p>
        </p:txBody>
      </p:sp>
      <p:pic>
        <p:nvPicPr>
          <p:cNvPr id="18" name="Picture 40" descr="Picture 40">
            <a:extLst>
              <a:ext uri="{FF2B5EF4-FFF2-40B4-BE49-F238E27FC236}">
                <a16:creationId xmlns:a16="http://schemas.microsoft.com/office/drawing/2014/main" id="{31529D23-8ECD-4961-8E47-62D5EBF76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537" y="693064"/>
            <a:ext cx="2138117" cy="5202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3037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46485-A75F-46AA-8746-47D8F4042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39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8D2A11-1D18-4655-9E99-BA9D2D21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Customer story:  Broadcom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AFE60-E818-477D-9454-8F0B515F39E6}"/>
              </a:ext>
            </a:extLst>
          </p:cNvPr>
          <p:cNvSpPr txBox="1"/>
          <p:nvPr/>
        </p:nvSpPr>
        <p:spPr>
          <a:xfrm>
            <a:off x="901796" y="1621125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Data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4E1CC-8B9C-4658-97DD-2D07803C6F57}"/>
              </a:ext>
            </a:extLst>
          </p:cNvPr>
          <p:cNvSpPr txBox="1"/>
          <p:nvPr/>
        </p:nvSpPr>
        <p:spPr>
          <a:xfrm>
            <a:off x="901796" y="2261431"/>
            <a:ext cx="4417551" cy="123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DellEMC Isilon, Pure Flash Blade, NTAP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21 sites, 6+ countries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70PB worldwide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More than 200B files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9A173-7F18-4DC3-A243-5BF59EA9CE68}"/>
              </a:ext>
            </a:extLst>
          </p:cNvPr>
          <p:cNvSpPr txBox="1"/>
          <p:nvPr/>
        </p:nvSpPr>
        <p:spPr>
          <a:xfrm>
            <a:off x="901796" y="3883944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Challenge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1FB82-1A32-4BF8-B842-9E91DF8FA869}"/>
              </a:ext>
            </a:extLst>
          </p:cNvPr>
          <p:cNvSpPr txBox="1"/>
          <p:nvPr/>
        </p:nvSpPr>
        <p:spPr>
          <a:xfrm>
            <a:off x="901797" y="4524250"/>
            <a:ext cx="4417550" cy="1651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Efficiently protect billions of files and meet business SLAs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Minimize complexity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Enable end-user self service:  Find, move and manage data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Single pane of management across all sites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F31C7-DEDA-494F-BA27-D3AB9D751DAF}"/>
              </a:ext>
            </a:extLst>
          </p:cNvPr>
          <p:cNvSpPr txBox="1"/>
          <p:nvPr/>
        </p:nvSpPr>
        <p:spPr>
          <a:xfrm>
            <a:off x="5702396" y="1621125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Subscription Bookings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2FEFE-6B62-4C94-BA45-445E7552D773}"/>
              </a:ext>
            </a:extLst>
          </p:cNvPr>
          <p:cNvSpPr txBox="1"/>
          <p:nvPr/>
        </p:nvSpPr>
        <p:spPr>
          <a:xfrm>
            <a:off x="5702396" y="2261431"/>
            <a:ext cx="4417551" cy="154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7 transactions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$1.4M in bookings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Current Igneous deployment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5 sites, 4 countries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7PB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04C94-88DD-4CC8-BF3D-176A403C6A8D}"/>
              </a:ext>
            </a:extLst>
          </p:cNvPr>
          <p:cNvSpPr txBox="1"/>
          <p:nvPr/>
        </p:nvSpPr>
        <p:spPr>
          <a:xfrm>
            <a:off x="5702396" y="3883944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Result of deploying Igneous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5A219-9D17-4B92-8D5D-85E2C9E93645}"/>
              </a:ext>
            </a:extLst>
          </p:cNvPr>
          <p:cNvSpPr txBox="1"/>
          <p:nvPr/>
        </p:nvSpPr>
        <p:spPr>
          <a:xfrm>
            <a:off x="5702397" y="4524250"/>
            <a:ext cx="4417550" cy="185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Backup of dense datasets well within business SLA commits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Single solution and interface for all services and sites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Visibility to all NAS data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API Integration with end-user portal enables self-service</a:t>
            </a:r>
          </a:p>
        </p:txBody>
      </p:sp>
      <p:pic>
        <p:nvPicPr>
          <p:cNvPr id="19" name="Picture 18" descr="Picture 18">
            <a:extLst>
              <a:ext uri="{FF2B5EF4-FFF2-40B4-BE49-F238E27FC236}">
                <a16:creationId xmlns:a16="http://schemas.microsoft.com/office/drawing/2014/main" id="{50796D41-3108-4B72-B3AA-9D94E28C2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239" y="439520"/>
            <a:ext cx="1875624" cy="7769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932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43B2E-99B4-4617-87DD-38241FED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Igneous snapshot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CBE3F-BE9B-477F-83E6-6B1FD474B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4</a:t>
            </a:fld>
            <a:endParaRPr lang="en-US" sz="1800" dirty="0"/>
          </a:p>
        </p:txBody>
      </p:sp>
      <p:graphicFrame>
        <p:nvGraphicFramePr>
          <p:cNvPr id="5" name="Group 1051">
            <a:extLst>
              <a:ext uri="{FF2B5EF4-FFF2-40B4-BE49-F238E27FC236}">
                <a16:creationId xmlns:a16="http://schemas.microsoft.com/office/drawing/2014/main" id="{40362BF8-C09F-4981-B516-93476315B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826790"/>
              </p:ext>
            </p:extLst>
          </p:nvPr>
        </p:nvGraphicFramePr>
        <p:xfrm>
          <a:off x="656706" y="1728922"/>
          <a:ext cx="8778240" cy="4503395"/>
        </p:xfrm>
        <a:graphic>
          <a:graphicData uri="http://schemas.openxmlformats.org/drawingml/2006/table">
            <a:tbl>
              <a:tblPr/>
              <a:tblGrid>
                <a:gridCol w="191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9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25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venir Medium" panose="02000603020000020003" pitchFamily="2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Founded</a:t>
                      </a:r>
                    </a:p>
                  </a:txBody>
                  <a:tcPr marR="18288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2013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3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venir Medium" panose="02000603020000020003" pitchFamily="2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Headquarters</a:t>
                      </a:r>
                    </a:p>
                  </a:txBody>
                  <a:tcPr marR="18288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Seattle, WA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6198191"/>
                  </a:ext>
                </a:extLst>
              </a:tr>
              <a:tr h="56380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venir Medium" panose="02000603020000020003" pitchFamily="2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Team</a:t>
                      </a:r>
                    </a:p>
                  </a:txBody>
                  <a:tcPr marR="18288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Founded by leaders in cloud and data storage with deep domain expertise gained at </a:t>
                      </a: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Heavy" panose="020B0703020203020204" pitchFamily="34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EMC-Isilon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, </a:t>
                      </a: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Heavy" panose="020B0703020203020204" pitchFamily="34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NetApp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, </a:t>
                      </a: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Heavy" panose="020B0703020203020204" pitchFamily="34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AWS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 and </a:t>
                      </a: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Heavy" panose="020B0703020203020204" pitchFamily="34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Azure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; 74 employees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627783"/>
                  </a:ext>
                </a:extLst>
              </a:tr>
              <a:tr h="71978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venir Medium" panose="02000603020000020003" pitchFamily="2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Technology Differentiation</a:t>
                      </a:r>
                    </a:p>
                  </a:txBody>
                  <a:tcPr marR="18288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Unique and defensible, with </a:t>
                      </a: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15 patents granted and 3 patents pending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14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venir Medium" panose="02000603020000020003" pitchFamily="2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Customer Traction</a:t>
                      </a:r>
                    </a:p>
                  </a:txBody>
                  <a:tcPr marR="182880" marT="18288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25 customers </a:t>
                      </a:r>
                      <a:r>
                        <a:rPr kumimoji="0" lang="en-US" sz="16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Heavy" panose="020B0703020203020204" pitchFamily="34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(</a:t>
                      </a:r>
                      <a:r>
                        <a:rPr kumimoji="0" lang="en-US" sz="1600" b="0" i="1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Heavy" panose="020B0703020203020204" pitchFamily="34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including 5 with bookings &gt; $1M</a:t>
                      </a:r>
                      <a:r>
                        <a:rPr kumimoji="0" lang="en-US" sz="16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Heavy" panose="020B0703020203020204" pitchFamily="34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); </a:t>
                      </a: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Average net retention rate of 200%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Trusted by F500; 76+ PB data under management; clouds &amp; on-prem</a:t>
                      </a:r>
                    </a:p>
                  </a:txBody>
                  <a:tcPr marT="182880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594188"/>
                  </a:ext>
                </a:extLst>
              </a:tr>
              <a:tr h="6665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venir Medium" panose="02000603020000020003" pitchFamily="2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Financial Momentum</a:t>
                      </a:r>
                    </a:p>
                  </a:txBody>
                  <a:tcPr marR="18288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FY’20 (a) – 80%+ YoY growth in ARR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FY’21 (e) – 120%+ YoY growth in ARR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685098"/>
                  </a:ext>
                </a:extLst>
              </a:tr>
              <a:tr h="6665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venir Medium" panose="02000603020000020003" pitchFamily="2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World Class Investors</a:t>
                      </a:r>
                    </a:p>
                  </a:txBody>
                  <a:tcPr marR="18288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New Enterprise Associates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accent1"/>
                        </a:buClr>
                        <a:buSzTx/>
                        <a:buFont typeface="Arial" pitchFamily="-123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venir Book" panose="02000503020000020003"/>
                          <a:ea typeface="ＭＳ Ｐゴシック" pitchFamily="-123" charset="-128"/>
                          <a:cs typeface="ＭＳ Ｐゴシック" pitchFamily="-123" charset="-128"/>
                        </a:rPr>
                        <a:t>Madrona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7F14465-8D3D-4E41-AA06-8D1895A1A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" r="9896"/>
          <a:stretch/>
        </p:blipFill>
        <p:spPr>
          <a:xfrm>
            <a:off x="9942468" y="1131935"/>
            <a:ext cx="1116263" cy="101961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0E488C-2BF0-4DC3-BB63-2322FAF1D33E}"/>
              </a:ext>
            </a:extLst>
          </p:cNvPr>
          <p:cNvGrpSpPr/>
          <p:nvPr/>
        </p:nvGrpSpPr>
        <p:grpSpPr>
          <a:xfrm>
            <a:off x="9558105" y="2400621"/>
            <a:ext cx="1884992" cy="1361037"/>
            <a:chOff x="9456189" y="2888035"/>
            <a:chExt cx="1844411" cy="1331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8666A2-0585-4368-82B8-6B2818F9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0837" y="2888035"/>
              <a:ext cx="1635115" cy="76986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C355EC-46D5-43B5-8C1E-E4B2F81103C6}"/>
                </a:ext>
              </a:extLst>
            </p:cNvPr>
            <p:cNvSpPr txBox="1"/>
            <p:nvPr/>
          </p:nvSpPr>
          <p:spPr>
            <a:xfrm>
              <a:off x="9456189" y="3665773"/>
              <a:ext cx="18444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IDC Innovator</a:t>
              </a:r>
              <a:r>
                <a:rPr lang="en-US" sz="1000" noProof="0" dirty="0">
                  <a:solidFill>
                    <a:srgbClr val="000000"/>
                  </a:solidFill>
                </a:rPr>
                <a:t>: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Unstructured (File and Object) Content Management, 2019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MS PGothic" pitchFamily="34" charset="-128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60DEED4-514A-4CA0-9599-8137A18C90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19" t="59" r="17390" b="-59"/>
          <a:stretch/>
        </p:blipFill>
        <p:spPr>
          <a:xfrm>
            <a:off x="9966690" y="3944168"/>
            <a:ext cx="1192159" cy="18175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653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46485-A75F-46AA-8746-47D8F4042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40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8D2A11-1D18-4655-9E99-BA9D2D21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Customer story:  QSI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AFE60-E818-477D-9454-8F0B515F39E6}"/>
              </a:ext>
            </a:extLst>
          </p:cNvPr>
          <p:cNvSpPr txBox="1"/>
          <p:nvPr/>
        </p:nvSpPr>
        <p:spPr>
          <a:xfrm>
            <a:off x="901796" y="1621125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Data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4E1CC-8B9C-4658-97DD-2D07803C6F57}"/>
              </a:ext>
            </a:extLst>
          </p:cNvPr>
          <p:cNvSpPr txBox="1"/>
          <p:nvPr/>
        </p:nvSpPr>
        <p:spPr>
          <a:xfrm>
            <a:off x="901796" y="2261431"/>
            <a:ext cx="4417551" cy="154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EMC Isilon, Unity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6 sites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10PB, growing daily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Constant data movement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Small IT team of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9A173-7F18-4DC3-A243-5BF59EA9CE68}"/>
              </a:ext>
            </a:extLst>
          </p:cNvPr>
          <p:cNvSpPr txBox="1"/>
          <p:nvPr/>
        </p:nvSpPr>
        <p:spPr>
          <a:xfrm>
            <a:off x="901796" y="3883944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Challenge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1FB82-1A32-4BF8-B842-9E91DF8FA869}"/>
              </a:ext>
            </a:extLst>
          </p:cNvPr>
          <p:cNvSpPr txBox="1"/>
          <p:nvPr/>
        </p:nvSpPr>
        <p:spPr>
          <a:xfrm>
            <a:off x="901797" y="4524250"/>
            <a:ext cx="4417550" cy="144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Efficiently protect all NAS data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Minimize complexity &amp; overhead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Enable end-user self service:  Find, move and manage data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Leverage cloud for long-term archival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F31C7-DEDA-494F-BA27-D3AB9D751DAF}"/>
              </a:ext>
            </a:extLst>
          </p:cNvPr>
          <p:cNvSpPr txBox="1"/>
          <p:nvPr/>
        </p:nvSpPr>
        <p:spPr>
          <a:xfrm>
            <a:off x="5702396" y="1621125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Subscription Bookings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2FEFE-6B62-4C94-BA45-445E7552D773}"/>
              </a:ext>
            </a:extLst>
          </p:cNvPr>
          <p:cNvSpPr txBox="1"/>
          <p:nvPr/>
        </p:nvSpPr>
        <p:spPr>
          <a:xfrm>
            <a:off x="5702396" y="2261431"/>
            <a:ext cx="4417551" cy="154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5 transactions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$1.8M in bookings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Current Igneous deployment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3 sites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~9PB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04C94-88DD-4CC8-BF3D-176A403C6A8D}"/>
              </a:ext>
            </a:extLst>
          </p:cNvPr>
          <p:cNvSpPr txBox="1"/>
          <p:nvPr/>
        </p:nvSpPr>
        <p:spPr>
          <a:xfrm>
            <a:off x="5702396" y="3883944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Result of deploying Igneous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5A219-9D17-4B92-8D5D-85E2C9E93645}"/>
              </a:ext>
            </a:extLst>
          </p:cNvPr>
          <p:cNvSpPr txBox="1"/>
          <p:nvPr/>
        </p:nvSpPr>
        <p:spPr>
          <a:xfrm>
            <a:off x="5702397" y="4524250"/>
            <a:ext cx="4417550" cy="154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Single solution for visibility, backup and archive to Azure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Cap datacenter growth: On-premises storage where required, direct-to-cloud where feasible.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End-user data management is now possible due to DataDiscover</a:t>
            </a:r>
          </a:p>
        </p:txBody>
      </p:sp>
      <p:pic>
        <p:nvPicPr>
          <p:cNvPr id="13" name="Picture 2" descr="Image result for quantum spatial">
            <a:extLst>
              <a:ext uri="{FF2B5EF4-FFF2-40B4-BE49-F238E27FC236}">
                <a16:creationId xmlns:a16="http://schemas.microsoft.com/office/drawing/2014/main" id="{F2465D08-3E27-4141-ABFC-EB8BC03D5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7076" y="419355"/>
            <a:ext cx="2008160" cy="88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014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46485-A75F-46AA-8746-47D8F4042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41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8D2A11-1D18-4655-9E99-BA9D2D21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Customer story:  NOA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AFE60-E818-477D-9454-8F0B515F39E6}"/>
              </a:ext>
            </a:extLst>
          </p:cNvPr>
          <p:cNvSpPr txBox="1"/>
          <p:nvPr/>
        </p:nvSpPr>
        <p:spPr>
          <a:xfrm>
            <a:off x="901796" y="1621125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Data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4E1CC-8B9C-4658-97DD-2D07803C6F57}"/>
              </a:ext>
            </a:extLst>
          </p:cNvPr>
          <p:cNvSpPr txBox="1"/>
          <p:nvPr/>
        </p:nvSpPr>
        <p:spPr>
          <a:xfrm>
            <a:off x="901796" y="2261431"/>
            <a:ext cx="4417551" cy="123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DellEMC Isilon, NTAP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 6+ sites, 3 countries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10PB worldwide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More than 200B files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9A173-7F18-4DC3-A243-5BF59EA9CE68}"/>
              </a:ext>
            </a:extLst>
          </p:cNvPr>
          <p:cNvSpPr txBox="1"/>
          <p:nvPr/>
        </p:nvSpPr>
        <p:spPr>
          <a:xfrm>
            <a:off x="901796" y="3883944"/>
            <a:ext cx="4417550" cy="5847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Customer Challenge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1FB82-1A32-4BF8-B842-9E91DF8FA869}"/>
              </a:ext>
            </a:extLst>
          </p:cNvPr>
          <p:cNvSpPr txBox="1"/>
          <p:nvPr/>
        </p:nvSpPr>
        <p:spPr>
          <a:xfrm>
            <a:off x="901797" y="4524250"/>
            <a:ext cx="4417550" cy="1133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Retire complex Veritas Netbackup based backup infrastructure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Minimize complexity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Single pane of management across all sites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F31C7-DEDA-494F-BA27-D3AB9D751DAF}"/>
              </a:ext>
            </a:extLst>
          </p:cNvPr>
          <p:cNvSpPr txBox="1"/>
          <p:nvPr/>
        </p:nvSpPr>
        <p:spPr>
          <a:xfrm>
            <a:off x="5702396" y="1621125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Subscription Bookings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2FEFE-6B62-4C94-BA45-445E7552D773}"/>
              </a:ext>
            </a:extLst>
          </p:cNvPr>
          <p:cNvSpPr txBox="1"/>
          <p:nvPr/>
        </p:nvSpPr>
        <p:spPr>
          <a:xfrm>
            <a:off x="5702396" y="2261431"/>
            <a:ext cx="4417551" cy="154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7 transactions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$715K in bookings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Current Igneous deployment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2 sites, 1 country</a:t>
            </a:r>
          </a:p>
          <a:p>
            <a:pPr marL="742950" lvl="1" indent="-28575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venir Book" panose="02000503020000020003" pitchFamily="2" charset="0"/>
              <a:buChar char="–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1.5PB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04C94-88DD-4CC8-BF3D-176A403C6A8D}"/>
              </a:ext>
            </a:extLst>
          </p:cNvPr>
          <p:cNvSpPr txBox="1"/>
          <p:nvPr/>
        </p:nvSpPr>
        <p:spPr>
          <a:xfrm>
            <a:off x="5702396" y="3883944"/>
            <a:ext cx="4417550" cy="58479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274320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Avenir Medium" panose="02000603020000020003" pitchFamily="2" charset="0"/>
              </a:rPr>
              <a:t>Result of deploying Igneous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5A219-9D17-4B92-8D5D-85E2C9E93645}"/>
              </a:ext>
            </a:extLst>
          </p:cNvPr>
          <p:cNvSpPr txBox="1"/>
          <p:nvPr/>
        </p:nvSpPr>
        <p:spPr>
          <a:xfrm>
            <a:off x="5702397" y="4524250"/>
            <a:ext cx="4417550" cy="175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Veritas Netbackup replaced by Igneous + Rubrik (VMs)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Single solution and interface for all services and sites</a:t>
            </a:r>
          </a:p>
          <a:p>
            <a:pPr marL="182880" indent="-18288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3839A">
                    <a:lumMod val="50000"/>
                  </a:srgbClr>
                </a:solidFill>
                <a:latin typeface="Avenir Book" panose="02000503020000020003" pitchFamily="2" charset="0"/>
                <a:ea typeface="MS PGothic" pitchFamily="34" charset="-128"/>
              </a:rPr>
              <a:t>API Integration with database admin workflow to enable more frequent Oracle RMAN snapshots</a:t>
            </a:r>
          </a:p>
        </p:txBody>
      </p:sp>
      <p:pic>
        <p:nvPicPr>
          <p:cNvPr id="19" name="Picture 2" descr="Picture 2">
            <a:extLst>
              <a:ext uri="{FF2B5EF4-FFF2-40B4-BE49-F238E27FC236}">
                <a16:creationId xmlns:a16="http://schemas.microsoft.com/office/drawing/2014/main" id="{F7EF9579-85E1-4B8B-86EB-2D31D3B85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325" y="504837"/>
            <a:ext cx="1845867" cy="6968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3036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CE2E3C-F4FD-42F7-9E7A-23FE817E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3FF270-0A45-495A-A9ED-4B42BF6F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42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8050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B85F7-7B9C-416B-8069-0E044D73B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0"/>
              </a:spcBef>
            </a:pPr>
            <a:r>
              <a:rPr lang="en-US" sz="2400" dirty="0">
                <a:solidFill>
                  <a:schemeClr val="accent2"/>
                </a:solidFill>
              </a:rPr>
              <a:t>Clear &amp; repeated success with enterprise customers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solidFill>
                  <a:schemeClr val="accent2"/>
                </a:solidFill>
              </a:rPr>
              <a:t>Best-in-class net retention rates, on average 200%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solidFill>
                  <a:schemeClr val="accent2"/>
                </a:solidFill>
              </a:rPr>
              <a:t>Accelerated interest in newly released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8E40C-F760-4281-893D-A43EC25F5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D4D51E-9EA8-4BA0-B6AA-4898C4E5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highlights</a:t>
            </a:r>
          </a:p>
        </p:txBody>
      </p:sp>
    </p:spTree>
    <p:extLst>
      <p:ext uri="{BB962C8B-B14F-4D97-AF65-F5344CB8AC3E}">
        <p14:creationId xmlns:p14="http://schemas.microsoft.com/office/powerpoint/2010/main" val="2572568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0B99A77-D933-4AF2-B8C4-4B7C3B03A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473161"/>
              </p:ext>
            </p:extLst>
          </p:nvPr>
        </p:nvGraphicFramePr>
        <p:xfrm>
          <a:off x="951596" y="1383377"/>
          <a:ext cx="9957808" cy="4174347"/>
        </p:xfrm>
        <a:graphic>
          <a:graphicData uri="http://schemas.openxmlformats.org/drawingml/2006/table">
            <a:tbl>
              <a:tblPr/>
              <a:tblGrid>
                <a:gridCol w="2302319">
                  <a:extLst>
                    <a:ext uri="{9D8B030D-6E8A-4147-A177-3AD203B41FA5}">
                      <a16:colId xmlns:a16="http://schemas.microsoft.com/office/drawing/2014/main" val="1258665785"/>
                    </a:ext>
                  </a:extLst>
                </a:gridCol>
                <a:gridCol w="79390">
                  <a:extLst>
                    <a:ext uri="{9D8B030D-6E8A-4147-A177-3AD203B41FA5}">
                      <a16:colId xmlns:a16="http://schemas.microsoft.com/office/drawing/2014/main" val="3822679104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1403055959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971023999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1340350240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1300383996"/>
                    </a:ext>
                  </a:extLst>
                </a:gridCol>
                <a:gridCol w="79390">
                  <a:extLst>
                    <a:ext uri="{9D8B030D-6E8A-4147-A177-3AD203B41FA5}">
                      <a16:colId xmlns:a16="http://schemas.microsoft.com/office/drawing/2014/main" val="2322223447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3735172726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2407703835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3060054631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3782952451"/>
                    </a:ext>
                  </a:extLst>
                </a:gridCol>
                <a:gridCol w="79390">
                  <a:extLst>
                    <a:ext uri="{9D8B030D-6E8A-4147-A177-3AD203B41FA5}">
                      <a16:colId xmlns:a16="http://schemas.microsoft.com/office/drawing/2014/main" val="1545611869"/>
                    </a:ext>
                  </a:extLst>
                </a:gridCol>
                <a:gridCol w="1122806">
                  <a:extLst>
                    <a:ext uri="{9D8B030D-6E8A-4147-A177-3AD203B41FA5}">
                      <a16:colId xmlns:a16="http://schemas.microsoft.com/office/drawing/2014/main" val="1340683468"/>
                    </a:ext>
                  </a:extLst>
                </a:gridCol>
                <a:gridCol w="79390">
                  <a:extLst>
                    <a:ext uri="{9D8B030D-6E8A-4147-A177-3AD203B41FA5}">
                      <a16:colId xmlns:a16="http://schemas.microsoft.com/office/drawing/2014/main" val="3340883252"/>
                    </a:ext>
                  </a:extLst>
                </a:gridCol>
                <a:gridCol w="1497075">
                  <a:extLst>
                    <a:ext uri="{9D8B030D-6E8A-4147-A177-3AD203B41FA5}">
                      <a16:colId xmlns:a16="http://schemas.microsoft.com/office/drawing/2014/main" val="2779646045"/>
                    </a:ext>
                  </a:extLst>
                </a:gridCol>
              </a:tblGrid>
              <a:tr h="2615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FY'19</a:t>
                      </a:r>
                    </a:p>
                  </a:txBody>
                  <a:tcPr marL="100584" marR="100584" marT="50292" marB="50292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FY'20</a:t>
                      </a:r>
                    </a:p>
                  </a:txBody>
                  <a:tcPr marL="100584" marR="100584" marT="50292" marB="50292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Data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Future Potential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156646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Q1'19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Q2'19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Q3'19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Q4'19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Q1'20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Q2'20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Q3'20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Q4'20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 Management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Under Management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661922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 Services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129246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Semiconductor design and manufacturing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1PB - 3PB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50PB - 100PB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03926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Global game developer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1PB - 3PB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362276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 Services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325834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Biosciences research institution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30PB - 50PB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680907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Brand and document security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715815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Semiconductor design and manufacturing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50PB - 100PB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96610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Biotechnology development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30PB - 50PB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158088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 and entertainment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361834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 and entertainment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836878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Biomedical research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657295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 and entertainment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30PB - 50PB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484294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Technology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200PB - 1000PB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531901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Higher Ed (University)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1PB - 3PB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535886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Biopharmaceutical development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1PB - 3PB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085225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Biotechnology development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30PB - 50PB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52871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Biopharmaceutical development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911909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Geospatial imaging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387936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Games publisher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427650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Electronic design automation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30PB - 50PB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13621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Biotechnology development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1PB - 3PB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251754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Advertising media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7997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DDECAF-6F57-4FB7-9C69-B16D4D172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416E9-661E-4825-989A-2A5E9AFB4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 potential within customers…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2241A-6CDE-47B9-876D-C84B3C75F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160" y="5425789"/>
            <a:ext cx="1827143" cy="7415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6E2E19-D32D-418B-8B05-8BEC326D1B58}"/>
              </a:ext>
            </a:extLst>
          </p:cNvPr>
          <p:cNvSpPr/>
          <p:nvPr/>
        </p:nvSpPr>
        <p:spPr>
          <a:xfrm>
            <a:off x="2878310" y="5046757"/>
            <a:ext cx="2210843" cy="249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Heavy" panose="020B0703020203020204" pitchFamily="34" charset="0"/>
              </a:rPr>
              <a:t>Customer’s Annualized Recurring Revenue in Period </a:t>
            </a:r>
          </a:p>
        </p:txBody>
      </p:sp>
    </p:spTree>
    <p:extLst>
      <p:ext uri="{BB962C8B-B14F-4D97-AF65-F5344CB8AC3E}">
        <p14:creationId xmlns:p14="http://schemas.microsoft.com/office/powerpoint/2010/main" val="1930539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4945CA5-D41A-4864-B94D-2C2D794E9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88099"/>
              </p:ext>
            </p:extLst>
          </p:nvPr>
        </p:nvGraphicFramePr>
        <p:xfrm>
          <a:off x="951596" y="1383377"/>
          <a:ext cx="9957808" cy="4174347"/>
        </p:xfrm>
        <a:graphic>
          <a:graphicData uri="http://schemas.openxmlformats.org/drawingml/2006/table">
            <a:tbl>
              <a:tblPr/>
              <a:tblGrid>
                <a:gridCol w="2302319">
                  <a:extLst>
                    <a:ext uri="{9D8B030D-6E8A-4147-A177-3AD203B41FA5}">
                      <a16:colId xmlns:a16="http://schemas.microsoft.com/office/drawing/2014/main" val="731302517"/>
                    </a:ext>
                  </a:extLst>
                </a:gridCol>
                <a:gridCol w="79390">
                  <a:extLst>
                    <a:ext uri="{9D8B030D-6E8A-4147-A177-3AD203B41FA5}">
                      <a16:colId xmlns:a16="http://schemas.microsoft.com/office/drawing/2014/main" val="4167824399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2412964364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470787938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823448775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960673268"/>
                    </a:ext>
                  </a:extLst>
                </a:gridCol>
                <a:gridCol w="79390">
                  <a:extLst>
                    <a:ext uri="{9D8B030D-6E8A-4147-A177-3AD203B41FA5}">
                      <a16:colId xmlns:a16="http://schemas.microsoft.com/office/drawing/2014/main" val="4186857173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1576338647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3041993629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1999165935"/>
                    </a:ext>
                  </a:extLst>
                </a:gridCol>
                <a:gridCol w="589756">
                  <a:extLst>
                    <a:ext uri="{9D8B030D-6E8A-4147-A177-3AD203B41FA5}">
                      <a16:colId xmlns:a16="http://schemas.microsoft.com/office/drawing/2014/main" val="2251300615"/>
                    </a:ext>
                  </a:extLst>
                </a:gridCol>
                <a:gridCol w="79390">
                  <a:extLst>
                    <a:ext uri="{9D8B030D-6E8A-4147-A177-3AD203B41FA5}">
                      <a16:colId xmlns:a16="http://schemas.microsoft.com/office/drawing/2014/main" val="843553374"/>
                    </a:ext>
                  </a:extLst>
                </a:gridCol>
                <a:gridCol w="1122806">
                  <a:extLst>
                    <a:ext uri="{9D8B030D-6E8A-4147-A177-3AD203B41FA5}">
                      <a16:colId xmlns:a16="http://schemas.microsoft.com/office/drawing/2014/main" val="2930018776"/>
                    </a:ext>
                  </a:extLst>
                </a:gridCol>
                <a:gridCol w="79390">
                  <a:extLst>
                    <a:ext uri="{9D8B030D-6E8A-4147-A177-3AD203B41FA5}">
                      <a16:colId xmlns:a16="http://schemas.microsoft.com/office/drawing/2014/main" val="4151479003"/>
                    </a:ext>
                  </a:extLst>
                </a:gridCol>
                <a:gridCol w="1497075">
                  <a:extLst>
                    <a:ext uri="{9D8B030D-6E8A-4147-A177-3AD203B41FA5}">
                      <a16:colId xmlns:a16="http://schemas.microsoft.com/office/drawing/2014/main" val="961336113"/>
                    </a:ext>
                  </a:extLst>
                </a:gridCol>
              </a:tblGrid>
              <a:tr h="2615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FY'19</a:t>
                      </a:r>
                    </a:p>
                  </a:txBody>
                  <a:tcPr marL="100584" marR="100584" marT="50292" marB="50292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FY'20</a:t>
                      </a:r>
                    </a:p>
                  </a:txBody>
                  <a:tcPr marL="100584" marR="100584" marT="50292" marB="50292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Data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Future Potential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12963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Q1'19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Q2'19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Q3'19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Q4'19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Q1'20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Q2'20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Q3'20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Q4'20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 Management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Under Management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566237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Hudson River Trading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58814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Qualcomm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1PB - 3PB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50PB - 100PB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844527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Nintendo of America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1PB - 3PB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091730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 Mission Capital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528636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Allen Institute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30PB - 50PB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869437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Opsec Security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327920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Broadcom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50PB - 100PB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23339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Paige.Ai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30PB - 50PB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778599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Tippett Studio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106337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Bardel Entertainment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891177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Altius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426750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Walt Disney Company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30PB - 50PB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39789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Apple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200PB - 1000PB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422196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Worcester Polytechnic Inst.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1PB - 3PB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914375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Syros Pharmaceuticals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1PB - 3PB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23521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Biogen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30PB - 50PB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501800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Alkermes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227737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Quantum Spatial Inc.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5PB - 10PB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731236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Wizards of the Coast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C6E0B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589880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Synopsys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30PB - 50PB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883208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England BioLabs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A9D08E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1PB - 3PB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2PB - 5PB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245105"/>
                  </a:ext>
                </a:extLst>
              </a:tr>
              <a:tr h="17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Screenvision, Inc.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E2EFD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500TB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1PB</a:t>
                      </a:r>
                    </a:p>
                  </a:txBody>
                  <a:tcPr marL="8506" marR="8506" marT="8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72927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DDECAF-6F57-4FB7-9C69-B16D4D172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416E9-661E-4825-989A-2A5E9AFB4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 potential within customers…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2241A-6CDE-47B9-876D-C84B3C75F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160" y="5425789"/>
            <a:ext cx="1827143" cy="7415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6E2E19-D32D-418B-8B05-8BEC326D1B58}"/>
              </a:ext>
            </a:extLst>
          </p:cNvPr>
          <p:cNvSpPr/>
          <p:nvPr/>
        </p:nvSpPr>
        <p:spPr>
          <a:xfrm>
            <a:off x="2878310" y="5046757"/>
            <a:ext cx="2210843" cy="249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Heavy" panose="020B0703020203020204" pitchFamily="34" charset="0"/>
              </a:rPr>
              <a:t>Customer’s Annualized Recurring Revenue in Period </a:t>
            </a:r>
          </a:p>
        </p:txBody>
      </p:sp>
    </p:spTree>
    <p:extLst>
      <p:ext uri="{BB962C8B-B14F-4D97-AF65-F5344CB8AC3E}">
        <p14:creationId xmlns:p14="http://schemas.microsoft.com/office/powerpoint/2010/main" val="2352920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383232-79B3-4CD2-A3A6-51DF7BE15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AC9C60-7DA7-49EE-826D-855E2E02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…driving significant growth in ARR…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9DFC2-FAA2-4CD6-B800-78CD5CB67CEB}"/>
              </a:ext>
            </a:extLst>
          </p:cNvPr>
          <p:cNvSpPr txBox="1"/>
          <p:nvPr/>
        </p:nvSpPr>
        <p:spPr>
          <a:xfrm>
            <a:off x="1495479" y="2146921"/>
            <a:ext cx="93427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$25M</a:t>
            </a:r>
          </a:p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$20M</a:t>
            </a:r>
          </a:p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$15M</a:t>
            </a:r>
          </a:p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$10M</a:t>
            </a:r>
          </a:p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$5M</a:t>
            </a:r>
          </a:p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$0M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078B8F-DADE-4146-98A0-C1ACF328619C}"/>
              </a:ext>
            </a:extLst>
          </p:cNvPr>
          <p:cNvSpPr txBox="1"/>
          <p:nvPr/>
        </p:nvSpPr>
        <p:spPr>
          <a:xfrm>
            <a:off x="2937363" y="4698488"/>
            <a:ext cx="142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778% </a:t>
            </a:r>
            <a:r>
              <a:rPr kumimoji="0" lang="en-US" sz="2400" b="0" i="1" u="none" strike="noStrike" kern="1200" cap="none" spc="-15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YoY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2A1C1E-EC28-4562-8465-114E35A02EEC}"/>
              </a:ext>
            </a:extLst>
          </p:cNvPr>
          <p:cNvSpPr txBox="1"/>
          <p:nvPr/>
        </p:nvSpPr>
        <p:spPr>
          <a:xfrm>
            <a:off x="3182411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FY’19 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FBB4AD-FEA6-4CD7-8E15-6DBC0594ED43}"/>
              </a:ext>
            </a:extLst>
          </p:cNvPr>
          <p:cNvSpPr/>
          <p:nvPr/>
        </p:nvSpPr>
        <p:spPr>
          <a:xfrm>
            <a:off x="3032754" y="5166013"/>
            <a:ext cx="1233592" cy="310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8E0039-09FF-45EF-A561-D6015306AF53}"/>
              </a:ext>
            </a:extLst>
          </p:cNvPr>
          <p:cNvSpPr txBox="1"/>
          <p:nvPr/>
        </p:nvSpPr>
        <p:spPr>
          <a:xfrm>
            <a:off x="4751870" y="4467656"/>
            <a:ext cx="129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83% </a:t>
            </a:r>
            <a:r>
              <a:rPr kumimoji="0" lang="en-US" sz="2400" b="0" i="1" u="none" strike="noStrike" kern="1200" cap="none" spc="-15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YoY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672275-5FCD-400C-A678-1BAC82625190}"/>
              </a:ext>
            </a:extLst>
          </p:cNvPr>
          <p:cNvSpPr txBox="1"/>
          <p:nvPr/>
        </p:nvSpPr>
        <p:spPr>
          <a:xfrm>
            <a:off x="4932174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FY’20 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6E7E33-9760-482E-B80A-BB7B9789913B}"/>
              </a:ext>
            </a:extLst>
          </p:cNvPr>
          <p:cNvSpPr/>
          <p:nvPr/>
        </p:nvSpPr>
        <p:spPr>
          <a:xfrm>
            <a:off x="4782517" y="4926203"/>
            <a:ext cx="1233592" cy="55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FD42EF-C771-4CAC-B31F-53E1A14C93FE}"/>
              </a:ext>
            </a:extLst>
          </p:cNvPr>
          <p:cNvSpPr txBox="1"/>
          <p:nvPr/>
        </p:nvSpPr>
        <p:spPr>
          <a:xfrm>
            <a:off x="6436889" y="3726776"/>
            <a:ext cx="142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132% </a:t>
            </a:r>
            <a:r>
              <a:rPr kumimoji="0" lang="en-US" sz="2400" b="0" i="1" u="none" strike="noStrike" kern="1200" cap="none" spc="-15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YoY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AB653-F4D8-4B3A-B866-8907972D4A5E}"/>
              </a:ext>
            </a:extLst>
          </p:cNvPr>
          <p:cNvSpPr txBox="1"/>
          <p:nvPr/>
        </p:nvSpPr>
        <p:spPr>
          <a:xfrm>
            <a:off x="6681937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FY’21 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4B2ECA-C043-40AD-92BF-A2CDFEC326BC}"/>
              </a:ext>
            </a:extLst>
          </p:cNvPr>
          <p:cNvSpPr/>
          <p:nvPr/>
        </p:nvSpPr>
        <p:spPr>
          <a:xfrm>
            <a:off x="6532280" y="4186834"/>
            <a:ext cx="1233592" cy="1289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ABCD3A-E8E6-453A-8243-921D08452466}"/>
              </a:ext>
            </a:extLst>
          </p:cNvPr>
          <p:cNvSpPr txBox="1"/>
          <p:nvPr/>
        </p:nvSpPr>
        <p:spPr>
          <a:xfrm>
            <a:off x="8186651" y="2142386"/>
            <a:ext cx="142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121% </a:t>
            </a:r>
            <a:r>
              <a:rPr kumimoji="0" lang="en-US" sz="2400" b="0" i="1" u="none" strike="noStrike" kern="1200" cap="none" spc="-15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YoY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51BE1D-38C6-493A-8EB3-91C4512CC505}"/>
              </a:ext>
            </a:extLst>
          </p:cNvPr>
          <p:cNvSpPr txBox="1"/>
          <p:nvPr/>
        </p:nvSpPr>
        <p:spPr>
          <a:xfrm>
            <a:off x="8431699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FY’22 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120D03-D314-48D2-AA39-00C19F618303}"/>
              </a:ext>
            </a:extLst>
          </p:cNvPr>
          <p:cNvSpPr/>
          <p:nvPr/>
        </p:nvSpPr>
        <p:spPr>
          <a:xfrm>
            <a:off x="8282042" y="2604051"/>
            <a:ext cx="1233592" cy="2872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BD0E00-BC7A-437F-9BD1-60238ED18F73}"/>
              </a:ext>
            </a:extLst>
          </p:cNvPr>
          <p:cNvCxnSpPr>
            <a:cxnSpLocks/>
          </p:cNvCxnSpPr>
          <p:nvPr/>
        </p:nvCxnSpPr>
        <p:spPr>
          <a:xfrm>
            <a:off x="2454073" y="5476458"/>
            <a:ext cx="7683840" cy="0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4E7343-41B8-4923-896F-1C0CDA999187}"/>
              </a:ext>
            </a:extLst>
          </p:cNvPr>
          <p:cNvSpPr txBox="1"/>
          <p:nvPr/>
        </p:nvSpPr>
        <p:spPr>
          <a:xfrm>
            <a:off x="3182411" y="5155464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$2.2M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E94D42-1CC1-4A4E-9FB8-D44CE347212D}"/>
              </a:ext>
            </a:extLst>
          </p:cNvPr>
          <p:cNvSpPr txBox="1"/>
          <p:nvPr/>
        </p:nvSpPr>
        <p:spPr>
          <a:xfrm>
            <a:off x="4932174" y="4956684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$4.0M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270191-5757-4EF0-B744-35AC347763AA}"/>
              </a:ext>
            </a:extLst>
          </p:cNvPr>
          <p:cNvSpPr txBox="1"/>
          <p:nvPr/>
        </p:nvSpPr>
        <p:spPr>
          <a:xfrm>
            <a:off x="6681937" y="4221187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$9.4M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29D96D-5636-491D-8F03-F1C8505E417B}"/>
              </a:ext>
            </a:extLst>
          </p:cNvPr>
          <p:cNvSpPr txBox="1"/>
          <p:nvPr/>
        </p:nvSpPr>
        <p:spPr>
          <a:xfrm>
            <a:off x="8431699" y="2652534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$20.7M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8952165-D95F-45D0-8040-F6AAFA6CBBCF}"/>
              </a:ext>
            </a:extLst>
          </p:cNvPr>
          <p:cNvGrpSpPr/>
          <p:nvPr/>
        </p:nvGrpSpPr>
        <p:grpSpPr>
          <a:xfrm>
            <a:off x="2682752" y="1641801"/>
            <a:ext cx="1925067" cy="338554"/>
            <a:chOff x="3067428" y="1727299"/>
            <a:chExt cx="1925067" cy="33855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049095-0D6F-4673-A6B3-CE5E9C0E93C6}"/>
                </a:ext>
              </a:extLst>
            </p:cNvPr>
            <p:cNvSpPr txBox="1"/>
            <p:nvPr/>
          </p:nvSpPr>
          <p:spPr>
            <a:xfrm>
              <a:off x="3235162" y="1727299"/>
              <a:ext cx="17573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Ending ARR</a:t>
              </a:r>
              <a:endParaRPr kumimoji="0" lang="en-US" sz="1600" b="0" u="none" strike="noStrike" kern="1200" cap="none" normalizeH="0" baseline="3000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7A81986-DCF5-4BF0-B8FF-65A4344D5EA0}"/>
                </a:ext>
              </a:extLst>
            </p:cNvPr>
            <p:cNvSpPr/>
            <p:nvPr/>
          </p:nvSpPr>
          <p:spPr>
            <a:xfrm>
              <a:off x="3067428" y="1781403"/>
              <a:ext cx="193288" cy="1932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4746C63-D460-4C25-8497-8A4A42990C7A}"/>
              </a:ext>
            </a:extLst>
          </p:cNvPr>
          <p:cNvSpPr txBox="1"/>
          <p:nvPr/>
        </p:nvSpPr>
        <p:spPr>
          <a:xfrm>
            <a:off x="2579414" y="2125695"/>
            <a:ext cx="40122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solidFill>
                  <a:schemeClr val="tx2"/>
                </a:solidFill>
                <a:latin typeface="Avenir Heavy" panose="020B0703020203020204" pitchFamily="34" charset="0"/>
                <a:ea typeface="MS PGothic" pitchFamily="34" charset="-128"/>
              </a:rPr>
              <a:t>Zero Customer Churn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solidFill>
                  <a:schemeClr val="tx2"/>
                </a:solidFill>
                <a:latin typeface="Avenir Heavy" panose="020B0703020203020204" pitchFamily="34" charset="0"/>
                <a:ea typeface="MS PGothic" pitchFamily="34" charset="-128"/>
              </a:rPr>
              <a:t>On average, 200% Net Retention Rate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solidFill>
                  <a:schemeClr val="tx2"/>
                </a:solidFill>
                <a:latin typeface="Avenir Heavy" panose="020B0703020203020204" pitchFamily="34" charset="0"/>
                <a:ea typeface="MS PGothic" pitchFamily="34" charset="-128"/>
              </a:rPr>
              <a:t>80% of new business includes a cloud component</a:t>
            </a:r>
          </a:p>
        </p:txBody>
      </p:sp>
    </p:spTree>
    <p:extLst>
      <p:ext uri="{BB962C8B-B14F-4D97-AF65-F5344CB8AC3E}">
        <p14:creationId xmlns:p14="http://schemas.microsoft.com/office/powerpoint/2010/main" val="241119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BEC501D4-3357-453C-A35C-33176EEB59DF}"/>
              </a:ext>
            </a:extLst>
          </p:cNvPr>
          <p:cNvSpPr/>
          <p:nvPr/>
        </p:nvSpPr>
        <p:spPr>
          <a:xfrm>
            <a:off x="4782517" y="4926203"/>
            <a:ext cx="1233592" cy="55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D334317-6399-456E-9FF7-4642879DE91B}"/>
              </a:ext>
            </a:extLst>
          </p:cNvPr>
          <p:cNvSpPr/>
          <p:nvPr/>
        </p:nvSpPr>
        <p:spPr>
          <a:xfrm>
            <a:off x="4782517" y="4929978"/>
            <a:ext cx="1233592" cy="176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B27A728-B746-4155-8431-BA5A01051469}"/>
              </a:ext>
            </a:extLst>
          </p:cNvPr>
          <p:cNvSpPr/>
          <p:nvPr/>
        </p:nvSpPr>
        <p:spPr>
          <a:xfrm>
            <a:off x="4782517" y="4942681"/>
            <a:ext cx="1233592" cy="227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1E7BA0F-886C-4ECC-9DC3-A9429EA22F9E}"/>
              </a:ext>
            </a:extLst>
          </p:cNvPr>
          <p:cNvSpPr txBox="1"/>
          <p:nvPr/>
        </p:nvSpPr>
        <p:spPr>
          <a:xfrm>
            <a:off x="4932174" y="4899274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$1.7M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A2A115D-B0DB-4007-897E-0F43A95E63C2}"/>
              </a:ext>
            </a:extLst>
          </p:cNvPr>
          <p:cNvSpPr txBox="1"/>
          <p:nvPr/>
        </p:nvSpPr>
        <p:spPr>
          <a:xfrm>
            <a:off x="4932174" y="5159828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$2.2M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65C58E-DB63-4C61-9FF8-3C64E0B5227D}"/>
              </a:ext>
            </a:extLst>
          </p:cNvPr>
          <p:cNvSpPr/>
          <p:nvPr/>
        </p:nvSpPr>
        <p:spPr>
          <a:xfrm>
            <a:off x="6532280" y="4186834"/>
            <a:ext cx="1233592" cy="1289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4F82A7F-0E88-4007-BE60-E170730B9052}"/>
              </a:ext>
            </a:extLst>
          </p:cNvPr>
          <p:cNvSpPr/>
          <p:nvPr/>
        </p:nvSpPr>
        <p:spPr>
          <a:xfrm>
            <a:off x="6532280" y="4187727"/>
            <a:ext cx="1233592" cy="338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CA8479-BA2E-4F4F-A144-DAD0FF0AE29F}"/>
              </a:ext>
            </a:extLst>
          </p:cNvPr>
          <p:cNvSpPr txBox="1"/>
          <p:nvPr/>
        </p:nvSpPr>
        <p:spPr>
          <a:xfrm>
            <a:off x="1495479" y="2146921"/>
            <a:ext cx="93427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$25M</a:t>
            </a:r>
          </a:p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$20M</a:t>
            </a:r>
          </a:p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$15M</a:t>
            </a:r>
          </a:p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$10M</a:t>
            </a:r>
          </a:p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$5M</a:t>
            </a:r>
          </a:p>
          <a:p>
            <a:pPr algn="r">
              <a:spcBef>
                <a:spcPts val="3000"/>
              </a:spcBef>
            </a:pPr>
            <a:r>
              <a:rPr lang="en-US" sz="1600" dirty="0">
                <a:latin typeface="Avenir Book" panose="02000503020000020003" pitchFamily="2" charset="0"/>
              </a:rPr>
              <a:t>$0M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C32363-2ABA-463F-9617-C25F5DC40AB1}"/>
              </a:ext>
            </a:extLst>
          </p:cNvPr>
          <p:cNvSpPr txBox="1"/>
          <p:nvPr/>
        </p:nvSpPr>
        <p:spPr>
          <a:xfrm>
            <a:off x="2937363" y="4480662"/>
            <a:ext cx="142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$2.2M</a:t>
            </a:r>
            <a:endParaRPr kumimoji="0" lang="en-US" sz="2400" b="0" i="1" u="none" strike="noStrike" kern="1200" cap="none" spc="-150" normalizeH="0" baseline="30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venir Heavy" panose="020B0703020203020204" pitchFamily="34" charset="0"/>
              <a:ea typeface="MS PGothic" pitchFamily="34" charset="-128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9B628B-E189-47A1-B1A1-395A66D61E77}"/>
              </a:ext>
            </a:extLst>
          </p:cNvPr>
          <p:cNvSpPr txBox="1"/>
          <p:nvPr/>
        </p:nvSpPr>
        <p:spPr>
          <a:xfrm>
            <a:off x="3182411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FY’19 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A2387F-A0CB-49CC-9658-4D92659BA3B7}"/>
              </a:ext>
            </a:extLst>
          </p:cNvPr>
          <p:cNvSpPr/>
          <p:nvPr/>
        </p:nvSpPr>
        <p:spPr>
          <a:xfrm>
            <a:off x="3032754" y="5166013"/>
            <a:ext cx="1233592" cy="310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360C19-C2E9-40E4-8905-5810E1AB5FBD}"/>
              </a:ext>
            </a:extLst>
          </p:cNvPr>
          <p:cNvSpPr txBox="1"/>
          <p:nvPr/>
        </p:nvSpPr>
        <p:spPr>
          <a:xfrm>
            <a:off x="4751870" y="4155519"/>
            <a:ext cx="129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$4.0M</a:t>
            </a:r>
            <a:endParaRPr kumimoji="0" lang="en-US" sz="2400" b="0" i="1" u="none" strike="noStrike" kern="1200" cap="none" spc="-150" normalizeH="0" baseline="30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venir Heavy" panose="020B0703020203020204" pitchFamily="34" charset="0"/>
              <a:ea typeface="MS PGothic" pitchFamily="34" charset="-12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9EC5F8-0796-4F64-BECE-6C5A4E453F81}"/>
              </a:ext>
            </a:extLst>
          </p:cNvPr>
          <p:cNvSpPr txBox="1"/>
          <p:nvPr/>
        </p:nvSpPr>
        <p:spPr>
          <a:xfrm>
            <a:off x="4932174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FY’20 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333A1C-F0B4-4A78-B3CA-AE50C84A9AA9}"/>
              </a:ext>
            </a:extLst>
          </p:cNvPr>
          <p:cNvSpPr txBox="1"/>
          <p:nvPr/>
        </p:nvSpPr>
        <p:spPr>
          <a:xfrm>
            <a:off x="6436889" y="3449256"/>
            <a:ext cx="142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$9.4M</a:t>
            </a:r>
            <a:endParaRPr kumimoji="0" lang="en-US" sz="2400" b="0" i="1" u="none" strike="noStrike" kern="1200" cap="none" spc="-150" normalizeH="0" baseline="30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venir Heavy" panose="020B0703020203020204" pitchFamily="34" charset="0"/>
              <a:ea typeface="MS PGothic" pitchFamily="34" charset="-12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0383F8-32EF-4000-939D-9D4852D7C57A}"/>
              </a:ext>
            </a:extLst>
          </p:cNvPr>
          <p:cNvSpPr txBox="1"/>
          <p:nvPr/>
        </p:nvSpPr>
        <p:spPr>
          <a:xfrm>
            <a:off x="6681937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FY’21 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1786FBD-351A-480B-976D-E6679E375988}"/>
              </a:ext>
            </a:extLst>
          </p:cNvPr>
          <p:cNvSpPr txBox="1"/>
          <p:nvPr/>
        </p:nvSpPr>
        <p:spPr>
          <a:xfrm>
            <a:off x="8186651" y="1992056"/>
            <a:ext cx="142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$20.7M</a:t>
            </a:r>
            <a:endParaRPr kumimoji="0" lang="en-US" sz="2400" b="0" i="1" u="none" strike="noStrike" kern="1200" cap="none" spc="-150" normalizeH="0" baseline="30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venir Heavy" panose="020B0703020203020204" pitchFamily="34" charset="0"/>
              <a:ea typeface="MS PGothic" pitchFamily="34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29C4E8-43FD-42D0-B5D3-50DE13E1B363}"/>
              </a:ext>
            </a:extLst>
          </p:cNvPr>
          <p:cNvSpPr txBox="1"/>
          <p:nvPr/>
        </p:nvSpPr>
        <p:spPr>
          <a:xfrm>
            <a:off x="8431699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FY’22 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FD2CFE-CAED-408A-887F-943C8481C7F8}"/>
              </a:ext>
            </a:extLst>
          </p:cNvPr>
          <p:cNvSpPr/>
          <p:nvPr/>
        </p:nvSpPr>
        <p:spPr>
          <a:xfrm>
            <a:off x="8282042" y="2604052"/>
            <a:ext cx="1233592" cy="6680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22CDD5D-DB3F-42BD-A3AC-8CEFE8FBB30B}"/>
              </a:ext>
            </a:extLst>
          </p:cNvPr>
          <p:cNvCxnSpPr>
            <a:cxnSpLocks/>
          </p:cNvCxnSpPr>
          <p:nvPr/>
        </p:nvCxnSpPr>
        <p:spPr>
          <a:xfrm>
            <a:off x="2454073" y="5476458"/>
            <a:ext cx="7683840" cy="0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D759AFC-6D60-4D89-A7EE-4BA9E35EF28B}"/>
              </a:ext>
            </a:extLst>
          </p:cNvPr>
          <p:cNvSpPr txBox="1"/>
          <p:nvPr/>
        </p:nvSpPr>
        <p:spPr>
          <a:xfrm>
            <a:off x="6681937" y="4197372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$2.3M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15B73D-3240-4E8A-82C3-6350D5C0F492}"/>
              </a:ext>
            </a:extLst>
          </p:cNvPr>
          <p:cNvSpPr txBox="1"/>
          <p:nvPr/>
        </p:nvSpPr>
        <p:spPr>
          <a:xfrm>
            <a:off x="8431699" y="2783247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$4.8M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383232-79B3-4CD2-A3A6-51DF7BE15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AC9C60-7DA7-49EE-826D-855E2E02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providing strong visibility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475FFE-0E50-4038-9C8F-83DEE902AC36}"/>
              </a:ext>
            </a:extLst>
          </p:cNvPr>
          <p:cNvSpPr txBox="1"/>
          <p:nvPr/>
        </p:nvSpPr>
        <p:spPr>
          <a:xfrm>
            <a:off x="2821334" y="2164137"/>
            <a:ext cx="40122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Zero customer churn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On average, 200% net </a:t>
            </a:r>
            <a:r>
              <a:rPr lang="en-US" sz="1400" i="1" dirty="0">
                <a:solidFill>
                  <a:schemeClr val="tx2"/>
                </a:solidFill>
                <a:latin typeface="Avenir Heavy" panose="020B0703020203020204" pitchFamily="34" charset="0"/>
                <a:ea typeface="MS PGothic" pitchFamily="34" charset="-128"/>
              </a:rPr>
              <a:t>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etention </a:t>
            </a:r>
            <a:r>
              <a:rPr lang="en-US" sz="1400" i="1" dirty="0">
                <a:solidFill>
                  <a:schemeClr val="tx2"/>
                </a:solidFill>
                <a:latin typeface="Avenir Heavy" panose="020B0703020203020204" pitchFamily="34" charset="0"/>
                <a:ea typeface="MS PGothic" pitchFamily="34" charset="-128"/>
              </a:rPr>
              <a:t>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ate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80% of new business includes a cloud component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E3B33A-FF6C-4D11-BC49-7F73A650B86D}"/>
              </a:ext>
            </a:extLst>
          </p:cNvPr>
          <p:cNvGrpSpPr/>
          <p:nvPr/>
        </p:nvGrpSpPr>
        <p:grpSpPr>
          <a:xfrm>
            <a:off x="2682752" y="1641801"/>
            <a:ext cx="1925067" cy="338554"/>
            <a:chOff x="3067428" y="1727299"/>
            <a:chExt cx="1925067" cy="3385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579D11-76C7-4267-9FF4-F399DE656731}"/>
                </a:ext>
              </a:extLst>
            </p:cNvPr>
            <p:cNvSpPr txBox="1"/>
            <p:nvPr/>
          </p:nvSpPr>
          <p:spPr>
            <a:xfrm>
              <a:off x="3235162" y="1727299"/>
              <a:ext cx="17573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Beginning ARR</a:t>
              </a:r>
              <a:endParaRPr kumimoji="0" lang="en-US" sz="1600" b="0" u="none" strike="noStrike" kern="1200" cap="none" normalizeH="0" baseline="3000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2A5F45-4C50-49A6-9559-E15AB6A683FF}"/>
                </a:ext>
              </a:extLst>
            </p:cNvPr>
            <p:cNvSpPr/>
            <p:nvPr/>
          </p:nvSpPr>
          <p:spPr>
            <a:xfrm>
              <a:off x="3067428" y="1781403"/>
              <a:ext cx="193288" cy="1932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7E1B53-7F12-42BD-BB8F-06D746A721C8}"/>
              </a:ext>
            </a:extLst>
          </p:cNvPr>
          <p:cNvGrpSpPr/>
          <p:nvPr/>
        </p:nvGrpSpPr>
        <p:grpSpPr>
          <a:xfrm>
            <a:off x="4922676" y="1641801"/>
            <a:ext cx="1925067" cy="338554"/>
            <a:chOff x="5052345" y="1727299"/>
            <a:chExt cx="1925067" cy="3385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8B3C45-3FB9-417F-BF4B-E247B25777B4}"/>
                </a:ext>
              </a:extLst>
            </p:cNvPr>
            <p:cNvSpPr txBox="1"/>
            <p:nvPr/>
          </p:nvSpPr>
          <p:spPr>
            <a:xfrm>
              <a:off x="5220079" y="1727299"/>
              <a:ext cx="17573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Expansion ARR</a:t>
              </a:r>
              <a:endParaRPr kumimoji="0" lang="en-US" sz="1600" b="0" u="none" strike="noStrike" kern="1200" cap="none" normalizeH="0" baseline="3000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BEDE6C-3C19-4386-B69D-36C7B2A93E84}"/>
                </a:ext>
              </a:extLst>
            </p:cNvPr>
            <p:cNvSpPr/>
            <p:nvPr/>
          </p:nvSpPr>
          <p:spPr>
            <a:xfrm>
              <a:off x="5052345" y="1781403"/>
              <a:ext cx="193288" cy="1932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2E19651-F215-475B-B1EF-1AAFFC93124E}"/>
              </a:ext>
            </a:extLst>
          </p:cNvPr>
          <p:cNvGrpSpPr/>
          <p:nvPr/>
        </p:nvGrpSpPr>
        <p:grpSpPr>
          <a:xfrm>
            <a:off x="7162601" y="1641801"/>
            <a:ext cx="1925067" cy="338554"/>
            <a:chOff x="7593568" y="1727299"/>
            <a:chExt cx="1925067" cy="33855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D876CD-8C7C-4EAD-A7A6-28AFE22174FF}"/>
                </a:ext>
              </a:extLst>
            </p:cNvPr>
            <p:cNvSpPr txBox="1"/>
            <p:nvPr/>
          </p:nvSpPr>
          <p:spPr>
            <a:xfrm>
              <a:off x="7761302" y="1727299"/>
              <a:ext cx="17573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Net New ARR</a:t>
              </a:r>
              <a:endParaRPr kumimoji="0" lang="en-US" sz="1600" b="0" u="none" strike="noStrike" kern="1200" cap="none" normalizeH="0" baseline="3000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8DA4C8-36E3-4B7D-BA0E-7D89B00577A7}"/>
                </a:ext>
              </a:extLst>
            </p:cNvPr>
            <p:cNvSpPr/>
            <p:nvPr/>
          </p:nvSpPr>
          <p:spPr>
            <a:xfrm>
              <a:off x="7593568" y="1781403"/>
              <a:ext cx="193288" cy="1932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927AA4DE-6179-4BFD-966B-50FB321E610D}"/>
              </a:ext>
            </a:extLst>
          </p:cNvPr>
          <p:cNvSpPr/>
          <p:nvPr/>
        </p:nvSpPr>
        <p:spPr>
          <a:xfrm>
            <a:off x="8282042" y="3272132"/>
            <a:ext cx="1233592" cy="9490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F5C4779-71EB-459B-BE28-FCF67CCF493D}"/>
              </a:ext>
            </a:extLst>
          </p:cNvPr>
          <p:cNvSpPr/>
          <p:nvPr/>
        </p:nvSpPr>
        <p:spPr>
          <a:xfrm>
            <a:off x="8282042" y="4219575"/>
            <a:ext cx="1233592" cy="1256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CCE591C-76F2-4BBA-9507-0ACAA295EAAF}"/>
              </a:ext>
            </a:extLst>
          </p:cNvPr>
          <p:cNvSpPr txBox="1"/>
          <p:nvPr/>
        </p:nvSpPr>
        <p:spPr>
          <a:xfrm>
            <a:off x="8431699" y="3602892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$6.5M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478B2E5-B630-4F52-873F-EB933A8545D2}"/>
              </a:ext>
            </a:extLst>
          </p:cNvPr>
          <p:cNvSpPr txBox="1"/>
          <p:nvPr/>
        </p:nvSpPr>
        <p:spPr>
          <a:xfrm>
            <a:off x="8431699" y="4661478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$9.4M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52A7746-5E4F-406E-88BB-42087F125614}"/>
              </a:ext>
            </a:extLst>
          </p:cNvPr>
          <p:cNvSpPr/>
          <p:nvPr/>
        </p:nvSpPr>
        <p:spPr>
          <a:xfrm>
            <a:off x="6532280" y="4526280"/>
            <a:ext cx="1233592" cy="4304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3DBDAD-2A74-4AED-AC92-BF78FCEE0D0F}"/>
              </a:ext>
            </a:extLst>
          </p:cNvPr>
          <p:cNvSpPr txBox="1"/>
          <p:nvPr/>
        </p:nvSpPr>
        <p:spPr>
          <a:xfrm>
            <a:off x="6681937" y="4574168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$3.1M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7DBC67E-E628-4001-899F-B9F720321AA4}"/>
              </a:ext>
            </a:extLst>
          </p:cNvPr>
          <p:cNvSpPr txBox="1"/>
          <p:nvPr/>
        </p:nvSpPr>
        <p:spPr>
          <a:xfrm>
            <a:off x="6681937" y="5050594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$4.0M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219BEB4-0F25-4348-84AD-B4B0FA684950}"/>
              </a:ext>
            </a:extLst>
          </p:cNvPr>
          <p:cNvSpPr txBox="1"/>
          <p:nvPr/>
        </p:nvSpPr>
        <p:spPr>
          <a:xfrm>
            <a:off x="5548970" y="4524446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venir Medium" panose="02000603020000020003" pitchFamily="2" charset="0"/>
              </a:rPr>
              <a:t>$0.1M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EFC26FED-526A-4379-A1CF-B46FD891E24D}"/>
              </a:ext>
            </a:extLst>
          </p:cNvPr>
          <p:cNvCxnSpPr>
            <a:cxnSpLocks/>
            <a:endCxn id="62" idx="0"/>
          </p:cNvCxnSpPr>
          <p:nvPr/>
        </p:nvCxnSpPr>
        <p:spPr>
          <a:xfrm rot="10800000" flipV="1">
            <a:off x="5399314" y="4693722"/>
            <a:ext cx="290289" cy="205552"/>
          </a:xfrm>
          <a:prstGeom prst="bentConnector2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AF62AE15-2130-4F6B-8B61-6FE21E733B78}"/>
              </a:ext>
            </a:extLst>
          </p:cNvPr>
          <p:cNvSpPr/>
          <p:nvPr/>
        </p:nvSpPr>
        <p:spPr>
          <a:xfrm>
            <a:off x="3032754" y="5163732"/>
            <a:ext cx="1233592" cy="1960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86E53BA-08E9-4F72-B8D7-92D4BE3ED23A}"/>
              </a:ext>
            </a:extLst>
          </p:cNvPr>
          <p:cNvSpPr/>
          <p:nvPr/>
        </p:nvSpPr>
        <p:spPr>
          <a:xfrm>
            <a:off x="3032754" y="5359815"/>
            <a:ext cx="1233592" cy="614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A74165-6E4B-413D-99C2-5F73AE56DE3A}"/>
              </a:ext>
            </a:extLst>
          </p:cNvPr>
          <p:cNvSpPr txBox="1"/>
          <p:nvPr/>
        </p:nvSpPr>
        <p:spPr>
          <a:xfrm>
            <a:off x="3182411" y="5105196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$1.5M</a:t>
            </a:r>
          </a:p>
        </p:txBody>
      </p:sp>
    </p:spTree>
    <p:extLst>
      <p:ext uri="{BB962C8B-B14F-4D97-AF65-F5344CB8AC3E}">
        <p14:creationId xmlns:p14="http://schemas.microsoft.com/office/powerpoint/2010/main" val="37993854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383232-79B3-4CD2-A3A6-51DF7BE15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AC9C60-7DA7-49EE-826D-855E2E02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trends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9DFC2-FAA2-4CD6-B800-78CD5CB67CEB}"/>
              </a:ext>
            </a:extLst>
          </p:cNvPr>
          <p:cNvSpPr txBox="1"/>
          <p:nvPr/>
        </p:nvSpPr>
        <p:spPr>
          <a:xfrm>
            <a:off x="1495479" y="2101201"/>
            <a:ext cx="934278" cy="3588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700"/>
              </a:spcBef>
            </a:pPr>
            <a:r>
              <a:rPr lang="en-US" sz="1600" dirty="0">
                <a:latin typeface="Avenir Book" panose="02000503020000020003" pitchFamily="2" charset="0"/>
              </a:rPr>
              <a:t>$14M</a:t>
            </a:r>
          </a:p>
          <a:p>
            <a:pPr algn="r">
              <a:spcBef>
                <a:spcPts val="1700"/>
              </a:spcBef>
            </a:pPr>
            <a:r>
              <a:rPr lang="en-US" sz="1600" dirty="0">
                <a:latin typeface="Avenir Book" panose="02000503020000020003" pitchFamily="2" charset="0"/>
              </a:rPr>
              <a:t>$12M</a:t>
            </a:r>
          </a:p>
          <a:p>
            <a:pPr algn="r">
              <a:spcBef>
                <a:spcPts val="1700"/>
              </a:spcBef>
            </a:pPr>
            <a:r>
              <a:rPr lang="en-US" sz="1600" dirty="0">
                <a:latin typeface="Avenir Book" panose="02000503020000020003" pitchFamily="2" charset="0"/>
              </a:rPr>
              <a:t>$10M</a:t>
            </a:r>
          </a:p>
          <a:p>
            <a:pPr algn="r">
              <a:spcBef>
                <a:spcPts val="1700"/>
              </a:spcBef>
            </a:pPr>
            <a:r>
              <a:rPr lang="en-US" sz="1600" dirty="0">
                <a:latin typeface="Avenir Book" panose="02000503020000020003" pitchFamily="2" charset="0"/>
              </a:rPr>
              <a:t>$8M</a:t>
            </a:r>
          </a:p>
          <a:p>
            <a:pPr algn="r">
              <a:spcBef>
                <a:spcPts val="1700"/>
              </a:spcBef>
            </a:pPr>
            <a:r>
              <a:rPr lang="en-US" sz="1600" dirty="0">
                <a:latin typeface="Avenir Book" panose="02000503020000020003" pitchFamily="2" charset="0"/>
              </a:rPr>
              <a:t>$6M</a:t>
            </a:r>
          </a:p>
          <a:p>
            <a:pPr algn="r">
              <a:spcBef>
                <a:spcPts val="1700"/>
              </a:spcBef>
            </a:pPr>
            <a:r>
              <a:rPr lang="en-US" sz="1600" dirty="0">
                <a:latin typeface="Avenir Book" panose="02000503020000020003" pitchFamily="2" charset="0"/>
              </a:rPr>
              <a:t>$4M</a:t>
            </a:r>
          </a:p>
          <a:p>
            <a:pPr algn="r">
              <a:spcBef>
                <a:spcPts val="1700"/>
              </a:spcBef>
            </a:pPr>
            <a:r>
              <a:rPr lang="en-US" sz="1600" dirty="0">
                <a:latin typeface="Avenir Book" panose="02000503020000020003" pitchFamily="2" charset="0"/>
              </a:rPr>
              <a:t>$2M</a:t>
            </a:r>
          </a:p>
          <a:p>
            <a:pPr algn="r">
              <a:spcBef>
                <a:spcPts val="1700"/>
              </a:spcBef>
            </a:pPr>
            <a:r>
              <a:rPr lang="en-US" sz="1600" dirty="0">
                <a:latin typeface="Avenir Book" panose="02000503020000020003" pitchFamily="2" charset="0"/>
              </a:rPr>
              <a:t>$0M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078B8F-DADE-4146-98A0-C1ACF328619C}"/>
              </a:ext>
            </a:extLst>
          </p:cNvPr>
          <p:cNvSpPr txBox="1"/>
          <p:nvPr/>
        </p:nvSpPr>
        <p:spPr>
          <a:xfrm>
            <a:off x="2937363" y="4035741"/>
            <a:ext cx="142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19.7% </a:t>
            </a:r>
            <a:r>
              <a:rPr kumimoji="0" lang="en-US" sz="2400" b="0" i="1" u="none" strike="noStrike" kern="1200" cap="none" spc="-15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YoY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2A1C1E-EC28-4562-8465-114E35A02EEC}"/>
              </a:ext>
            </a:extLst>
          </p:cNvPr>
          <p:cNvSpPr txBox="1"/>
          <p:nvPr/>
        </p:nvSpPr>
        <p:spPr>
          <a:xfrm>
            <a:off x="3182411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FY’19 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FBB4AD-FEA6-4CD7-8E15-6DBC0594ED43}"/>
              </a:ext>
            </a:extLst>
          </p:cNvPr>
          <p:cNvSpPr/>
          <p:nvPr/>
        </p:nvSpPr>
        <p:spPr>
          <a:xfrm>
            <a:off x="3032754" y="5235249"/>
            <a:ext cx="1233592" cy="2412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8E0039-09FF-45EF-A561-D6015306AF53}"/>
              </a:ext>
            </a:extLst>
          </p:cNvPr>
          <p:cNvSpPr txBox="1"/>
          <p:nvPr/>
        </p:nvSpPr>
        <p:spPr>
          <a:xfrm>
            <a:off x="4687126" y="4018047"/>
            <a:ext cx="142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212% </a:t>
            </a:r>
            <a:r>
              <a:rPr kumimoji="0" lang="en-US" sz="2400" b="0" i="1" u="none" strike="noStrike" kern="1200" cap="none" spc="-15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YoY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672275-5FCD-400C-A678-1BAC82625190}"/>
              </a:ext>
            </a:extLst>
          </p:cNvPr>
          <p:cNvSpPr txBox="1"/>
          <p:nvPr/>
        </p:nvSpPr>
        <p:spPr>
          <a:xfrm>
            <a:off x="4932174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FY’20 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6E7E33-9760-482E-B80A-BB7B9789913B}"/>
              </a:ext>
            </a:extLst>
          </p:cNvPr>
          <p:cNvSpPr/>
          <p:nvPr/>
        </p:nvSpPr>
        <p:spPr>
          <a:xfrm>
            <a:off x="4782517" y="4926203"/>
            <a:ext cx="1233592" cy="55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FD42EF-C771-4CAC-B31F-53E1A14C93FE}"/>
              </a:ext>
            </a:extLst>
          </p:cNvPr>
          <p:cNvSpPr txBox="1"/>
          <p:nvPr/>
        </p:nvSpPr>
        <p:spPr>
          <a:xfrm>
            <a:off x="6436889" y="3726776"/>
            <a:ext cx="142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118% </a:t>
            </a:r>
            <a:r>
              <a:rPr kumimoji="0" lang="en-US" sz="2400" b="0" i="1" u="none" strike="noStrike" kern="1200" cap="none" spc="-15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YoY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AB653-F4D8-4B3A-B866-8907972D4A5E}"/>
              </a:ext>
            </a:extLst>
          </p:cNvPr>
          <p:cNvSpPr txBox="1"/>
          <p:nvPr/>
        </p:nvSpPr>
        <p:spPr>
          <a:xfrm>
            <a:off x="6681937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FY’21 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4B2ECA-C043-40AD-92BF-A2CDFEC326BC}"/>
              </a:ext>
            </a:extLst>
          </p:cNvPr>
          <p:cNvSpPr/>
          <p:nvPr/>
        </p:nvSpPr>
        <p:spPr>
          <a:xfrm>
            <a:off x="6532280" y="4186834"/>
            <a:ext cx="1233592" cy="1289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ABCD3A-E8E6-453A-8243-921D08452466}"/>
              </a:ext>
            </a:extLst>
          </p:cNvPr>
          <p:cNvSpPr txBox="1"/>
          <p:nvPr/>
        </p:nvSpPr>
        <p:spPr>
          <a:xfrm>
            <a:off x="8186651" y="2142386"/>
            <a:ext cx="142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15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132% </a:t>
            </a:r>
            <a:r>
              <a:rPr kumimoji="0" lang="en-US" sz="2400" b="0" i="1" u="none" strike="noStrike" kern="1200" cap="none" spc="-15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Heavy" panose="020B0703020203020204" pitchFamily="34" charset="0"/>
                <a:ea typeface="MS PGothic" pitchFamily="34" charset="-128"/>
              </a:rPr>
              <a:t>YoY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51BE1D-38C6-493A-8EB3-91C4512CC505}"/>
              </a:ext>
            </a:extLst>
          </p:cNvPr>
          <p:cNvSpPr txBox="1"/>
          <p:nvPr/>
        </p:nvSpPr>
        <p:spPr>
          <a:xfrm>
            <a:off x="8431699" y="5653582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Medium" panose="02000603020000020003" pitchFamily="2" charset="0"/>
              </a:rPr>
              <a:t>FY’22 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120D03-D314-48D2-AA39-00C19F618303}"/>
              </a:ext>
            </a:extLst>
          </p:cNvPr>
          <p:cNvSpPr/>
          <p:nvPr/>
        </p:nvSpPr>
        <p:spPr>
          <a:xfrm>
            <a:off x="8282042" y="2604051"/>
            <a:ext cx="1233592" cy="2872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BD0E00-BC7A-437F-9BD1-60238ED18F73}"/>
              </a:ext>
            </a:extLst>
          </p:cNvPr>
          <p:cNvCxnSpPr>
            <a:cxnSpLocks/>
          </p:cNvCxnSpPr>
          <p:nvPr/>
        </p:nvCxnSpPr>
        <p:spPr>
          <a:xfrm>
            <a:off x="2454073" y="5476458"/>
            <a:ext cx="7683840" cy="0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4E7343-41B8-4923-896F-1C0CDA999187}"/>
              </a:ext>
            </a:extLst>
          </p:cNvPr>
          <p:cNvSpPr txBox="1"/>
          <p:nvPr/>
        </p:nvSpPr>
        <p:spPr>
          <a:xfrm>
            <a:off x="3182411" y="5212614"/>
            <a:ext cx="93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venir Medium" panose="02000603020000020003" pitchFamily="2" charset="0"/>
              </a:rPr>
              <a:t>$0.8M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E94D42-1CC1-4A4E-9FB8-D44CE347212D}"/>
              </a:ext>
            </a:extLst>
          </p:cNvPr>
          <p:cNvSpPr txBox="1"/>
          <p:nvPr/>
        </p:nvSpPr>
        <p:spPr>
          <a:xfrm>
            <a:off x="4932174" y="4956684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$2.4M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270191-5757-4EF0-B744-35AC347763AA}"/>
              </a:ext>
            </a:extLst>
          </p:cNvPr>
          <p:cNvSpPr txBox="1"/>
          <p:nvPr/>
        </p:nvSpPr>
        <p:spPr>
          <a:xfrm>
            <a:off x="6681937" y="4221187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$5.3M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29D96D-5636-491D-8F03-F1C8505E417B}"/>
              </a:ext>
            </a:extLst>
          </p:cNvPr>
          <p:cNvSpPr txBox="1"/>
          <p:nvPr/>
        </p:nvSpPr>
        <p:spPr>
          <a:xfrm>
            <a:off x="8431699" y="2652534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Medium" panose="02000603020000020003" pitchFamily="2" charset="0"/>
              </a:rPr>
              <a:t>$12.6M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33C871-6DE3-4B28-AA90-77A2E0CEA6AB}"/>
              </a:ext>
            </a:extLst>
          </p:cNvPr>
          <p:cNvSpPr txBox="1"/>
          <p:nvPr/>
        </p:nvSpPr>
        <p:spPr>
          <a:xfrm>
            <a:off x="2821333" y="2164137"/>
            <a:ext cx="47948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solidFill>
                  <a:schemeClr val="tx2"/>
                </a:solidFill>
                <a:latin typeface="Avenir Heavy" panose="020B0703020203020204" pitchFamily="34" charset="0"/>
                <a:ea typeface="MS PGothic" pitchFamily="34" charset="-128"/>
              </a:rPr>
              <a:t>Revenue lags ending ARR</a:t>
            </a: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solidFill>
                  <a:schemeClr val="tx2"/>
                </a:solidFill>
                <a:latin typeface="Avenir Heavy" panose="020B0703020203020204" pitchFamily="34" charset="0"/>
                <a:ea typeface="MS PGothic" pitchFamily="34" charset="-128"/>
              </a:rPr>
              <a:t>Minimal hardware revenue in FY’20, none after Q1</a:t>
            </a: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solidFill>
                  <a:schemeClr val="tx2"/>
                </a:solidFill>
                <a:latin typeface="Avenir Heavy" panose="020B0703020203020204" pitchFamily="34" charset="0"/>
                <a:ea typeface="MS PGothic" pitchFamily="34" charset="-128"/>
              </a:rPr>
              <a:t>Subscription revenue shows strong growth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ADC46A-F84E-4CD7-8501-7D744C3FD133}"/>
              </a:ext>
            </a:extLst>
          </p:cNvPr>
          <p:cNvGrpSpPr/>
          <p:nvPr/>
        </p:nvGrpSpPr>
        <p:grpSpPr>
          <a:xfrm>
            <a:off x="2682752" y="1641801"/>
            <a:ext cx="2407658" cy="338554"/>
            <a:chOff x="3067428" y="1727299"/>
            <a:chExt cx="2407658" cy="33855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B19129-224D-411D-852B-2CAC27BC3E06}"/>
                </a:ext>
              </a:extLst>
            </p:cNvPr>
            <p:cNvSpPr txBox="1"/>
            <p:nvPr/>
          </p:nvSpPr>
          <p:spPr>
            <a:xfrm>
              <a:off x="3235162" y="1727299"/>
              <a:ext cx="22399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Subscription revenue</a:t>
              </a:r>
              <a:endParaRPr kumimoji="0" lang="en-US" sz="1600" b="0" u="none" strike="noStrike" kern="1200" cap="none" normalizeH="0" baseline="3000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60A406C-223F-4348-B284-34E61657FBE0}"/>
                </a:ext>
              </a:extLst>
            </p:cNvPr>
            <p:cNvSpPr/>
            <p:nvPr/>
          </p:nvSpPr>
          <p:spPr>
            <a:xfrm>
              <a:off x="3067428" y="1781403"/>
              <a:ext cx="193288" cy="1932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941E56C-4A54-4C5B-B7D9-D849D5A0E692}"/>
              </a:ext>
            </a:extLst>
          </p:cNvPr>
          <p:cNvGrpSpPr/>
          <p:nvPr/>
        </p:nvGrpSpPr>
        <p:grpSpPr>
          <a:xfrm>
            <a:off x="5218773" y="1641801"/>
            <a:ext cx="2172412" cy="338554"/>
            <a:chOff x="5052345" y="1727299"/>
            <a:chExt cx="2172412" cy="33855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50DA5FA-2F69-4B28-B348-A725770EB2F9}"/>
                </a:ext>
              </a:extLst>
            </p:cNvPr>
            <p:cNvSpPr txBox="1"/>
            <p:nvPr/>
          </p:nvSpPr>
          <p:spPr>
            <a:xfrm>
              <a:off x="5220079" y="1727299"/>
              <a:ext cx="20046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Hardware revenue</a:t>
              </a:r>
              <a:endParaRPr kumimoji="0" lang="en-US" sz="1600" b="0" u="none" strike="noStrike" kern="1200" cap="none" normalizeH="0" baseline="3000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75DE84-D3B8-4A5E-8A6D-7CE52147B7F7}"/>
                </a:ext>
              </a:extLst>
            </p:cNvPr>
            <p:cNvSpPr/>
            <p:nvPr/>
          </p:nvSpPr>
          <p:spPr>
            <a:xfrm>
              <a:off x="5052345" y="1781403"/>
              <a:ext cx="193288" cy="1932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6697C71-8D6E-4380-A85A-2C0BD7A3C7CD}"/>
              </a:ext>
            </a:extLst>
          </p:cNvPr>
          <p:cNvSpPr/>
          <p:nvPr/>
        </p:nvSpPr>
        <p:spPr>
          <a:xfrm>
            <a:off x="4782517" y="4850833"/>
            <a:ext cx="1233592" cy="753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19A4B3-5CDD-475B-B24C-7E20D8EAF8B6}"/>
              </a:ext>
            </a:extLst>
          </p:cNvPr>
          <p:cNvSpPr txBox="1"/>
          <p:nvPr/>
        </p:nvSpPr>
        <p:spPr>
          <a:xfrm>
            <a:off x="4932174" y="4500336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venir Medium" panose="02000603020000020003" pitchFamily="2" charset="0"/>
              </a:rPr>
              <a:t>$0.3M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4F0C327-78BE-44E0-9C69-CECC273B8ECF}"/>
              </a:ext>
            </a:extLst>
          </p:cNvPr>
          <p:cNvSpPr/>
          <p:nvPr/>
        </p:nvSpPr>
        <p:spPr>
          <a:xfrm>
            <a:off x="3032754" y="4559741"/>
            <a:ext cx="1233592" cy="6755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690E5A-BE5F-47C2-954E-2748BEE082ED}"/>
              </a:ext>
            </a:extLst>
          </p:cNvPr>
          <p:cNvSpPr txBox="1"/>
          <p:nvPr/>
        </p:nvSpPr>
        <p:spPr>
          <a:xfrm>
            <a:off x="3182411" y="4741010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venir Medium" panose="02000603020000020003" pitchFamily="2" charset="0"/>
              </a:rPr>
              <a:t>$3.0M</a:t>
            </a:r>
          </a:p>
        </p:txBody>
      </p:sp>
    </p:spTree>
    <p:extLst>
      <p:ext uri="{BB962C8B-B14F-4D97-AF65-F5344CB8AC3E}">
        <p14:creationId xmlns:p14="http://schemas.microsoft.com/office/powerpoint/2010/main" val="3524183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26DC81-6FDA-494A-9C72-F1DC4A85F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FA90F3-8071-4ADA-8904-FB6D36E6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Profit &amp; loss by year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7D60227-EC2C-4F72-A7F0-8F8895A14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113387"/>
              </p:ext>
            </p:extLst>
          </p:nvPr>
        </p:nvGraphicFramePr>
        <p:xfrm>
          <a:off x="697333" y="1228317"/>
          <a:ext cx="7656092" cy="43800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0942">
                  <a:extLst>
                    <a:ext uri="{9D8B030D-6E8A-4147-A177-3AD203B41FA5}">
                      <a16:colId xmlns:a16="http://schemas.microsoft.com/office/drawing/2014/main" val="1598814988"/>
                    </a:ext>
                  </a:extLst>
                </a:gridCol>
                <a:gridCol w="1270254">
                  <a:extLst>
                    <a:ext uri="{9D8B030D-6E8A-4147-A177-3AD203B41FA5}">
                      <a16:colId xmlns:a16="http://schemas.microsoft.com/office/drawing/2014/main" val="905180249"/>
                    </a:ext>
                  </a:extLst>
                </a:gridCol>
                <a:gridCol w="1264919">
                  <a:extLst>
                    <a:ext uri="{9D8B030D-6E8A-4147-A177-3AD203B41FA5}">
                      <a16:colId xmlns:a16="http://schemas.microsoft.com/office/drawing/2014/main" val="290670344"/>
                    </a:ext>
                  </a:extLst>
                </a:gridCol>
                <a:gridCol w="1253824">
                  <a:extLst>
                    <a:ext uri="{9D8B030D-6E8A-4147-A177-3AD203B41FA5}">
                      <a16:colId xmlns:a16="http://schemas.microsoft.com/office/drawing/2014/main" val="2591986079"/>
                    </a:ext>
                  </a:extLst>
                </a:gridCol>
                <a:gridCol w="1176153">
                  <a:extLst>
                    <a:ext uri="{9D8B030D-6E8A-4147-A177-3AD203B41FA5}">
                      <a16:colId xmlns:a16="http://schemas.microsoft.com/office/drawing/2014/main" val="3811769075"/>
                    </a:ext>
                  </a:extLst>
                </a:gridCol>
              </a:tblGrid>
              <a:tr h="398535">
                <a:tc>
                  <a:txBody>
                    <a:bodyPr/>
                    <a:lstStyle/>
                    <a:p>
                      <a:pPr marL="182880" algn="l" fontAlgn="ctr"/>
                      <a:r>
                        <a:rPr lang="en-US" sz="12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($ in Millions)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FY’19 A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FY’20 A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FY’21 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FY’22 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074332"/>
                  </a:ext>
                </a:extLst>
              </a:tr>
              <a:tr h="397691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Ending ARR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$2.2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$4.0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$9.4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2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$20.7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403810"/>
                  </a:ext>
                </a:extLst>
              </a:tr>
              <a:tr h="541659">
                <a:tc>
                  <a:txBody>
                    <a:bodyPr/>
                    <a:lstStyle/>
                    <a:p>
                      <a:pPr marL="36576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Subscription Revenue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$0.8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$2.4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$5.3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2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Book" panose="02000503020000020003" pitchFamily="2" charset="0"/>
                        </a:rPr>
                        <a:t>$12.6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09067"/>
                  </a:ext>
                </a:extLst>
              </a:tr>
              <a:tr h="505263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Total Revenue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$3.8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$2.7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$5.3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2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$12.6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161729"/>
                  </a:ext>
                </a:extLst>
              </a:tr>
              <a:tr h="485449">
                <a:tc>
                  <a:txBody>
                    <a:bodyPr/>
                    <a:lstStyle/>
                    <a:p>
                      <a:pPr marL="36576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Subscription GM%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58%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59%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71%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2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Book" panose="02000503020000020003" pitchFamily="2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297326"/>
                  </a:ext>
                </a:extLst>
              </a:tr>
              <a:tr h="646418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GAAP Gross Margin%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54%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71%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2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763156"/>
                  </a:ext>
                </a:extLst>
              </a:tr>
              <a:tr h="496405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Total Operating Expenses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$14.7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$19.0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Avenir Heavy" panose="020B0703020203020204" pitchFamily="34" charset="0"/>
                          <a:ea typeface="+mn-ea"/>
                          <a:cs typeface="+mn-cs"/>
                        </a:rPr>
                        <a:t>$19.6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2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$26.4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81463"/>
                  </a:ext>
                </a:extLst>
              </a:tr>
              <a:tr h="455727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Operating Income/(Loss)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$(13.9)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$(17.6)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$(15.8)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2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$(16.0)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519608"/>
                  </a:ext>
                </a:extLst>
              </a:tr>
              <a:tr h="452862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lack" panose="020B0803020203020204" pitchFamily="34" charset="0"/>
                        </a:rPr>
                        <a:t>Total Headcount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lack" panose="020B080302020302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lack" panose="020B0803020203020204" pitchFamily="34" charset="0"/>
                        </a:rPr>
                        <a:t>73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lack" panose="020B0803020203020204" pitchFamily="34" charset="0"/>
                        </a:rPr>
                        <a:t>77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4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Black" panose="020B080302020302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55565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4D3206-CE78-45F7-9F33-BB9528253413}"/>
              </a:ext>
            </a:extLst>
          </p:cNvPr>
          <p:cNvSpPr/>
          <p:nvPr/>
        </p:nvSpPr>
        <p:spPr>
          <a:xfrm>
            <a:off x="857250" y="2103985"/>
            <a:ext cx="7686302" cy="38033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D05F4-037C-4553-9A00-5AD546CD8633}"/>
              </a:ext>
            </a:extLst>
          </p:cNvPr>
          <p:cNvSpPr txBox="1"/>
          <p:nvPr/>
        </p:nvSpPr>
        <p:spPr>
          <a:xfrm>
            <a:off x="4607676" y="368788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</a:rPr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105BB4-B5DB-4768-8B76-602562A0D39F}"/>
              </a:ext>
            </a:extLst>
          </p:cNvPr>
          <p:cNvSpPr txBox="1"/>
          <p:nvPr/>
        </p:nvSpPr>
        <p:spPr>
          <a:xfrm>
            <a:off x="5857236" y="3113182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</a:rPr>
              <a:t>**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914DA9-7AA0-4596-80AC-E7C6D565B382}"/>
              </a:ext>
            </a:extLst>
          </p:cNvPr>
          <p:cNvSpPr txBox="1"/>
          <p:nvPr/>
        </p:nvSpPr>
        <p:spPr>
          <a:xfrm>
            <a:off x="8484767" y="3126587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</a:rPr>
              <a:t>***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AFE90B-0AB0-44AA-B946-5921B04A6D2A}"/>
              </a:ext>
            </a:extLst>
          </p:cNvPr>
          <p:cNvSpPr txBox="1"/>
          <p:nvPr/>
        </p:nvSpPr>
        <p:spPr>
          <a:xfrm>
            <a:off x="8610821" y="4654219"/>
            <a:ext cx="3238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* Impact of hardware </a:t>
            </a:r>
          </a:p>
          <a:p>
            <a:pPr marL="0" marR="0" lvl="0" indent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** Hiring support staff ahead of revenue</a:t>
            </a:r>
          </a:p>
          <a:p>
            <a:pPr marL="0" marR="0" lvl="0" indent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*** </a:t>
            </a:r>
            <a:r>
              <a:rPr lang="en-US" sz="1200" i="1" dirty="0">
                <a:solidFill>
                  <a:schemeClr val="accent3"/>
                </a:solidFill>
                <a:latin typeface="Avenir Medium" panose="02000603020000020003" pitchFamily="2" charset="0"/>
              </a:rPr>
              <a:t>Subscription margin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 at scale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A46FB21-EE05-46C0-BDDE-9DCFE8A84B27}"/>
              </a:ext>
            </a:extLst>
          </p:cNvPr>
          <p:cNvSpPr/>
          <p:nvPr/>
        </p:nvSpPr>
        <p:spPr>
          <a:xfrm>
            <a:off x="857250" y="3126587"/>
            <a:ext cx="7686302" cy="38033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0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CCCC51DC-DCD0-4AF3-966D-D16FB7CE8B0F}"/>
              </a:ext>
            </a:extLst>
          </p:cNvPr>
          <p:cNvGrpSpPr/>
          <p:nvPr/>
        </p:nvGrpSpPr>
        <p:grpSpPr>
          <a:xfrm>
            <a:off x="955213" y="5115398"/>
            <a:ext cx="6283787" cy="1036720"/>
            <a:chOff x="955213" y="5115398"/>
            <a:chExt cx="6283787" cy="1036720"/>
          </a:xfrm>
        </p:grpSpPr>
        <p:sp>
          <p:nvSpPr>
            <p:cNvPr id="21" name="Freeform 1392">
              <a:extLst>
                <a:ext uri="{FF2B5EF4-FFF2-40B4-BE49-F238E27FC236}">
                  <a16:creationId xmlns:a16="http://schemas.microsoft.com/office/drawing/2014/main" id="{36135409-31E7-4C82-AF8D-CA18309BC3F6}"/>
                </a:ext>
              </a:extLst>
            </p:cNvPr>
            <p:cNvSpPr/>
            <p:nvPr/>
          </p:nvSpPr>
          <p:spPr>
            <a:xfrm>
              <a:off x="955213" y="5550727"/>
              <a:ext cx="6283787" cy="601391"/>
            </a:xfrm>
            <a:custGeom>
              <a:avLst/>
              <a:gdLst>
                <a:gd name="connsiteX0" fmla="*/ 0 w 5793065"/>
                <a:gd name="connsiteY0" fmla="*/ 908824 h 955830"/>
                <a:gd name="connsiteX1" fmla="*/ 1858781 w 5793065"/>
                <a:gd name="connsiteY1" fmla="*/ 1919 h 955830"/>
                <a:gd name="connsiteX2" fmla="*/ 3200400 w 5793065"/>
                <a:gd name="connsiteY2" fmla="*/ 676476 h 955830"/>
                <a:gd name="connsiteX3" fmla="*/ 5576341 w 5793065"/>
                <a:gd name="connsiteY3" fmla="*/ 931309 h 955830"/>
                <a:gd name="connsiteX4" fmla="*/ 5538866 w 5793065"/>
                <a:gd name="connsiteY4" fmla="*/ 931309 h 955830"/>
                <a:gd name="connsiteX0" fmla="*/ 0 w 5908876"/>
                <a:gd name="connsiteY0" fmla="*/ 908726 h 933012"/>
                <a:gd name="connsiteX1" fmla="*/ 1858781 w 5908876"/>
                <a:gd name="connsiteY1" fmla="*/ 1821 h 933012"/>
                <a:gd name="connsiteX2" fmla="*/ 3200400 w 5908876"/>
                <a:gd name="connsiteY2" fmla="*/ 676378 h 933012"/>
                <a:gd name="connsiteX3" fmla="*/ 5739736 w 5908876"/>
                <a:gd name="connsiteY3" fmla="*/ 737340 h 933012"/>
                <a:gd name="connsiteX4" fmla="*/ 5538866 w 5908876"/>
                <a:gd name="connsiteY4" fmla="*/ 931211 h 933012"/>
                <a:gd name="connsiteX0" fmla="*/ 0 w 5566753"/>
                <a:gd name="connsiteY0" fmla="*/ 908787 h 936425"/>
                <a:gd name="connsiteX1" fmla="*/ 1858781 w 5566753"/>
                <a:gd name="connsiteY1" fmla="*/ 1882 h 936425"/>
                <a:gd name="connsiteX2" fmla="*/ 3200400 w 5566753"/>
                <a:gd name="connsiteY2" fmla="*/ 676439 h 936425"/>
                <a:gd name="connsiteX3" fmla="*/ 4291468 w 5566753"/>
                <a:gd name="connsiteY3" fmla="*/ 861479 h 936425"/>
                <a:gd name="connsiteX4" fmla="*/ 5538866 w 5566753"/>
                <a:gd name="connsiteY4" fmla="*/ 931272 h 936425"/>
                <a:gd name="connsiteX0" fmla="*/ 0 w 5603206"/>
                <a:gd name="connsiteY0" fmla="*/ 908787 h 922106"/>
                <a:gd name="connsiteX1" fmla="*/ 1858781 w 5603206"/>
                <a:gd name="connsiteY1" fmla="*/ 1882 h 922106"/>
                <a:gd name="connsiteX2" fmla="*/ 3200400 w 5603206"/>
                <a:gd name="connsiteY2" fmla="*/ 676439 h 922106"/>
                <a:gd name="connsiteX3" fmla="*/ 4291468 w 5603206"/>
                <a:gd name="connsiteY3" fmla="*/ 861479 h 922106"/>
                <a:gd name="connsiteX4" fmla="*/ 5576001 w 5603206"/>
                <a:gd name="connsiteY4" fmla="*/ 915762 h 922106"/>
                <a:gd name="connsiteX0" fmla="*/ 0 w 5576001"/>
                <a:gd name="connsiteY0" fmla="*/ 908787 h 915761"/>
                <a:gd name="connsiteX1" fmla="*/ 1858781 w 5576001"/>
                <a:gd name="connsiteY1" fmla="*/ 1882 h 915761"/>
                <a:gd name="connsiteX2" fmla="*/ 3200400 w 5576001"/>
                <a:gd name="connsiteY2" fmla="*/ 676439 h 915761"/>
                <a:gd name="connsiteX3" fmla="*/ 4291468 w 5576001"/>
                <a:gd name="connsiteY3" fmla="*/ 861479 h 915761"/>
                <a:gd name="connsiteX4" fmla="*/ 5576001 w 5576001"/>
                <a:gd name="connsiteY4" fmla="*/ 915762 h 915761"/>
                <a:gd name="connsiteX0" fmla="*/ 0 w 5576001"/>
                <a:gd name="connsiteY0" fmla="*/ 1019326 h 1019326"/>
                <a:gd name="connsiteX1" fmla="*/ 1858781 w 5576001"/>
                <a:gd name="connsiteY1" fmla="*/ 3853 h 1019326"/>
                <a:gd name="connsiteX2" fmla="*/ 3200400 w 5576001"/>
                <a:gd name="connsiteY2" fmla="*/ 678410 h 1019326"/>
                <a:gd name="connsiteX3" fmla="*/ 4291468 w 5576001"/>
                <a:gd name="connsiteY3" fmla="*/ 863450 h 1019326"/>
                <a:gd name="connsiteX4" fmla="*/ 5576001 w 5576001"/>
                <a:gd name="connsiteY4" fmla="*/ 917733 h 1019326"/>
                <a:gd name="connsiteX0" fmla="*/ 0 w 5576001"/>
                <a:gd name="connsiteY0" fmla="*/ 1019413 h 1019413"/>
                <a:gd name="connsiteX1" fmla="*/ 1858781 w 5576001"/>
                <a:gd name="connsiteY1" fmla="*/ 3940 h 1019413"/>
                <a:gd name="connsiteX2" fmla="*/ 3200400 w 5576001"/>
                <a:gd name="connsiteY2" fmla="*/ 678497 h 1019413"/>
                <a:gd name="connsiteX3" fmla="*/ 4284042 w 5576001"/>
                <a:gd name="connsiteY3" fmla="*/ 948840 h 1019413"/>
                <a:gd name="connsiteX4" fmla="*/ 5576001 w 5576001"/>
                <a:gd name="connsiteY4" fmla="*/ 917820 h 1019413"/>
                <a:gd name="connsiteX0" fmla="*/ 0 w 5568574"/>
                <a:gd name="connsiteY0" fmla="*/ 1019413 h 1026388"/>
                <a:gd name="connsiteX1" fmla="*/ 1858781 w 5568574"/>
                <a:gd name="connsiteY1" fmla="*/ 3940 h 1026388"/>
                <a:gd name="connsiteX2" fmla="*/ 3200400 w 5568574"/>
                <a:gd name="connsiteY2" fmla="*/ 678497 h 1026388"/>
                <a:gd name="connsiteX3" fmla="*/ 4284042 w 5568574"/>
                <a:gd name="connsiteY3" fmla="*/ 948840 h 1026388"/>
                <a:gd name="connsiteX4" fmla="*/ 5568574 w 5568574"/>
                <a:gd name="connsiteY4" fmla="*/ 1026388 h 1026388"/>
                <a:gd name="connsiteX0" fmla="*/ 0 w 5167205"/>
                <a:gd name="connsiteY0" fmla="*/ 1019413 h 1019413"/>
                <a:gd name="connsiteX1" fmla="*/ 1858781 w 5167205"/>
                <a:gd name="connsiteY1" fmla="*/ 3940 h 1019413"/>
                <a:gd name="connsiteX2" fmla="*/ 3200400 w 5167205"/>
                <a:gd name="connsiteY2" fmla="*/ 678497 h 1019413"/>
                <a:gd name="connsiteX3" fmla="*/ 4284042 w 5167205"/>
                <a:gd name="connsiteY3" fmla="*/ 948840 h 1019413"/>
                <a:gd name="connsiteX4" fmla="*/ 5167205 w 5167205"/>
                <a:gd name="connsiteY4" fmla="*/ 1012307 h 101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7205" h="1019413">
                  <a:moveTo>
                    <a:pt x="0" y="1019413"/>
                  </a:moveTo>
                  <a:cubicBezTo>
                    <a:pt x="662690" y="585323"/>
                    <a:pt x="1325381" y="60759"/>
                    <a:pt x="1858781" y="3940"/>
                  </a:cubicBezTo>
                  <a:cubicBezTo>
                    <a:pt x="2392181" y="-52879"/>
                    <a:pt x="2796190" y="521014"/>
                    <a:pt x="3200400" y="678497"/>
                  </a:cubicBezTo>
                  <a:cubicBezTo>
                    <a:pt x="3604610" y="835980"/>
                    <a:pt x="3889346" y="890858"/>
                    <a:pt x="4284042" y="948840"/>
                  </a:cubicBezTo>
                  <a:cubicBezTo>
                    <a:pt x="4678738" y="1006822"/>
                    <a:pt x="4593551" y="987013"/>
                    <a:pt x="5167205" y="1012307"/>
                  </a:cubicBezTo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709186-7512-42DD-A935-66A5131F0F1A}"/>
                </a:ext>
              </a:extLst>
            </p:cNvPr>
            <p:cNvSpPr txBox="1"/>
            <p:nvPr/>
          </p:nvSpPr>
          <p:spPr>
            <a:xfrm>
              <a:off x="2206670" y="5115398"/>
              <a:ext cx="12218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92D050"/>
                  </a:solidFill>
                  <a:latin typeface="Avenir Medium" panose="02000603020000020003" pitchFamily="2" charset="0"/>
                </a:rPr>
                <a:t>1990s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6C7E2A4-68E5-44BB-BF70-5CDF5575481B}"/>
              </a:ext>
            </a:extLst>
          </p:cNvPr>
          <p:cNvGrpSpPr/>
          <p:nvPr/>
        </p:nvGrpSpPr>
        <p:grpSpPr>
          <a:xfrm>
            <a:off x="1540414" y="4546053"/>
            <a:ext cx="8359236" cy="1612583"/>
            <a:chOff x="1540414" y="4546053"/>
            <a:chExt cx="8359236" cy="1612583"/>
          </a:xfrm>
        </p:grpSpPr>
        <p:sp>
          <p:nvSpPr>
            <p:cNvPr id="22" name="Freeform 1394">
              <a:extLst>
                <a:ext uri="{FF2B5EF4-FFF2-40B4-BE49-F238E27FC236}">
                  <a16:creationId xmlns:a16="http://schemas.microsoft.com/office/drawing/2014/main" id="{90143EB9-0DA6-4859-9300-887DBFE8E3E9}"/>
                </a:ext>
              </a:extLst>
            </p:cNvPr>
            <p:cNvSpPr/>
            <p:nvPr/>
          </p:nvSpPr>
          <p:spPr>
            <a:xfrm>
              <a:off x="1540414" y="4991100"/>
              <a:ext cx="8359236" cy="1167536"/>
            </a:xfrm>
            <a:custGeom>
              <a:avLst/>
              <a:gdLst>
                <a:gd name="connsiteX0" fmla="*/ 0 w 6798039"/>
                <a:gd name="connsiteY0" fmla="*/ 846946 h 884422"/>
                <a:gd name="connsiteX1" fmla="*/ 1903750 w 6798039"/>
                <a:gd name="connsiteY1" fmla="*/ 584618 h 884422"/>
                <a:gd name="connsiteX2" fmla="*/ 3230380 w 6798039"/>
                <a:gd name="connsiteY2" fmla="*/ 2 h 884422"/>
                <a:gd name="connsiteX3" fmla="*/ 4257206 w 6798039"/>
                <a:gd name="connsiteY3" fmla="*/ 577123 h 884422"/>
                <a:gd name="connsiteX4" fmla="*/ 6798039 w 6798039"/>
                <a:gd name="connsiteY4" fmla="*/ 884422 h 884422"/>
                <a:gd name="connsiteX0" fmla="*/ 0 w 6835515"/>
                <a:gd name="connsiteY0" fmla="*/ 989353 h 989353"/>
                <a:gd name="connsiteX1" fmla="*/ 1941226 w 6835515"/>
                <a:gd name="connsiteY1" fmla="*/ 584618 h 989353"/>
                <a:gd name="connsiteX2" fmla="*/ 3267856 w 6835515"/>
                <a:gd name="connsiteY2" fmla="*/ 2 h 989353"/>
                <a:gd name="connsiteX3" fmla="*/ 4294682 w 6835515"/>
                <a:gd name="connsiteY3" fmla="*/ 577123 h 989353"/>
                <a:gd name="connsiteX4" fmla="*/ 6835515 w 6835515"/>
                <a:gd name="connsiteY4" fmla="*/ 884422 h 989353"/>
                <a:gd name="connsiteX0" fmla="*/ 0 w 6820525"/>
                <a:gd name="connsiteY0" fmla="*/ 989353 h 989353"/>
                <a:gd name="connsiteX1" fmla="*/ 1941226 w 6820525"/>
                <a:gd name="connsiteY1" fmla="*/ 584618 h 989353"/>
                <a:gd name="connsiteX2" fmla="*/ 3267856 w 6820525"/>
                <a:gd name="connsiteY2" fmla="*/ 2 h 989353"/>
                <a:gd name="connsiteX3" fmla="*/ 4294682 w 6820525"/>
                <a:gd name="connsiteY3" fmla="*/ 577123 h 989353"/>
                <a:gd name="connsiteX4" fmla="*/ 6820525 w 6820525"/>
                <a:gd name="connsiteY4" fmla="*/ 981859 h 989353"/>
                <a:gd name="connsiteX0" fmla="*/ 0 w 6820525"/>
                <a:gd name="connsiteY0" fmla="*/ 989351 h 989351"/>
                <a:gd name="connsiteX1" fmla="*/ 1941226 w 6820525"/>
                <a:gd name="connsiteY1" fmla="*/ 584616 h 989351"/>
                <a:gd name="connsiteX2" fmla="*/ 3267856 w 6820525"/>
                <a:gd name="connsiteY2" fmla="*/ 0 h 989351"/>
                <a:gd name="connsiteX3" fmla="*/ 4437089 w 6820525"/>
                <a:gd name="connsiteY3" fmla="*/ 584616 h 989351"/>
                <a:gd name="connsiteX4" fmla="*/ 6820525 w 6820525"/>
                <a:gd name="connsiteY4" fmla="*/ 981857 h 989351"/>
                <a:gd name="connsiteX0" fmla="*/ 0 w 6344155"/>
                <a:gd name="connsiteY0" fmla="*/ 989351 h 989351"/>
                <a:gd name="connsiteX1" fmla="*/ 1941226 w 6344155"/>
                <a:gd name="connsiteY1" fmla="*/ 584616 h 989351"/>
                <a:gd name="connsiteX2" fmla="*/ 3267856 w 6344155"/>
                <a:gd name="connsiteY2" fmla="*/ 0 h 989351"/>
                <a:gd name="connsiteX3" fmla="*/ 4437089 w 6344155"/>
                <a:gd name="connsiteY3" fmla="*/ 584616 h 989351"/>
                <a:gd name="connsiteX4" fmla="*/ 6344155 w 6344155"/>
                <a:gd name="connsiteY4" fmla="*/ 967729 h 989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4155" h="989351">
                  <a:moveTo>
                    <a:pt x="0" y="989351"/>
                  </a:moveTo>
                  <a:cubicBezTo>
                    <a:pt x="682676" y="928765"/>
                    <a:pt x="1396583" y="749508"/>
                    <a:pt x="1941226" y="584616"/>
                  </a:cubicBezTo>
                  <a:cubicBezTo>
                    <a:pt x="2485869" y="419724"/>
                    <a:pt x="2851879" y="0"/>
                    <a:pt x="3267856" y="0"/>
                  </a:cubicBezTo>
                  <a:cubicBezTo>
                    <a:pt x="3683833" y="0"/>
                    <a:pt x="3844978" y="420973"/>
                    <a:pt x="4437089" y="584616"/>
                  </a:cubicBezTo>
                  <a:cubicBezTo>
                    <a:pt x="5029200" y="748259"/>
                    <a:pt x="6059342" y="919011"/>
                    <a:pt x="6344155" y="96772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9A75437-BA3C-41C7-94B3-62D655EF508D}"/>
                </a:ext>
              </a:extLst>
            </p:cNvPr>
            <p:cNvSpPr txBox="1"/>
            <p:nvPr/>
          </p:nvSpPr>
          <p:spPr>
            <a:xfrm>
              <a:off x="4957097" y="4546053"/>
              <a:ext cx="12218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3"/>
                  </a:solidFill>
                  <a:latin typeface="Avenir Medium" panose="02000603020000020003" pitchFamily="2" charset="0"/>
                </a:rPr>
                <a:t>2000s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60CF03D-DB79-4278-B235-4E42519ACF1B}"/>
              </a:ext>
            </a:extLst>
          </p:cNvPr>
          <p:cNvGrpSpPr/>
          <p:nvPr/>
        </p:nvGrpSpPr>
        <p:grpSpPr>
          <a:xfrm>
            <a:off x="1713335" y="3566807"/>
            <a:ext cx="9366032" cy="2591828"/>
            <a:chOff x="1713335" y="3566807"/>
            <a:chExt cx="9366032" cy="2591828"/>
          </a:xfrm>
        </p:grpSpPr>
        <p:sp>
          <p:nvSpPr>
            <p:cNvPr id="23" name="Freeform 1398">
              <a:extLst>
                <a:ext uri="{FF2B5EF4-FFF2-40B4-BE49-F238E27FC236}">
                  <a16:creationId xmlns:a16="http://schemas.microsoft.com/office/drawing/2014/main" id="{00BF47C6-1B22-4F7B-9EA0-2DF5F2DA3CE7}"/>
                </a:ext>
              </a:extLst>
            </p:cNvPr>
            <p:cNvSpPr/>
            <p:nvPr/>
          </p:nvSpPr>
          <p:spPr>
            <a:xfrm>
              <a:off x="1713335" y="3992569"/>
              <a:ext cx="9366032" cy="2166066"/>
            </a:xfrm>
            <a:custGeom>
              <a:avLst/>
              <a:gdLst>
                <a:gd name="connsiteX0" fmla="*/ 0 w 7623212"/>
                <a:gd name="connsiteY0" fmla="*/ 997904 h 997904"/>
                <a:gd name="connsiteX1" fmla="*/ 3147935 w 7623212"/>
                <a:gd name="connsiteY1" fmla="*/ 765556 h 997904"/>
                <a:gd name="connsiteX2" fmla="*/ 4819338 w 7623212"/>
                <a:gd name="connsiteY2" fmla="*/ 1058 h 997904"/>
                <a:gd name="connsiteX3" fmla="*/ 5838669 w 7623212"/>
                <a:gd name="connsiteY3" fmla="*/ 608159 h 997904"/>
                <a:gd name="connsiteX4" fmla="*/ 7622499 w 7623212"/>
                <a:gd name="connsiteY4" fmla="*/ 990409 h 997904"/>
                <a:gd name="connsiteX0" fmla="*/ 0 w 6048035"/>
                <a:gd name="connsiteY0" fmla="*/ 997904 h 997904"/>
                <a:gd name="connsiteX1" fmla="*/ 3147935 w 6048035"/>
                <a:gd name="connsiteY1" fmla="*/ 765556 h 997904"/>
                <a:gd name="connsiteX2" fmla="*/ 4819338 w 6048035"/>
                <a:gd name="connsiteY2" fmla="*/ 1058 h 997904"/>
                <a:gd name="connsiteX3" fmla="*/ 5838669 w 6048035"/>
                <a:gd name="connsiteY3" fmla="*/ 608159 h 997904"/>
                <a:gd name="connsiteX4" fmla="*/ 5814264 w 6048035"/>
                <a:gd name="connsiteY4" fmla="*/ 990409 h 997904"/>
                <a:gd name="connsiteX0" fmla="*/ 0 w 6569272"/>
                <a:gd name="connsiteY0" fmla="*/ 997904 h 997904"/>
                <a:gd name="connsiteX1" fmla="*/ 3147935 w 6569272"/>
                <a:gd name="connsiteY1" fmla="*/ 765556 h 997904"/>
                <a:gd name="connsiteX2" fmla="*/ 4819338 w 6569272"/>
                <a:gd name="connsiteY2" fmla="*/ 1058 h 997904"/>
                <a:gd name="connsiteX3" fmla="*/ 5838669 w 6569272"/>
                <a:gd name="connsiteY3" fmla="*/ 608159 h 997904"/>
                <a:gd name="connsiteX4" fmla="*/ 6566289 w 6569272"/>
                <a:gd name="connsiteY4" fmla="*/ 972938 h 997904"/>
                <a:gd name="connsiteX0" fmla="*/ 0 w 6568695"/>
                <a:gd name="connsiteY0" fmla="*/ 997618 h 997618"/>
                <a:gd name="connsiteX1" fmla="*/ 3147935 w 6568695"/>
                <a:gd name="connsiteY1" fmla="*/ 765270 h 997618"/>
                <a:gd name="connsiteX2" fmla="*/ 4819338 w 6568695"/>
                <a:gd name="connsiteY2" fmla="*/ 772 h 997618"/>
                <a:gd name="connsiteX3" fmla="*/ 5757681 w 6568695"/>
                <a:gd name="connsiteY3" fmla="*/ 628839 h 997618"/>
                <a:gd name="connsiteX4" fmla="*/ 6566289 w 6568695"/>
                <a:gd name="connsiteY4" fmla="*/ 972652 h 997618"/>
                <a:gd name="connsiteX0" fmla="*/ 0 w 6568695"/>
                <a:gd name="connsiteY0" fmla="*/ 997843 h 997843"/>
                <a:gd name="connsiteX1" fmla="*/ 3147935 w 6568695"/>
                <a:gd name="connsiteY1" fmla="*/ 765495 h 997843"/>
                <a:gd name="connsiteX2" fmla="*/ 4819338 w 6568695"/>
                <a:gd name="connsiteY2" fmla="*/ 997 h 997843"/>
                <a:gd name="connsiteX3" fmla="*/ 5757681 w 6568695"/>
                <a:gd name="connsiteY3" fmla="*/ 629064 h 997843"/>
                <a:gd name="connsiteX4" fmla="*/ 6566289 w 6568695"/>
                <a:gd name="connsiteY4" fmla="*/ 972877 h 997843"/>
                <a:gd name="connsiteX0" fmla="*/ 0 w 6568260"/>
                <a:gd name="connsiteY0" fmla="*/ 997843 h 997843"/>
                <a:gd name="connsiteX1" fmla="*/ 3147935 w 6568260"/>
                <a:gd name="connsiteY1" fmla="*/ 765495 h 997843"/>
                <a:gd name="connsiteX2" fmla="*/ 4819338 w 6568260"/>
                <a:gd name="connsiteY2" fmla="*/ 997 h 997843"/>
                <a:gd name="connsiteX3" fmla="*/ 5757681 w 6568260"/>
                <a:gd name="connsiteY3" fmla="*/ 629064 h 997843"/>
                <a:gd name="connsiteX4" fmla="*/ 6566289 w 6568260"/>
                <a:gd name="connsiteY4" fmla="*/ 972877 h 997843"/>
                <a:gd name="connsiteX0" fmla="*/ 0 w 6545216"/>
                <a:gd name="connsiteY0" fmla="*/ 997843 h 997843"/>
                <a:gd name="connsiteX1" fmla="*/ 3147935 w 6545216"/>
                <a:gd name="connsiteY1" fmla="*/ 765495 h 997843"/>
                <a:gd name="connsiteX2" fmla="*/ 4819338 w 6545216"/>
                <a:gd name="connsiteY2" fmla="*/ 997 h 997843"/>
                <a:gd name="connsiteX3" fmla="*/ 5757681 w 6545216"/>
                <a:gd name="connsiteY3" fmla="*/ 629064 h 997843"/>
                <a:gd name="connsiteX4" fmla="*/ 6543150 w 6545216"/>
                <a:gd name="connsiteY4" fmla="*/ 997337 h 997843"/>
                <a:gd name="connsiteX0" fmla="*/ 0 w 6545216"/>
                <a:gd name="connsiteY0" fmla="*/ 997843 h 997843"/>
                <a:gd name="connsiteX1" fmla="*/ 3147935 w 6545216"/>
                <a:gd name="connsiteY1" fmla="*/ 765495 h 997843"/>
                <a:gd name="connsiteX2" fmla="*/ 4819338 w 6545216"/>
                <a:gd name="connsiteY2" fmla="*/ 997 h 997843"/>
                <a:gd name="connsiteX3" fmla="*/ 5757681 w 6545216"/>
                <a:gd name="connsiteY3" fmla="*/ 629064 h 997843"/>
                <a:gd name="connsiteX4" fmla="*/ 6543150 w 6545216"/>
                <a:gd name="connsiteY4" fmla="*/ 993843 h 997843"/>
                <a:gd name="connsiteX0" fmla="*/ 0 w 6545406"/>
                <a:gd name="connsiteY0" fmla="*/ 998525 h 998525"/>
                <a:gd name="connsiteX1" fmla="*/ 3147935 w 6545406"/>
                <a:gd name="connsiteY1" fmla="*/ 766177 h 998525"/>
                <a:gd name="connsiteX2" fmla="*/ 4819338 w 6545406"/>
                <a:gd name="connsiteY2" fmla="*/ 1679 h 998525"/>
                <a:gd name="connsiteX3" fmla="*/ 5798174 w 6545406"/>
                <a:gd name="connsiteY3" fmla="*/ 594803 h 998525"/>
                <a:gd name="connsiteX4" fmla="*/ 6543150 w 6545406"/>
                <a:gd name="connsiteY4" fmla="*/ 994525 h 998525"/>
                <a:gd name="connsiteX0" fmla="*/ 0 w 7180399"/>
                <a:gd name="connsiteY0" fmla="*/ 998525 h 1011996"/>
                <a:gd name="connsiteX1" fmla="*/ 3147935 w 7180399"/>
                <a:gd name="connsiteY1" fmla="*/ 766177 h 1011996"/>
                <a:gd name="connsiteX2" fmla="*/ 4819338 w 7180399"/>
                <a:gd name="connsiteY2" fmla="*/ 1679 h 1011996"/>
                <a:gd name="connsiteX3" fmla="*/ 5798174 w 7180399"/>
                <a:gd name="connsiteY3" fmla="*/ 594803 h 1011996"/>
                <a:gd name="connsiteX4" fmla="*/ 7179479 w 7180399"/>
                <a:gd name="connsiteY4" fmla="*/ 1011996 h 1011996"/>
                <a:gd name="connsiteX0" fmla="*/ 0 w 7180399"/>
                <a:gd name="connsiteY0" fmla="*/ 998525 h 1001513"/>
                <a:gd name="connsiteX1" fmla="*/ 3147935 w 7180399"/>
                <a:gd name="connsiteY1" fmla="*/ 766177 h 1001513"/>
                <a:gd name="connsiteX2" fmla="*/ 4819338 w 7180399"/>
                <a:gd name="connsiteY2" fmla="*/ 1679 h 1001513"/>
                <a:gd name="connsiteX3" fmla="*/ 5798174 w 7180399"/>
                <a:gd name="connsiteY3" fmla="*/ 594803 h 1001513"/>
                <a:gd name="connsiteX4" fmla="*/ 7179479 w 7180399"/>
                <a:gd name="connsiteY4" fmla="*/ 1001513 h 1001513"/>
                <a:gd name="connsiteX0" fmla="*/ 0 w 7180480"/>
                <a:gd name="connsiteY0" fmla="*/ 999785 h 1002773"/>
                <a:gd name="connsiteX1" fmla="*/ 3147935 w 7180480"/>
                <a:gd name="connsiteY1" fmla="*/ 767437 h 1002773"/>
                <a:gd name="connsiteX2" fmla="*/ 4819338 w 7180480"/>
                <a:gd name="connsiteY2" fmla="*/ 2939 h 1002773"/>
                <a:gd name="connsiteX3" fmla="*/ 5884947 w 7180480"/>
                <a:gd name="connsiteY3" fmla="*/ 550637 h 1002773"/>
                <a:gd name="connsiteX4" fmla="*/ 7179479 w 7180480"/>
                <a:gd name="connsiteY4" fmla="*/ 1002773 h 1002773"/>
                <a:gd name="connsiteX0" fmla="*/ 0 w 7180480"/>
                <a:gd name="connsiteY0" fmla="*/ 999565 h 1002553"/>
                <a:gd name="connsiteX1" fmla="*/ 3147935 w 7180480"/>
                <a:gd name="connsiteY1" fmla="*/ 767217 h 1002553"/>
                <a:gd name="connsiteX2" fmla="*/ 4819338 w 7180480"/>
                <a:gd name="connsiteY2" fmla="*/ 2719 h 1002553"/>
                <a:gd name="connsiteX3" fmla="*/ 5884947 w 7180480"/>
                <a:gd name="connsiteY3" fmla="*/ 550417 h 1002553"/>
                <a:gd name="connsiteX4" fmla="*/ 7179479 w 7180480"/>
                <a:gd name="connsiteY4" fmla="*/ 1002553 h 1002553"/>
                <a:gd name="connsiteX0" fmla="*/ 0 w 7180576"/>
                <a:gd name="connsiteY0" fmla="*/ 999565 h 1002553"/>
                <a:gd name="connsiteX1" fmla="*/ 3147935 w 7180576"/>
                <a:gd name="connsiteY1" fmla="*/ 767217 h 1002553"/>
                <a:gd name="connsiteX2" fmla="*/ 4819338 w 7180576"/>
                <a:gd name="connsiteY2" fmla="*/ 2719 h 1002553"/>
                <a:gd name="connsiteX3" fmla="*/ 5884947 w 7180576"/>
                <a:gd name="connsiteY3" fmla="*/ 550417 h 1002553"/>
                <a:gd name="connsiteX4" fmla="*/ 7179479 w 7180576"/>
                <a:gd name="connsiteY4" fmla="*/ 1002553 h 1002553"/>
                <a:gd name="connsiteX0" fmla="*/ 0 w 7180729"/>
                <a:gd name="connsiteY0" fmla="*/ 1000130 h 1003118"/>
                <a:gd name="connsiteX1" fmla="*/ 3147935 w 7180729"/>
                <a:gd name="connsiteY1" fmla="*/ 767782 h 1003118"/>
                <a:gd name="connsiteX2" fmla="*/ 4819338 w 7180729"/>
                <a:gd name="connsiteY2" fmla="*/ 3284 h 1003118"/>
                <a:gd name="connsiteX3" fmla="*/ 5994859 w 7180729"/>
                <a:gd name="connsiteY3" fmla="*/ 533511 h 1003118"/>
                <a:gd name="connsiteX4" fmla="*/ 7179479 w 7180729"/>
                <a:gd name="connsiteY4" fmla="*/ 1003118 h 1003118"/>
                <a:gd name="connsiteX0" fmla="*/ 0 w 7180729"/>
                <a:gd name="connsiteY0" fmla="*/ 999950 h 1002938"/>
                <a:gd name="connsiteX1" fmla="*/ 3147935 w 7180729"/>
                <a:gd name="connsiteY1" fmla="*/ 767602 h 1002938"/>
                <a:gd name="connsiteX2" fmla="*/ 4819338 w 7180729"/>
                <a:gd name="connsiteY2" fmla="*/ 3104 h 1002938"/>
                <a:gd name="connsiteX3" fmla="*/ 5994859 w 7180729"/>
                <a:gd name="connsiteY3" fmla="*/ 533331 h 1002938"/>
                <a:gd name="connsiteX4" fmla="*/ 7179479 w 7180729"/>
                <a:gd name="connsiteY4" fmla="*/ 1002938 h 1002938"/>
                <a:gd name="connsiteX0" fmla="*/ 0 w 7181120"/>
                <a:gd name="connsiteY0" fmla="*/ 999950 h 1002938"/>
                <a:gd name="connsiteX1" fmla="*/ 3147935 w 7181120"/>
                <a:gd name="connsiteY1" fmla="*/ 767602 h 1002938"/>
                <a:gd name="connsiteX2" fmla="*/ 4819338 w 7181120"/>
                <a:gd name="connsiteY2" fmla="*/ 3104 h 1002938"/>
                <a:gd name="connsiteX3" fmla="*/ 5994859 w 7181120"/>
                <a:gd name="connsiteY3" fmla="*/ 533331 h 1002938"/>
                <a:gd name="connsiteX4" fmla="*/ 7179479 w 7181120"/>
                <a:gd name="connsiteY4" fmla="*/ 1002938 h 1002938"/>
                <a:gd name="connsiteX0" fmla="*/ 0 w 7181120"/>
                <a:gd name="connsiteY0" fmla="*/ 1000228 h 1003216"/>
                <a:gd name="connsiteX1" fmla="*/ 3147935 w 7181120"/>
                <a:gd name="connsiteY1" fmla="*/ 767880 h 1003216"/>
                <a:gd name="connsiteX2" fmla="*/ 4819338 w 7181120"/>
                <a:gd name="connsiteY2" fmla="*/ 3382 h 1003216"/>
                <a:gd name="connsiteX3" fmla="*/ 5994859 w 7181120"/>
                <a:gd name="connsiteY3" fmla="*/ 533609 h 1003216"/>
                <a:gd name="connsiteX4" fmla="*/ 7179479 w 7181120"/>
                <a:gd name="connsiteY4" fmla="*/ 1003216 h 1003216"/>
                <a:gd name="connsiteX0" fmla="*/ 0 w 7181120"/>
                <a:gd name="connsiteY0" fmla="*/ 1001571 h 1004559"/>
                <a:gd name="connsiteX1" fmla="*/ 3147935 w 7181120"/>
                <a:gd name="connsiteY1" fmla="*/ 769223 h 1004559"/>
                <a:gd name="connsiteX2" fmla="*/ 4819338 w 7181120"/>
                <a:gd name="connsiteY2" fmla="*/ 4725 h 1004559"/>
                <a:gd name="connsiteX3" fmla="*/ 5994859 w 7181120"/>
                <a:gd name="connsiteY3" fmla="*/ 534952 h 1004559"/>
                <a:gd name="connsiteX4" fmla="*/ 7179479 w 7181120"/>
                <a:gd name="connsiteY4" fmla="*/ 1004559 h 1004559"/>
                <a:gd name="connsiteX0" fmla="*/ 0 w 7169582"/>
                <a:gd name="connsiteY0" fmla="*/ 1001571 h 1001571"/>
                <a:gd name="connsiteX1" fmla="*/ 3147935 w 7169582"/>
                <a:gd name="connsiteY1" fmla="*/ 769223 h 1001571"/>
                <a:gd name="connsiteX2" fmla="*/ 4819338 w 7169582"/>
                <a:gd name="connsiteY2" fmla="*/ 4725 h 1001571"/>
                <a:gd name="connsiteX3" fmla="*/ 5994859 w 7169582"/>
                <a:gd name="connsiteY3" fmla="*/ 534952 h 1001571"/>
                <a:gd name="connsiteX4" fmla="*/ 7167909 w 7169582"/>
                <a:gd name="connsiteY4" fmla="*/ 994076 h 100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9582" h="1001571">
                  <a:moveTo>
                    <a:pt x="0" y="1001571"/>
                  </a:moveTo>
                  <a:cubicBezTo>
                    <a:pt x="1172356" y="968467"/>
                    <a:pt x="2344712" y="935364"/>
                    <a:pt x="3147935" y="769223"/>
                  </a:cubicBezTo>
                  <a:cubicBezTo>
                    <a:pt x="3951158" y="603082"/>
                    <a:pt x="4344851" y="43770"/>
                    <a:pt x="4819338" y="4725"/>
                  </a:cubicBezTo>
                  <a:cubicBezTo>
                    <a:pt x="5293825" y="-34320"/>
                    <a:pt x="5296275" y="170884"/>
                    <a:pt x="5994859" y="534952"/>
                  </a:cubicBezTo>
                  <a:cubicBezTo>
                    <a:pt x="6647166" y="857088"/>
                    <a:pt x="7204135" y="989079"/>
                    <a:pt x="7167909" y="994076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BF4A67-EC02-41B9-91D6-B07925C4C1F6}"/>
                </a:ext>
              </a:extLst>
            </p:cNvPr>
            <p:cNvSpPr txBox="1"/>
            <p:nvPr/>
          </p:nvSpPr>
          <p:spPr>
            <a:xfrm>
              <a:off x="7298400" y="3566807"/>
              <a:ext cx="12218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2"/>
                  </a:solidFill>
                  <a:latin typeface="Avenir Medium" panose="02000603020000020003" pitchFamily="2" charset="0"/>
                </a:rPr>
                <a:t>2010s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B098D5-6CAA-489E-9083-A78F052E0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5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4333AB-AA9E-4736-BED0-822F4FA0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5" y="312673"/>
            <a:ext cx="10572155" cy="1214437"/>
          </a:xfrm>
        </p:spPr>
        <p:txBody>
          <a:bodyPr anchor="ctr">
            <a:normAutofit/>
          </a:bodyPr>
          <a:lstStyle/>
          <a:p>
            <a:r>
              <a:rPr lang="en-US" dirty="0"/>
              <a:t>Data growth is creating a crisis in the enterprise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C64474D-BA7F-49ED-BBF2-2142147FC7D9}"/>
              </a:ext>
            </a:extLst>
          </p:cNvPr>
          <p:cNvGrpSpPr/>
          <p:nvPr/>
        </p:nvGrpSpPr>
        <p:grpSpPr>
          <a:xfrm>
            <a:off x="838244" y="3119473"/>
            <a:ext cx="10471106" cy="3045623"/>
            <a:chOff x="838244" y="3113012"/>
            <a:chExt cx="10471106" cy="3045623"/>
          </a:xfrm>
        </p:grpSpPr>
        <p:sp>
          <p:nvSpPr>
            <p:cNvPr id="24" name="Freeform 1400">
              <a:extLst>
                <a:ext uri="{FF2B5EF4-FFF2-40B4-BE49-F238E27FC236}">
                  <a16:creationId xmlns:a16="http://schemas.microsoft.com/office/drawing/2014/main" id="{9A50C4E0-2A43-4BF4-B190-D3A1AB2C55C8}"/>
                </a:ext>
              </a:extLst>
            </p:cNvPr>
            <p:cNvSpPr/>
            <p:nvPr/>
          </p:nvSpPr>
          <p:spPr>
            <a:xfrm>
              <a:off x="838244" y="3151694"/>
              <a:ext cx="10471106" cy="3006941"/>
            </a:xfrm>
            <a:custGeom>
              <a:avLst/>
              <a:gdLst>
                <a:gd name="connsiteX0" fmla="*/ 0 w 7592518"/>
                <a:gd name="connsiteY0" fmla="*/ 967770 h 967770"/>
                <a:gd name="connsiteX1" fmla="*/ 4114800 w 7592518"/>
                <a:gd name="connsiteY1" fmla="*/ 727927 h 967770"/>
                <a:gd name="connsiteX2" fmla="*/ 6011056 w 7592518"/>
                <a:gd name="connsiteY2" fmla="*/ 904 h 967770"/>
                <a:gd name="connsiteX3" fmla="*/ 6902971 w 7592518"/>
                <a:gd name="connsiteY3" fmla="*/ 585520 h 967770"/>
                <a:gd name="connsiteX4" fmla="*/ 7592518 w 7592518"/>
                <a:gd name="connsiteY4" fmla="*/ 952779 h 967770"/>
                <a:gd name="connsiteX0" fmla="*/ 0 w 7592518"/>
                <a:gd name="connsiteY0" fmla="*/ 1022106 h 1022106"/>
                <a:gd name="connsiteX1" fmla="*/ 4114800 w 7592518"/>
                <a:gd name="connsiteY1" fmla="*/ 782263 h 1022106"/>
                <a:gd name="connsiteX2" fmla="*/ 6011056 w 7592518"/>
                <a:gd name="connsiteY2" fmla="*/ 55240 h 1022106"/>
                <a:gd name="connsiteX3" fmla="*/ 6310182 w 7592518"/>
                <a:gd name="connsiteY3" fmla="*/ 116512 h 1022106"/>
                <a:gd name="connsiteX4" fmla="*/ 6902971 w 7592518"/>
                <a:gd name="connsiteY4" fmla="*/ 639856 h 1022106"/>
                <a:gd name="connsiteX5" fmla="*/ 7592518 w 7592518"/>
                <a:gd name="connsiteY5" fmla="*/ 1007115 h 1022106"/>
                <a:gd name="connsiteX0" fmla="*/ 0 w 7592518"/>
                <a:gd name="connsiteY0" fmla="*/ 1009023 h 1009023"/>
                <a:gd name="connsiteX1" fmla="*/ 4114800 w 7592518"/>
                <a:gd name="connsiteY1" fmla="*/ 769180 h 1009023"/>
                <a:gd name="connsiteX2" fmla="*/ 6011056 w 7592518"/>
                <a:gd name="connsiteY2" fmla="*/ 42157 h 1009023"/>
                <a:gd name="connsiteX3" fmla="*/ 6310182 w 7592518"/>
                <a:gd name="connsiteY3" fmla="*/ 103429 h 1009023"/>
                <a:gd name="connsiteX4" fmla="*/ 6902971 w 7592518"/>
                <a:gd name="connsiteY4" fmla="*/ 626773 h 1009023"/>
                <a:gd name="connsiteX5" fmla="*/ 7592518 w 7592518"/>
                <a:gd name="connsiteY5" fmla="*/ 994032 h 1009023"/>
                <a:gd name="connsiteX0" fmla="*/ 0 w 7592518"/>
                <a:gd name="connsiteY0" fmla="*/ 976651 h 976651"/>
                <a:gd name="connsiteX1" fmla="*/ 4114800 w 7592518"/>
                <a:gd name="connsiteY1" fmla="*/ 736808 h 976651"/>
                <a:gd name="connsiteX2" fmla="*/ 6011056 w 7592518"/>
                <a:gd name="connsiteY2" fmla="*/ 9785 h 976651"/>
                <a:gd name="connsiteX3" fmla="*/ 6310182 w 7592518"/>
                <a:gd name="connsiteY3" fmla="*/ 71057 h 976651"/>
                <a:gd name="connsiteX4" fmla="*/ 6902971 w 7592518"/>
                <a:gd name="connsiteY4" fmla="*/ 594401 h 976651"/>
                <a:gd name="connsiteX5" fmla="*/ 7592518 w 7592518"/>
                <a:gd name="connsiteY5" fmla="*/ 961660 h 976651"/>
                <a:gd name="connsiteX0" fmla="*/ 0 w 7592518"/>
                <a:gd name="connsiteY0" fmla="*/ 1013081 h 1013081"/>
                <a:gd name="connsiteX1" fmla="*/ 4114800 w 7592518"/>
                <a:gd name="connsiteY1" fmla="*/ 773238 h 1013081"/>
                <a:gd name="connsiteX2" fmla="*/ 6011056 w 7592518"/>
                <a:gd name="connsiteY2" fmla="*/ 46215 h 1013081"/>
                <a:gd name="connsiteX3" fmla="*/ 6293669 w 7592518"/>
                <a:gd name="connsiteY3" fmla="*/ 92568 h 1013081"/>
                <a:gd name="connsiteX4" fmla="*/ 6902971 w 7592518"/>
                <a:gd name="connsiteY4" fmla="*/ 630831 h 1013081"/>
                <a:gd name="connsiteX5" fmla="*/ 7592518 w 7592518"/>
                <a:gd name="connsiteY5" fmla="*/ 998090 h 1013081"/>
                <a:gd name="connsiteX0" fmla="*/ 0 w 7592518"/>
                <a:gd name="connsiteY0" fmla="*/ 982733 h 982733"/>
                <a:gd name="connsiteX1" fmla="*/ 4114800 w 7592518"/>
                <a:gd name="connsiteY1" fmla="*/ 742890 h 982733"/>
                <a:gd name="connsiteX2" fmla="*/ 6011056 w 7592518"/>
                <a:gd name="connsiteY2" fmla="*/ 15867 h 982733"/>
                <a:gd name="connsiteX3" fmla="*/ 6293669 w 7592518"/>
                <a:gd name="connsiteY3" fmla="*/ 62220 h 982733"/>
                <a:gd name="connsiteX4" fmla="*/ 6902971 w 7592518"/>
                <a:gd name="connsiteY4" fmla="*/ 600483 h 982733"/>
                <a:gd name="connsiteX5" fmla="*/ 7592518 w 7592518"/>
                <a:gd name="connsiteY5" fmla="*/ 967742 h 982733"/>
                <a:gd name="connsiteX0" fmla="*/ 0 w 7592518"/>
                <a:gd name="connsiteY0" fmla="*/ 986996 h 986996"/>
                <a:gd name="connsiteX1" fmla="*/ 4114800 w 7592518"/>
                <a:gd name="connsiteY1" fmla="*/ 747153 h 986996"/>
                <a:gd name="connsiteX2" fmla="*/ 6011056 w 7592518"/>
                <a:gd name="connsiteY2" fmla="*/ 20130 h 986996"/>
                <a:gd name="connsiteX3" fmla="*/ 6293669 w 7592518"/>
                <a:gd name="connsiteY3" fmla="*/ 66483 h 986996"/>
                <a:gd name="connsiteX4" fmla="*/ 6902971 w 7592518"/>
                <a:gd name="connsiteY4" fmla="*/ 604746 h 986996"/>
                <a:gd name="connsiteX5" fmla="*/ 7592518 w 7592518"/>
                <a:gd name="connsiteY5" fmla="*/ 972005 h 986996"/>
                <a:gd name="connsiteX0" fmla="*/ 0 w 7592518"/>
                <a:gd name="connsiteY0" fmla="*/ 1022578 h 1022578"/>
                <a:gd name="connsiteX1" fmla="*/ 4114800 w 7592518"/>
                <a:gd name="connsiteY1" fmla="*/ 782735 h 1022578"/>
                <a:gd name="connsiteX2" fmla="*/ 6011056 w 7592518"/>
                <a:gd name="connsiteY2" fmla="*/ 55712 h 1022578"/>
                <a:gd name="connsiteX3" fmla="*/ 6273028 w 7592518"/>
                <a:gd name="connsiteY3" fmla="*/ 72226 h 1022578"/>
                <a:gd name="connsiteX4" fmla="*/ 6902971 w 7592518"/>
                <a:gd name="connsiteY4" fmla="*/ 640328 h 1022578"/>
                <a:gd name="connsiteX5" fmla="*/ 7592518 w 7592518"/>
                <a:gd name="connsiteY5" fmla="*/ 1007587 h 1022578"/>
                <a:gd name="connsiteX0" fmla="*/ 0 w 7592518"/>
                <a:gd name="connsiteY0" fmla="*/ 1014203 h 1014203"/>
                <a:gd name="connsiteX1" fmla="*/ 4114800 w 7592518"/>
                <a:gd name="connsiteY1" fmla="*/ 774360 h 1014203"/>
                <a:gd name="connsiteX2" fmla="*/ 6011056 w 7592518"/>
                <a:gd name="connsiteY2" fmla="*/ 47337 h 1014203"/>
                <a:gd name="connsiteX3" fmla="*/ 6273028 w 7592518"/>
                <a:gd name="connsiteY3" fmla="*/ 63851 h 1014203"/>
                <a:gd name="connsiteX4" fmla="*/ 6902971 w 7592518"/>
                <a:gd name="connsiteY4" fmla="*/ 631953 h 1014203"/>
                <a:gd name="connsiteX5" fmla="*/ 7592518 w 7592518"/>
                <a:gd name="connsiteY5" fmla="*/ 999212 h 1014203"/>
                <a:gd name="connsiteX0" fmla="*/ 0 w 7592518"/>
                <a:gd name="connsiteY0" fmla="*/ 991363 h 991363"/>
                <a:gd name="connsiteX1" fmla="*/ 4114800 w 7592518"/>
                <a:gd name="connsiteY1" fmla="*/ 751520 h 991363"/>
                <a:gd name="connsiteX2" fmla="*/ 6011056 w 7592518"/>
                <a:gd name="connsiteY2" fmla="*/ 24497 h 991363"/>
                <a:gd name="connsiteX3" fmla="*/ 6273028 w 7592518"/>
                <a:gd name="connsiteY3" fmla="*/ 41011 h 991363"/>
                <a:gd name="connsiteX4" fmla="*/ 6902971 w 7592518"/>
                <a:gd name="connsiteY4" fmla="*/ 609113 h 991363"/>
                <a:gd name="connsiteX5" fmla="*/ 7592518 w 7592518"/>
                <a:gd name="connsiteY5" fmla="*/ 976372 h 991363"/>
                <a:gd name="connsiteX0" fmla="*/ 0 w 7592518"/>
                <a:gd name="connsiteY0" fmla="*/ 991363 h 991363"/>
                <a:gd name="connsiteX1" fmla="*/ 4114800 w 7592518"/>
                <a:gd name="connsiteY1" fmla="*/ 751520 h 991363"/>
                <a:gd name="connsiteX2" fmla="*/ 6011056 w 7592518"/>
                <a:gd name="connsiteY2" fmla="*/ 24497 h 991363"/>
                <a:gd name="connsiteX3" fmla="*/ 6273028 w 7592518"/>
                <a:gd name="connsiteY3" fmla="*/ 41011 h 991363"/>
                <a:gd name="connsiteX4" fmla="*/ 6902971 w 7592518"/>
                <a:gd name="connsiteY4" fmla="*/ 609113 h 991363"/>
                <a:gd name="connsiteX5" fmla="*/ 7592518 w 7592518"/>
                <a:gd name="connsiteY5" fmla="*/ 976372 h 991363"/>
                <a:gd name="connsiteX0" fmla="*/ 0 w 7592518"/>
                <a:gd name="connsiteY0" fmla="*/ 991363 h 991363"/>
                <a:gd name="connsiteX1" fmla="*/ 4114800 w 7592518"/>
                <a:gd name="connsiteY1" fmla="*/ 751520 h 991363"/>
                <a:gd name="connsiteX2" fmla="*/ 6011056 w 7592518"/>
                <a:gd name="connsiteY2" fmla="*/ 24497 h 991363"/>
                <a:gd name="connsiteX3" fmla="*/ 6273028 w 7592518"/>
                <a:gd name="connsiteY3" fmla="*/ 41011 h 991363"/>
                <a:gd name="connsiteX4" fmla="*/ 6902971 w 7592518"/>
                <a:gd name="connsiteY4" fmla="*/ 609113 h 991363"/>
                <a:gd name="connsiteX5" fmla="*/ 7592518 w 7592518"/>
                <a:gd name="connsiteY5" fmla="*/ 976372 h 991363"/>
                <a:gd name="connsiteX0" fmla="*/ 0 w 7592518"/>
                <a:gd name="connsiteY0" fmla="*/ 991363 h 991363"/>
                <a:gd name="connsiteX1" fmla="*/ 4114800 w 7592518"/>
                <a:gd name="connsiteY1" fmla="*/ 751520 h 991363"/>
                <a:gd name="connsiteX2" fmla="*/ 6011056 w 7592518"/>
                <a:gd name="connsiteY2" fmla="*/ 24497 h 991363"/>
                <a:gd name="connsiteX3" fmla="*/ 6273028 w 7592518"/>
                <a:gd name="connsiteY3" fmla="*/ 41011 h 991363"/>
                <a:gd name="connsiteX4" fmla="*/ 6902971 w 7592518"/>
                <a:gd name="connsiteY4" fmla="*/ 609113 h 991363"/>
                <a:gd name="connsiteX5" fmla="*/ 7592518 w 7592518"/>
                <a:gd name="connsiteY5" fmla="*/ 976372 h 991363"/>
                <a:gd name="connsiteX0" fmla="*/ 0 w 7592518"/>
                <a:gd name="connsiteY0" fmla="*/ 991363 h 991363"/>
                <a:gd name="connsiteX1" fmla="*/ 4114800 w 7592518"/>
                <a:gd name="connsiteY1" fmla="*/ 751520 h 991363"/>
                <a:gd name="connsiteX2" fmla="*/ 6011056 w 7592518"/>
                <a:gd name="connsiteY2" fmla="*/ 24497 h 991363"/>
                <a:gd name="connsiteX3" fmla="*/ 6273028 w 7592518"/>
                <a:gd name="connsiteY3" fmla="*/ 41011 h 991363"/>
                <a:gd name="connsiteX4" fmla="*/ 7592518 w 7592518"/>
                <a:gd name="connsiteY4" fmla="*/ 976372 h 991363"/>
                <a:gd name="connsiteX0" fmla="*/ 0 w 7592518"/>
                <a:gd name="connsiteY0" fmla="*/ 991363 h 991363"/>
                <a:gd name="connsiteX1" fmla="*/ 4114800 w 7592518"/>
                <a:gd name="connsiteY1" fmla="*/ 751520 h 991363"/>
                <a:gd name="connsiteX2" fmla="*/ 6011056 w 7592518"/>
                <a:gd name="connsiteY2" fmla="*/ 24497 h 991363"/>
                <a:gd name="connsiteX3" fmla="*/ 6273028 w 7592518"/>
                <a:gd name="connsiteY3" fmla="*/ 41011 h 991363"/>
                <a:gd name="connsiteX4" fmla="*/ 7592518 w 7592518"/>
                <a:gd name="connsiteY4" fmla="*/ 976372 h 991363"/>
                <a:gd name="connsiteX0" fmla="*/ 0 w 6355386"/>
                <a:gd name="connsiteY0" fmla="*/ 991363 h 991363"/>
                <a:gd name="connsiteX1" fmla="*/ 4114800 w 6355386"/>
                <a:gd name="connsiteY1" fmla="*/ 751520 h 991363"/>
                <a:gd name="connsiteX2" fmla="*/ 6011056 w 6355386"/>
                <a:gd name="connsiteY2" fmla="*/ 24497 h 991363"/>
                <a:gd name="connsiteX3" fmla="*/ 6273028 w 6355386"/>
                <a:gd name="connsiteY3" fmla="*/ 41011 h 991363"/>
                <a:gd name="connsiteX4" fmla="*/ 6333435 w 6355386"/>
                <a:gd name="connsiteY4" fmla="*/ 981345 h 991363"/>
                <a:gd name="connsiteX0" fmla="*/ 0 w 6406349"/>
                <a:gd name="connsiteY0" fmla="*/ 991363 h 991363"/>
                <a:gd name="connsiteX1" fmla="*/ 4114800 w 6406349"/>
                <a:gd name="connsiteY1" fmla="*/ 751520 h 991363"/>
                <a:gd name="connsiteX2" fmla="*/ 6011056 w 6406349"/>
                <a:gd name="connsiteY2" fmla="*/ 24497 h 991363"/>
                <a:gd name="connsiteX3" fmla="*/ 6273028 w 6406349"/>
                <a:gd name="connsiteY3" fmla="*/ 41011 h 991363"/>
                <a:gd name="connsiteX4" fmla="*/ 6333435 w 6406349"/>
                <a:gd name="connsiteY4" fmla="*/ 981345 h 991363"/>
                <a:gd name="connsiteX0" fmla="*/ 0 w 6333435"/>
                <a:gd name="connsiteY0" fmla="*/ 991363 h 991363"/>
                <a:gd name="connsiteX1" fmla="*/ 4114800 w 6333435"/>
                <a:gd name="connsiteY1" fmla="*/ 751520 h 991363"/>
                <a:gd name="connsiteX2" fmla="*/ 6011056 w 6333435"/>
                <a:gd name="connsiteY2" fmla="*/ 24497 h 991363"/>
                <a:gd name="connsiteX3" fmla="*/ 6273028 w 6333435"/>
                <a:gd name="connsiteY3" fmla="*/ 41011 h 991363"/>
                <a:gd name="connsiteX4" fmla="*/ 6333435 w 6333435"/>
                <a:gd name="connsiteY4" fmla="*/ 981345 h 991363"/>
                <a:gd name="connsiteX0" fmla="*/ 0 w 6333435"/>
                <a:gd name="connsiteY0" fmla="*/ 991363 h 991363"/>
                <a:gd name="connsiteX1" fmla="*/ 4114800 w 6333435"/>
                <a:gd name="connsiteY1" fmla="*/ 751520 h 991363"/>
                <a:gd name="connsiteX2" fmla="*/ 6011056 w 6333435"/>
                <a:gd name="connsiteY2" fmla="*/ 24497 h 991363"/>
                <a:gd name="connsiteX3" fmla="*/ 6273028 w 6333435"/>
                <a:gd name="connsiteY3" fmla="*/ 41011 h 991363"/>
                <a:gd name="connsiteX4" fmla="*/ 6333435 w 6333435"/>
                <a:gd name="connsiteY4" fmla="*/ 981345 h 991363"/>
                <a:gd name="connsiteX0" fmla="*/ 0 w 6275157"/>
                <a:gd name="connsiteY0" fmla="*/ 991363 h 991363"/>
                <a:gd name="connsiteX1" fmla="*/ 4114800 w 6275157"/>
                <a:gd name="connsiteY1" fmla="*/ 751520 h 991363"/>
                <a:gd name="connsiteX2" fmla="*/ 6011056 w 6275157"/>
                <a:gd name="connsiteY2" fmla="*/ 24497 h 991363"/>
                <a:gd name="connsiteX3" fmla="*/ 6273028 w 6275157"/>
                <a:gd name="connsiteY3" fmla="*/ 41011 h 991363"/>
                <a:gd name="connsiteX4" fmla="*/ 6275157 w 6275157"/>
                <a:gd name="connsiteY4" fmla="*/ 984945 h 991363"/>
                <a:gd name="connsiteX0" fmla="*/ 0 w 6275157"/>
                <a:gd name="connsiteY0" fmla="*/ 991363 h 991363"/>
                <a:gd name="connsiteX1" fmla="*/ 4114800 w 6275157"/>
                <a:gd name="connsiteY1" fmla="*/ 751520 h 991363"/>
                <a:gd name="connsiteX2" fmla="*/ 6011056 w 6275157"/>
                <a:gd name="connsiteY2" fmla="*/ 24497 h 991363"/>
                <a:gd name="connsiteX3" fmla="*/ 6273028 w 6275157"/>
                <a:gd name="connsiteY3" fmla="*/ 41011 h 991363"/>
                <a:gd name="connsiteX4" fmla="*/ 6275157 w 6275157"/>
                <a:gd name="connsiteY4" fmla="*/ 984945 h 991363"/>
                <a:gd name="connsiteX0" fmla="*/ 0 w 6275157"/>
                <a:gd name="connsiteY0" fmla="*/ 991363 h 991363"/>
                <a:gd name="connsiteX1" fmla="*/ 4114800 w 6275157"/>
                <a:gd name="connsiteY1" fmla="*/ 751520 h 991363"/>
                <a:gd name="connsiteX2" fmla="*/ 6011056 w 6275157"/>
                <a:gd name="connsiteY2" fmla="*/ 24497 h 991363"/>
                <a:gd name="connsiteX3" fmla="*/ 6273028 w 6275157"/>
                <a:gd name="connsiteY3" fmla="*/ 41011 h 991363"/>
                <a:gd name="connsiteX4" fmla="*/ 6275157 w 6275157"/>
                <a:gd name="connsiteY4" fmla="*/ 984945 h 991363"/>
                <a:gd name="connsiteX0" fmla="*/ 0 w 6275157"/>
                <a:gd name="connsiteY0" fmla="*/ 1001356 h 1001356"/>
                <a:gd name="connsiteX1" fmla="*/ 4114800 w 6275157"/>
                <a:gd name="connsiteY1" fmla="*/ 761513 h 1001356"/>
                <a:gd name="connsiteX2" fmla="*/ 5975193 w 6275157"/>
                <a:gd name="connsiteY2" fmla="*/ 22489 h 1001356"/>
                <a:gd name="connsiteX3" fmla="*/ 6273028 w 6275157"/>
                <a:gd name="connsiteY3" fmla="*/ 51004 h 1001356"/>
                <a:gd name="connsiteX4" fmla="*/ 6275157 w 6275157"/>
                <a:gd name="connsiteY4" fmla="*/ 994938 h 1001356"/>
                <a:gd name="connsiteX0" fmla="*/ 0 w 6275157"/>
                <a:gd name="connsiteY0" fmla="*/ 981762 h 981762"/>
                <a:gd name="connsiteX1" fmla="*/ 4114800 w 6275157"/>
                <a:gd name="connsiteY1" fmla="*/ 741919 h 981762"/>
                <a:gd name="connsiteX2" fmla="*/ 5951284 w 6275157"/>
                <a:gd name="connsiteY2" fmla="*/ 26898 h 981762"/>
                <a:gd name="connsiteX3" fmla="*/ 6273028 w 6275157"/>
                <a:gd name="connsiteY3" fmla="*/ 31410 h 981762"/>
                <a:gd name="connsiteX4" fmla="*/ 6275157 w 6275157"/>
                <a:gd name="connsiteY4" fmla="*/ 975344 h 981762"/>
                <a:gd name="connsiteX0" fmla="*/ 0 w 6275157"/>
                <a:gd name="connsiteY0" fmla="*/ 989190 h 989190"/>
                <a:gd name="connsiteX1" fmla="*/ 4114800 w 6275157"/>
                <a:gd name="connsiteY1" fmla="*/ 749347 h 989190"/>
                <a:gd name="connsiteX2" fmla="*/ 5951284 w 6275157"/>
                <a:gd name="connsiteY2" fmla="*/ 34326 h 989190"/>
                <a:gd name="connsiteX3" fmla="*/ 6273028 w 6275157"/>
                <a:gd name="connsiteY3" fmla="*/ 38838 h 989190"/>
                <a:gd name="connsiteX4" fmla="*/ 6275157 w 6275157"/>
                <a:gd name="connsiteY4" fmla="*/ 982772 h 989190"/>
                <a:gd name="connsiteX0" fmla="*/ 0 w 6276937"/>
                <a:gd name="connsiteY0" fmla="*/ 1007661 h 1007661"/>
                <a:gd name="connsiteX1" fmla="*/ 4041033 w 6276937"/>
                <a:gd name="connsiteY1" fmla="*/ 805393 h 1007661"/>
                <a:gd name="connsiteX2" fmla="*/ 5951284 w 6276937"/>
                <a:gd name="connsiteY2" fmla="*/ 52797 h 1007661"/>
                <a:gd name="connsiteX3" fmla="*/ 6273028 w 6276937"/>
                <a:gd name="connsiteY3" fmla="*/ 57309 h 1007661"/>
                <a:gd name="connsiteX4" fmla="*/ 6275157 w 6276937"/>
                <a:gd name="connsiteY4" fmla="*/ 1001243 h 1007661"/>
                <a:gd name="connsiteX0" fmla="*/ 0 w 6284344"/>
                <a:gd name="connsiteY0" fmla="*/ 1008730 h 1008730"/>
                <a:gd name="connsiteX1" fmla="*/ 3767041 w 6284344"/>
                <a:gd name="connsiteY1" fmla="*/ 820914 h 1008730"/>
                <a:gd name="connsiteX2" fmla="*/ 5951284 w 6284344"/>
                <a:gd name="connsiteY2" fmla="*/ 53866 h 1008730"/>
                <a:gd name="connsiteX3" fmla="*/ 6273028 w 6284344"/>
                <a:gd name="connsiteY3" fmla="*/ 58378 h 1008730"/>
                <a:gd name="connsiteX4" fmla="*/ 6275157 w 6284344"/>
                <a:gd name="connsiteY4" fmla="*/ 1002312 h 1008730"/>
                <a:gd name="connsiteX0" fmla="*/ 0 w 6284344"/>
                <a:gd name="connsiteY0" fmla="*/ 1008730 h 1008730"/>
                <a:gd name="connsiteX1" fmla="*/ 3767041 w 6284344"/>
                <a:gd name="connsiteY1" fmla="*/ 820914 h 1008730"/>
                <a:gd name="connsiteX2" fmla="*/ 5951284 w 6284344"/>
                <a:gd name="connsiteY2" fmla="*/ 53866 h 1008730"/>
                <a:gd name="connsiteX3" fmla="*/ 6273028 w 6284344"/>
                <a:gd name="connsiteY3" fmla="*/ 58378 h 1008730"/>
                <a:gd name="connsiteX4" fmla="*/ 6275157 w 6284344"/>
                <a:gd name="connsiteY4" fmla="*/ 1002312 h 1008730"/>
                <a:gd name="connsiteX0" fmla="*/ 0 w 6275157"/>
                <a:gd name="connsiteY0" fmla="*/ 992074 h 992074"/>
                <a:gd name="connsiteX1" fmla="*/ 3767041 w 6275157"/>
                <a:gd name="connsiteY1" fmla="*/ 804258 h 992074"/>
                <a:gd name="connsiteX2" fmla="*/ 5951284 w 6275157"/>
                <a:gd name="connsiteY2" fmla="*/ 37210 h 992074"/>
                <a:gd name="connsiteX3" fmla="*/ 6273028 w 6275157"/>
                <a:gd name="connsiteY3" fmla="*/ 41722 h 992074"/>
                <a:gd name="connsiteX4" fmla="*/ 6275157 w 6275157"/>
                <a:gd name="connsiteY4" fmla="*/ 985656 h 992074"/>
                <a:gd name="connsiteX0" fmla="*/ 0 w 6275157"/>
                <a:gd name="connsiteY0" fmla="*/ 983364 h 983364"/>
                <a:gd name="connsiteX1" fmla="*/ 3767041 w 6275157"/>
                <a:gd name="connsiteY1" fmla="*/ 795548 h 983364"/>
                <a:gd name="connsiteX2" fmla="*/ 5935477 w 6275157"/>
                <a:gd name="connsiteY2" fmla="*/ 40062 h 983364"/>
                <a:gd name="connsiteX3" fmla="*/ 6273028 w 6275157"/>
                <a:gd name="connsiteY3" fmla="*/ 33012 h 983364"/>
                <a:gd name="connsiteX4" fmla="*/ 6275157 w 6275157"/>
                <a:gd name="connsiteY4" fmla="*/ 976946 h 983364"/>
                <a:gd name="connsiteX0" fmla="*/ 0 w 6303588"/>
                <a:gd name="connsiteY0" fmla="*/ 1061720 h 1061720"/>
                <a:gd name="connsiteX1" fmla="*/ 3767041 w 6303588"/>
                <a:gd name="connsiteY1" fmla="*/ 873904 h 1061720"/>
                <a:gd name="connsiteX2" fmla="*/ 5935477 w 6303588"/>
                <a:gd name="connsiteY2" fmla="*/ 118418 h 1061720"/>
                <a:gd name="connsiteX3" fmla="*/ 6273028 w 6303588"/>
                <a:gd name="connsiteY3" fmla="*/ 111368 h 1061720"/>
                <a:gd name="connsiteX4" fmla="*/ 6275157 w 6303588"/>
                <a:gd name="connsiteY4" fmla="*/ 1055302 h 1061720"/>
                <a:gd name="connsiteX0" fmla="*/ 0 w 6275157"/>
                <a:gd name="connsiteY0" fmla="*/ 988501 h 988501"/>
                <a:gd name="connsiteX1" fmla="*/ 3767041 w 6275157"/>
                <a:gd name="connsiteY1" fmla="*/ 800685 h 988501"/>
                <a:gd name="connsiteX2" fmla="*/ 5935477 w 6275157"/>
                <a:gd name="connsiteY2" fmla="*/ 45199 h 988501"/>
                <a:gd name="connsiteX3" fmla="*/ 6273028 w 6275157"/>
                <a:gd name="connsiteY3" fmla="*/ 38149 h 988501"/>
                <a:gd name="connsiteX4" fmla="*/ 6275157 w 6275157"/>
                <a:gd name="connsiteY4" fmla="*/ 982083 h 98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5157" h="988501">
                  <a:moveTo>
                    <a:pt x="0" y="988501"/>
                  </a:moveTo>
                  <a:cubicBezTo>
                    <a:pt x="1556478" y="949151"/>
                    <a:pt x="2777795" y="957902"/>
                    <a:pt x="3767041" y="800685"/>
                  </a:cubicBezTo>
                  <a:cubicBezTo>
                    <a:pt x="4756287" y="643468"/>
                    <a:pt x="5744383" y="146274"/>
                    <a:pt x="5935477" y="45199"/>
                  </a:cubicBezTo>
                  <a:cubicBezTo>
                    <a:pt x="6126571" y="-55876"/>
                    <a:pt x="6277118" y="45151"/>
                    <a:pt x="6273028" y="38149"/>
                  </a:cubicBezTo>
                  <a:cubicBezTo>
                    <a:pt x="6272758" y="284727"/>
                    <a:pt x="6274569" y="740275"/>
                    <a:pt x="6275157" y="98208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D3C607-60BF-451D-A442-63845CF3DD36}"/>
                </a:ext>
              </a:extLst>
            </p:cNvPr>
            <p:cNvSpPr txBox="1"/>
            <p:nvPr/>
          </p:nvSpPr>
          <p:spPr>
            <a:xfrm>
              <a:off x="9520366" y="3113012"/>
              <a:ext cx="1115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/>
                  </a:solidFill>
                  <a:latin typeface="Avenir Medium" panose="02000603020000020003" pitchFamily="2" charset="0"/>
                </a:rPr>
                <a:t>2020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0289CA9-C262-4CFB-B010-1E8A3E1A9C67}"/>
              </a:ext>
            </a:extLst>
          </p:cNvPr>
          <p:cNvGrpSpPr/>
          <p:nvPr/>
        </p:nvGrpSpPr>
        <p:grpSpPr>
          <a:xfrm>
            <a:off x="434467" y="1612659"/>
            <a:ext cx="3847205" cy="1228285"/>
            <a:chOff x="267413" y="1577829"/>
            <a:chExt cx="3847205" cy="122828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AA85D5-B869-4607-87A8-45FFB229553F}"/>
                </a:ext>
              </a:extLst>
            </p:cNvPr>
            <p:cNvSpPr txBox="1"/>
            <p:nvPr/>
          </p:nvSpPr>
          <p:spPr>
            <a:xfrm>
              <a:off x="2237156" y="1658425"/>
              <a:ext cx="1877462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MBs to GBs</a:t>
              </a:r>
            </a:p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100s to thousands</a:t>
              </a:r>
            </a:p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Local drives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E123A0B-897F-4215-9EC1-BED1711188A3}"/>
                </a:ext>
              </a:extLst>
            </p:cNvPr>
            <p:cNvGrpSpPr/>
            <p:nvPr/>
          </p:nvGrpSpPr>
          <p:grpSpPr>
            <a:xfrm>
              <a:off x="267413" y="1577829"/>
              <a:ext cx="1816163" cy="1228285"/>
              <a:chOff x="267413" y="1577829"/>
              <a:chExt cx="1816163" cy="1228285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634437A-ADFB-4EE2-934C-A4F1775ED987}"/>
                  </a:ext>
                </a:extLst>
              </p:cNvPr>
              <p:cNvSpPr txBox="1"/>
              <p:nvPr/>
            </p:nvSpPr>
            <p:spPr>
              <a:xfrm>
                <a:off x="267413" y="1577829"/>
                <a:ext cx="1716638" cy="1228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fontAlgn="base">
                  <a:lnSpc>
                    <a:spcPct val="12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rgbClr val="F47324"/>
                  </a:buClr>
                </a:pPr>
                <a:r>
                  <a:rPr lang="en-US" dirty="0">
                    <a:solidFill>
                      <a:srgbClr val="00849B"/>
                    </a:solidFill>
                    <a:latin typeface="Avenir Medium" panose="02000603020000020003" pitchFamily="2" charset="0"/>
                    <a:ea typeface="ＭＳ Ｐゴシック" pitchFamily="-123" charset="-128"/>
                    <a:cs typeface="ＭＳ Ｐゴシック" pitchFamily="-123" charset="-128"/>
                  </a:rPr>
                  <a:t>Dataset size:</a:t>
                </a:r>
              </a:p>
              <a:p>
                <a:pPr lvl="0" algn="r" fontAlgn="base">
                  <a:lnSpc>
                    <a:spcPct val="12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rgbClr val="F47324"/>
                  </a:buClr>
                </a:pPr>
                <a:r>
                  <a:rPr lang="en-US" dirty="0">
                    <a:solidFill>
                      <a:srgbClr val="00849B"/>
                    </a:solidFill>
                    <a:latin typeface="Avenir Medium" panose="02000603020000020003" pitchFamily="2" charset="0"/>
                    <a:ea typeface="ＭＳ Ｐゴシック" pitchFamily="-123" charset="-128"/>
                    <a:cs typeface="ＭＳ Ｐゴシック" pitchFamily="-123" charset="-128"/>
                  </a:rPr>
                  <a:t>File count:</a:t>
                </a:r>
              </a:p>
              <a:p>
                <a:pPr lvl="0" algn="r" fontAlgn="base">
                  <a:lnSpc>
                    <a:spcPct val="12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rgbClr val="F47324"/>
                  </a:buClr>
                </a:pPr>
                <a:r>
                  <a:rPr lang="en-US" dirty="0">
                    <a:solidFill>
                      <a:srgbClr val="00849B"/>
                    </a:solidFill>
                    <a:latin typeface="Avenir Medium" panose="02000603020000020003" pitchFamily="2" charset="0"/>
                    <a:ea typeface="ＭＳ Ｐゴシック" pitchFamily="-123" charset="-128"/>
                    <a:cs typeface="ＭＳ Ｐゴシック" pitchFamily="-123" charset="-128"/>
                  </a:rPr>
                  <a:t>Storage: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0A9A9F0-2A83-407A-9ACC-B1BCCBE4E0ED}"/>
                  </a:ext>
                </a:extLst>
              </p:cNvPr>
              <p:cNvCxnSpPr/>
              <p:nvPr/>
            </p:nvCxnSpPr>
            <p:spPr>
              <a:xfrm>
                <a:off x="2083576" y="1577829"/>
                <a:ext cx="0" cy="1228285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AF2FAFD-CC61-49F5-AE23-4245684A02A1}"/>
              </a:ext>
            </a:extLst>
          </p:cNvPr>
          <p:cNvGrpSpPr/>
          <p:nvPr/>
        </p:nvGrpSpPr>
        <p:grpSpPr>
          <a:xfrm>
            <a:off x="4435252" y="1612659"/>
            <a:ext cx="2031042" cy="1228285"/>
            <a:chOff x="4268198" y="1577829"/>
            <a:chExt cx="2031042" cy="122828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F25876-6693-4B5A-A97F-DAB56B45C844}"/>
                </a:ext>
              </a:extLst>
            </p:cNvPr>
            <p:cNvSpPr txBox="1"/>
            <p:nvPr/>
          </p:nvSpPr>
          <p:spPr>
            <a:xfrm>
              <a:off x="4421778" y="1658425"/>
              <a:ext cx="1877462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100GB – 100s of TB</a:t>
              </a:r>
            </a:p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Millions</a:t>
              </a:r>
            </a:p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NAS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6E07577-B0B3-4B44-A24C-7CB3390799AD}"/>
                </a:ext>
              </a:extLst>
            </p:cNvPr>
            <p:cNvCxnSpPr/>
            <p:nvPr/>
          </p:nvCxnSpPr>
          <p:spPr>
            <a:xfrm>
              <a:off x="4268198" y="1577829"/>
              <a:ext cx="0" cy="122828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5A2FD0-2569-47AB-9ED0-9A0E3F1151E2}"/>
              </a:ext>
            </a:extLst>
          </p:cNvPr>
          <p:cNvGrpSpPr/>
          <p:nvPr/>
        </p:nvGrpSpPr>
        <p:grpSpPr>
          <a:xfrm>
            <a:off x="6619874" y="1612659"/>
            <a:ext cx="2425309" cy="1228285"/>
            <a:chOff x="6452820" y="1577829"/>
            <a:chExt cx="2425309" cy="122828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0DB6C6-81C4-4772-9923-29BCC55317BA}"/>
                </a:ext>
              </a:extLst>
            </p:cNvPr>
            <p:cNvSpPr txBox="1"/>
            <p:nvPr/>
          </p:nvSpPr>
          <p:spPr>
            <a:xfrm>
              <a:off x="6606400" y="1658425"/>
              <a:ext cx="2271729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100s of TBs to PBs</a:t>
              </a:r>
            </a:p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100s of millions to billions</a:t>
              </a:r>
            </a:p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Cloud, Clustered NAS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F5B0FDA-EC22-4F46-BC7E-8142B3F41DD6}"/>
                </a:ext>
              </a:extLst>
            </p:cNvPr>
            <p:cNvCxnSpPr/>
            <p:nvPr/>
          </p:nvCxnSpPr>
          <p:spPr>
            <a:xfrm>
              <a:off x="6452820" y="1577829"/>
              <a:ext cx="0" cy="122828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198D38-E752-4CC8-9771-CDDFF5C5FFB9}"/>
              </a:ext>
            </a:extLst>
          </p:cNvPr>
          <p:cNvGrpSpPr/>
          <p:nvPr/>
        </p:nvGrpSpPr>
        <p:grpSpPr>
          <a:xfrm>
            <a:off x="9198763" y="1612659"/>
            <a:ext cx="2322047" cy="1419424"/>
            <a:chOff x="9031709" y="1577829"/>
            <a:chExt cx="2322047" cy="141942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DBF325-CB62-4723-931D-43E6AE743A39}"/>
                </a:ext>
              </a:extLst>
            </p:cNvPr>
            <p:cNvSpPr txBox="1"/>
            <p:nvPr/>
          </p:nvSpPr>
          <p:spPr>
            <a:xfrm>
              <a:off x="9082027" y="1658425"/>
              <a:ext cx="2271729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10s of PBs to EBs</a:t>
              </a:r>
            </a:p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billions to trillions</a:t>
              </a:r>
            </a:p>
            <a:p>
              <a:pPr lvl="0" algn="ctr" fontAlgn="base">
                <a:spcBef>
                  <a:spcPct val="0"/>
                </a:spcBef>
                <a:spcAft>
                  <a:spcPts val="1500"/>
                </a:spcAft>
                <a:buClr>
                  <a:srgbClr val="F47324"/>
                </a:buClr>
              </a:pPr>
              <a:r>
                <a:rPr lang="en-US" sz="1400" dirty="0">
                  <a:latin typeface="Avenir Book" panose="020005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Multi-site, Multi-site, Multi-NAS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E63CB25-67AE-4C71-863A-DF0F8AD42EA5}"/>
                </a:ext>
              </a:extLst>
            </p:cNvPr>
            <p:cNvCxnSpPr/>
            <p:nvPr/>
          </p:nvCxnSpPr>
          <p:spPr>
            <a:xfrm>
              <a:off x="9031709" y="1577829"/>
              <a:ext cx="0" cy="122828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934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26DC81-6FDA-494A-9C72-F1DC4A85F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FA90F3-8071-4ADA-8904-FB6D36E6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Profit &amp; loss by year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7D60227-EC2C-4F72-A7F0-8F8895A14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874673"/>
              </p:ext>
            </p:extLst>
          </p:nvPr>
        </p:nvGraphicFramePr>
        <p:xfrm>
          <a:off x="831273" y="1228317"/>
          <a:ext cx="7496348" cy="4839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3650">
                  <a:extLst>
                    <a:ext uri="{9D8B030D-6E8A-4147-A177-3AD203B41FA5}">
                      <a16:colId xmlns:a16="http://schemas.microsoft.com/office/drawing/2014/main" val="1598814988"/>
                    </a:ext>
                  </a:extLst>
                </a:gridCol>
                <a:gridCol w="1255222">
                  <a:extLst>
                    <a:ext uri="{9D8B030D-6E8A-4147-A177-3AD203B41FA5}">
                      <a16:colId xmlns:a16="http://schemas.microsoft.com/office/drawing/2014/main" val="90518024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90670344"/>
                    </a:ext>
                  </a:extLst>
                </a:gridCol>
                <a:gridCol w="1172094">
                  <a:extLst>
                    <a:ext uri="{9D8B030D-6E8A-4147-A177-3AD203B41FA5}">
                      <a16:colId xmlns:a16="http://schemas.microsoft.com/office/drawing/2014/main" val="2591986079"/>
                    </a:ext>
                  </a:extLst>
                </a:gridCol>
                <a:gridCol w="1255222">
                  <a:extLst>
                    <a:ext uri="{9D8B030D-6E8A-4147-A177-3AD203B41FA5}">
                      <a16:colId xmlns:a16="http://schemas.microsoft.com/office/drawing/2014/main" val="3811769075"/>
                    </a:ext>
                  </a:extLst>
                </a:gridCol>
              </a:tblGrid>
              <a:tr h="330265">
                <a:tc>
                  <a:txBody>
                    <a:bodyPr/>
                    <a:lstStyle/>
                    <a:p>
                      <a:pPr marL="182880" algn="l" fontAlgn="ctr"/>
                      <a:r>
                        <a:rPr lang="en-US" sz="11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($ in Millions)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FY’19 A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FY’20 A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FY’21 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FY’22 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074332"/>
                  </a:ext>
                </a:extLst>
              </a:tr>
              <a:tr h="267051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Ending ARR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$2.2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$4.0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$9.4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$20.7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403810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36576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Subscription Revenue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$0.8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$2.4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$5.3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Book" panose="02000503020000020003" pitchFamily="2" charset="0"/>
                        </a:rPr>
                        <a:t>$12.6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09067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Total Revenue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$3.8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$2.7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$5.3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$12.6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161729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36576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Subscription COGS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$0.3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$1.0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$1.5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Book" panose="02000503020000020003" pitchFamily="2" charset="0"/>
                        </a:rPr>
                        <a:t>$2.2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158851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Total COGS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$3.0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$1.2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$3.7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$2.2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928989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Total Gross Profit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$0.8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$1.4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$3.7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$10.4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72171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36576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Subscription GM%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58%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59%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71%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Book" panose="02000503020000020003" pitchFamily="2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297326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GAAP Gross Margin%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54%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71%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763156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Operating Expenses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en-US" sz="11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venir Heavy" panose="020B0703020203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en-US" sz="11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venir Heavy" panose="020B0703020203020204" pitchFamily="34" charset="0"/>
                      </a:endParaRP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endParaRPr lang="en-US" sz="11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venir Heavy" panose="020B0703020203020204" pitchFamily="34" charset="0"/>
                      </a:endParaRP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endParaRPr lang="en-US" sz="11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venir Heavy" panose="020B0703020203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558969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36576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R&amp;D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$5.3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$7.2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$7.1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Book" panose="02000503020000020003" pitchFamily="2" charset="0"/>
                        </a:rPr>
                        <a:t>$8.8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202059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36576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S&amp;M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$7.3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$8.8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$9.8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Book" panose="02000503020000020003" pitchFamily="2" charset="0"/>
                        </a:rPr>
                        <a:t>$15.0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57724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36576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G&amp;A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$2.1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$2.9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$2.6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Book" panose="02000503020000020003" pitchFamily="2" charset="0"/>
                        </a:rPr>
                        <a:t>$2.7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020525"/>
                  </a:ext>
                </a:extLst>
              </a:tr>
              <a:tr h="304449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Total Operating Expenses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$14.7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$19.0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Avenir Heavy" panose="020B0703020203020204" pitchFamily="34" charset="0"/>
                          <a:ea typeface="+mn-ea"/>
                          <a:cs typeface="+mn-cs"/>
                        </a:rPr>
                        <a:t>$19.6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$26.4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81463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Operating Income/(Loss)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$(13.9)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$(17.6)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$(15.8)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$(16.0)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519608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Net Loss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$(14.1)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$(17.4)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Heavy" panose="020B0703020203020204" pitchFamily="34" charset="0"/>
                        </a:rPr>
                        <a:t>$(15.8)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Heavy" panose="020B0703020203020204" pitchFamily="34" charset="0"/>
                        </a:rPr>
                        <a:t>$(16.2)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519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36576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Net Income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-373%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-652%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1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ook" panose="02000503020000020003" pitchFamily="2" charset="0"/>
                        </a:rPr>
                        <a:t>-302%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Book" panose="02000503020000020003" pitchFamily="2" charset="0"/>
                        </a:rPr>
                        <a:t>-128%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088295"/>
                  </a:ext>
                </a:extLst>
              </a:tr>
              <a:tr h="132380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lack" panose="020B0803020203020204" pitchFamily="34" charset="0"/>
                        </a:rPr>
                        <a:t>Total Headcount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lack" panose="020B080302020302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lack" panose="020B0803020203020204" pitchFamily="34" charset="0"/>
                        </a:rPr>
                        <a:t>73</a:t>
                      </a:r>
                    </a:p>
                  </a:txBody>
                  <a:tcPr marL="3429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0" algn="r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/>
                      </a:pPr>
                      <a:r>
                        <a:rPr lang="en-US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venir Black" panose="020B0803020203020204" pitchFamily="34" charset="0"/>
                        </a:rPr>
                        <a:t>77</a:t>
                      </a:r>
                    </a:p>
                  </a:txBody>
                  <a:tcPr marL="51435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0" algn="r">
                        <a:lnSpc>
                          <a:spcPct val="100000"/>
                        </a:lnSpc>
                        <a:spcBef>
                          <a:spcPts val="300"/>
                        </a:spcBef>
                        <a:buFontTx/>
                        <a:buNone/>
                        <a:tabLst/>
                      </a:pPr>
                      <a:r>
                        <a:rPr lang="en-US" sz="12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venir Black" panose="020B080302020302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55565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4D3206-CE78-45F7-9F33-BB9528253413}"/>
              </a:ext>
            </a:extLst>
          </p:cNvPr>
          <p:cNvSpPr/>
          <p:nvPr/>
        </p:nvSpPr>
        <p:spPr>
          <a:xfrm>
            <a:off x="1080655" y="1819275"/>
            <a:ext cx="7348450" cy="285750"/>
          </a:xfrm>
          <a:prstGeom prst="roundRect">
            <a:avLst>
              <a:gd name="adj" fmla="val 43334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BE9D2A-63BB-449C-9A46-D1FED1CF72D8}"/>
              </a:ext>
            </a:extLst>
          </p:cNvPr>
          <p:cNvSpPr/>
          <p:nvPr/>
        </p:nvSpPr>
        <p:spPr>
          <a:xfrm>
            <a:off x="1080655" y="3133725"/>
            <a:ext cx="7348450" cy="285750"/>
          </a:xfrm>
          <a:prstGeom prst="roundRect">
            <a:avLst>
              <a:gd name="adj" fmla="val 43334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D05F4-037C-4553-9A00-5AD546CD8633}"/>
              </a:ext>
            </a:extLst>
          </p:cNvPr>
          <p:cNvSpPr txBox="1"/>
          <p:nvPr/>
        </p:nvSpPr>
        <p:spPr>
          <a:xfrm>
            <a:off x="4591050" y="3361078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</a:rPr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105BB4-B5DB-4768-8B76-602562A0D39F}"/>
              </a:ext>
            </a:extLst>
          </p:cNvPr>
          <p:cNvSpPr txBox="1"/>
          <p:nvPr/>
        </p:nvSpPr>
        <p:spPr>
          <a:xfrm>
            <a:off x="5853254" y="3083298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</a:rPr>
              <a:t>**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914DA9-7AA0-4596-80AC-E7C6D565B382}"/>
              </a:ext>
            </a:extLst>
          </p:cNvPr>
          <p:cNvSpPr txBox="1"/>
          <p:nvPr/>
        </p:nvSpPr>
        <p:spPr>
          <a:xfrm>
            <a:off x="8429105" y="3083298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</a:rPr>
              <a:t>***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3D99F4-89C5-4BD2-B0F4-DE5CE3B0C04F}"/>
              </a:ext>
            </a:extLst>
          </p:cNvPr>
          <p:cNvSpPr txBox="1"/>
          <p:nvPr/>
        </p:nvSpPr>
        <p:spPr>
          <a:xfrm>
            <a:off x="8610821" y="4654219"/>
            <a:ext cx="3238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* Impact of hardware </a:t>
            </a:r>
          </a:p>
          <a:p>
            <a:pPr marL="0" marR="0" lvl="0" indent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** Hiring support staff ahead of revenue</a:t>
            </a:r>
          </a:p>
          <a:p>
            <a:pPr marL="0" marR="0" lvl="0" indent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*** </a:t>
            </a:r>
            <a:r>
              <a:rPr lang="en-US" sz="1200" i="1" dirty="0">
                <a:solidFill>
                  <a:schemeClr val="accent3"/>
                </a:solidFill>
                <a:latin typeface="Avenir Medium" panose="02000603020000020003" pitchFamily="2" charset="0"/>
              </a:rPr>
              <a:t>Subscription margin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 at scale</a:t>
            </a:r>
          </a:p>
        </p:txBody>
      </p:sp>
    </p:spTree>
    <p:extLst>
      <p:ext uri="{BB962C8B-B14F-4D97-AF65-F5344CB8AC3E}">
        <p14:creationId xmlns:p14="http://schemas.microsoft.com/office/powerpoint/2010/main" val="2367283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72566-E5F3-4E2D-94E9-1658B8E3E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51</a:t>
            </a:fld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498432-205F-4E69-95E1-A21444B12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4"/>
            <a:ext cx="10846594" cy="1108718"/>
          </a:xfrm>
        </p:spPr>
        <p:txBody>
          <a:bodyPr anchor="ctr"/>
          <a:lstStyle/>
          <a:p>
            <a:r>
              <a:rPr lang="en-US" dirty="0"/>
              <a:t>Management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A303E-6875-4583-BCFD-B2672A3EB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2" t="7476" r="15131" b="17119"/>
          <a:stretch/>
        </p:blipFill>
        <p:spPr>
          <a:xfrm>
            <a:off x="1542294" y="1439589"/>
            <a:ext cx="1597046" cy="160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8B9AF-08A3-4D2C-889A-37A085F24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4" t="12153" r="15521" b="18961"/>
          <a:stretch/>
        </p:blipFill>
        <p:spPr>
          <a:xfrm>
            <a:off x="3989848" y="1439589"/>
            <a:ext cx="1597047" cy="1597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6B811C-CF00-4C82-8E73-3029552E47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23" t="11588" r="12900" b="13735"/>
          <a:stretch/>
        </p:blipFill>
        <p:spPr>
          <a:xfrm>
            <a:off x="6437403" y="1439589"/>
            <a:ext cx="1597047" cy="1591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5CEF96-A26B-4C52-AA82-4607E501A5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34" t="6355" r="11625" b="17104"/>
          <a:stretch/>
        </p:blipFill>
        <p:spPr>
          <a:xfrm>
            <a:off x="8884959" y="1439589"/>
            <a:ext cx="1597046" cy="1597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AE4B89-E589-42EF-A030-9783ED1A70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18" t="8335" r="15439" b="14521"/>
          <a:stretch/>
        </p:blipFill>
        <p:spPr>
          <a:xfrm>
            <a:off x="1542294" y="3821459"/>
            <a:ext cx="1597046" cy="1617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DFD79D-9D29-4027-A5AC-6123CE5A82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32" t="12594" r="17524" b="17162"/>
          <a:stretch/>
        </p:blipFill>
        <p:spPr>
          <a:xfrm>
            <a:off x="3989848" y="3833499"/>
            <a:ext cx="1595354" cy="1605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5B37C-46C4-4BD1-B6ED-DEAA32B020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909" t="7945" r="11884" b="14848"/>
          <a:stretch/>
        </p:blipFill>
        <p:spPr>
          <a:xfrm>
            <a:off x="6437403" y="3821459"/>
            <a:ext cx="1607284" cy="1617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63C75A-ECF0-45FA-9B47-C384CB1C4608}"/>
              </a:ext>
            </a:extLst>
          </p:cNvPr>
          <p:cNvSpPr txBox="1"/>
          <p:nvPr/>
        </p:nvSpPr>
        <p:spPr>
          <a:xfrm>
            <a:off x="1434474" y="3077252"/>
            <a:ext cx="2450599" cy="49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Kiran Bhageshpur, CEO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Formerly VP-Engineering  @EMC-Isilon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venir Book" panose="02000503020000020003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C0D04-32F2-4B6D-A964-A22E47342EB9}"/>
              </a:ext>
            </a:extLst>
          </p:cNvPr>
          <p:cNvSpPr txBox="1"/>
          <p:nvPr/>
        </p:nvSpPr>
        <p:spPr>
          <a:xfrm>
            <a:off x="3885073" y="3077252"/>
            <a:ext cx="2070248" cy="632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Jeff Hughes</a:t>
            </a:r>
            <a:r>
              <a:rPr lang="en-US" sz="1600" dirty="0">
                <a:solidFill>
                  <a:srgbClr val="03839A">
                    <a:lumMod val="50000"/>
                  </a:srgbClr>
                </a:solidFill>
                <a:latin typeface="Avenir Medium" panose="02000603020000020003" pitchFamily="2" charset="0"/>
                <a:ea typeface="MS PGothic" pitchFamily="34" charset="-128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CTO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Formerly Director of Engineering  @EMC-Isilon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venir Book" panose="02000503020000020003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37AF0-3828-4CD0-A34D-39393FEFC1A5}"/>
              </a:ext>
            </a:extLst>
          </p:cNvPr>
          <p:cNvSpPr txBox="1"/>
          <p:nvPr/>
        </p:nvSpPr>
        <p:spPr>
          <a:xfrm>
            <a:off x="6334355" y="3077252"/>
            <a:ext cx="2550604" cy="49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Byron Rakitzis, Architect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First engineer hired at NetApp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venir Book" panose="02000503020000020003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264B02-BACA-4BA8-9A1C-78E9EF7D9C84}"/>
              </a:ext>
            </a:extLst>
          </p:cNvPr>
          <p:cNvSpPr txBox="1"/>
          <p:nvPr/>
        </p:nvSpPr>
        <p:spPr>
          <a:xfrm>
            <a:off x="8783637" y="3077252"/>
            <a:ext cx="2070248" cy="49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Mike O’Brien, CRO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Former CRO at K2 Software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venir Book" panose="02000503020000020003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1912D0-3ACA-4D88-A197-A4813EC69BD8}"/>
              </a:ext>
            </a:extLst>
          </p:cNvPr>
          <p:cNvSpPr txBox="1"/>
          <p:nvPr/>
        </p:nvSpPr>
        <p:spPr>
          <a:xfrm>
            <a:off x="1434475" y="5490720"/>
            <a:ext cx="1956426" cy="85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Christian Smith,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VP of Product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Various leadership roles at EMC &amp; NTAP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venir Book" panose="0200050302000002000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8C5831-33AD-4BA7-8A0C-C10DF4419BBF}"/>
              </a:ext>
            </a:extLst>
          </p:cNvPr>
          <p:cNvSpPr txBox="1"/>
          <p:nvPr/>
        </p:nvSpPr>
        <p:spPr>
          <a:xfrm>
            <a:off x="3885073" y="5490720"/>
            <a:ext cx="2070248" cy="85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Anna Mowry,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VP of Finance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Various leadership roles at ExtraHop, Isilon &amp; AWS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venir Book" panose="0200050302000002000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44C904-12E8-4542-A539-0FD55FB790C0}"/>
              </a:ext>
            </a:extLst>
          </p:cNvPr>
          <p:cNvSpPr txBox="1"/>
          <p:nvPr/>
        </p:nvSpPr>
        <p:spPr>
          <a:xfrm>
            <a:off x="6351678" y="5490720"/>
            <a:ext cx="2070248" cy="85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Jim Choumas,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VP of Sales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solidFill>
                  <a:schemeClr val="accent1">
                    <a:lumMod val="75000"/>
                  </a:schemeClr>
                </a:solidFill>
                <a:latin typeface="Avenir Book" panose="02000503020000020003"/>
              </a:rPr>
              <a:t>Various leadership roles at Qumulo, NetApp, Fusion-IO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venir Book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3060531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F5C8D-CE08-4287-B358-0F6D9EF00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03E368-0AE4-48CD-A3C8-304A9CAAC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5BBF78-A645-45D0-9F18-DDF24572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</a:t>
            </a:r>
          </a:p>
        </p:txBody>
      </p:sp>
    </p:spTree>
    <p:extLst>
      <p:ext uri="{BB962C8B-B14F-4D97-AF65-F5344CB8AC3E}">
        <p14:creationId xmlns:p14="http://schemas.microsoft.com/office/powerpoint/2010/main" val="677439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72566-E5F3-4E2D-94E9-1658B8E3E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53</a:t>
            </a:fld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498432-205F-4E69-95E1-A21444B12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03" y="312673"/>
            <a:ext cx="10846594" cy="1214437"/>
          </a:xfrm>
        </p:spPr>
        <p:txBody>
          <a:bodyPr anchor="ctr"/>
          <a:lstStyle/>
          <a:p>
            <a:pPr algn="ctr"/>
            <a:r>
              <a:rPr lang="en-US" dirty="0"/>
              <a:t>For more information please contact: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76513C3-1C17-461A-97C9-38572000A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35" r="32793"/>
          <a:stretch/>
        </p:blipFill>
        <p:spPr>
          <a:xfrm rot="5400000">
            <a:off x="5344888" y="271843"/>
            <a:ext cx="1326381" cy="514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3EE216-8798-498B-90A9-AD3F844DD1FD}"/>
              </a:ext>
            </a:extLst>
          </p:cNvPr>
          <p:cNvGrpSpPr/>
          <p:nvPr/>
        </p:nvGrpSpPr>
        <p:grpSpPr>
          <a:xfrm>
            <a:off x="2058289" y="3737382"/>
            <a:ext cx="7899577" cy="2055178"/>
            <a:chOff x="1781181" y="3820176"/>
            <a:chExt cx="7899577" cy="205517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59DC91-7406-4752-973A-F0E92F5152FA}"/>
                </a:ext>
              </a:extLst>
            </p:cNvPr>
            <p:cNvSpPr txBox="1"/>
            <p:nvPr/>
          </p:nvSpPr>
          <p:spPr>
            <a:xfrm>
              <a:off x="6274367" y="3820176"/>
              <a:ext cx="3406391" cy="205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Heavy" panose="020B0703020203020204" pitchFamily="34" charset="0"/>
                  <a:ea typeface="MS PGothic" pitchFamily="34" charset="-128"/>
                </a:rPr>
                <a:t>Jon Curtis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Book" panose="02000503020000020003" pitchFamily="2" charset="0"/>
                  <a:ea typeface="MS PGothic" pitchFamily="34" charset="-128"/>
                </a:rPr>
                <a:t>Managing Director</a:t>
              </a:r>
              <a:b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Book" panose="02000503020000020003" pitchFamily="2" charset="0"/>
                  <a:ea typeface="MS PGothic" pitchFamily="34" charset="-128"/>
                </a:rPr>
              </a:b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Book" panose="02000503020000020003" pitchFamily="2" charset="0"/>
                  <a:ea typeface="MS PGothic" pitchFamily="34" charset="-128"/>
                </a:rPr>
                <a:t>415.710.6951</a:t>
              </a:r>
              <a:br>
                <a:rPr lang="en-US" dirty="0">
                  <a:solidFill>
                    <a:srgbClr val="03839A">
                      <a:lumMod val="50000"/>
                    </a:srgbClr>
                  </a:solidFill>
                  <a:latin typeface="Avenir Book" panose="02000503020000020003" pitchFamily="2" charset="0"/>
                  <a:ea typeface="MS PGothic" pitchFamily="34" charset="-128"/>
                </a:rPr>
              </a:b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Book" panose="02000503020000020003" pitchFamily="2" charset="0"/>
                  <a:ea typeface="MS PGothic" pitchFamily="34" charset="-128"/>
                </a:rPr>
                <a:t>jon@bridgestreetadvisors.com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4086DE-8B83-4053-A302-28C5A738469C}"/>
                </a:ext>
              </a:extLst>
            </p:cNvPr>
            <p:cNvSpPr txBox="1"/>
            <p:nvPr/>
          </p:nvSpPr>
          <p:spPr>
            <a:xfrm>
              <a:off x="1781181" y="3820176"/>
              <a:ext cx="3406391" cy="205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Heavy" panose="020B0703020203020204" pitchFamily="34" charset="0"/>
                  <a:ea typeface="MS PGothic" pitchFamily="34" charset="-128"/>
                </a:rPr>
                <a:t>Bill Hsieh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Book" panose="02000503020000020003" pitchFamily="2" charset="0"/>
                  <a:ea typeface="MS PGothic" pitchFamily="34" charset="-128"/>
                </a:rPr>
                <a:t>Managing Director</a:t>
              </a:r>
              <a:b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Book" panose="02000503020000020003" pitchFamily="2" charset="0"/>
                  <a:ea typeface="MS PGothic" pitchFamily="34" charset="-128"/>
                </a:rPr>
              </a:b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Book" panose="02000503020000020003" pitchFamily="2" charset="0"/>
                  <a:ea typeface="MS PGothic" pitchFamily="34" charset="-128"/>
                </a:rPr>
                <a:t>415.710.6953</a:t>
              </a:r>
              <a:br>
                <a:rPr lang="en-US" dirty="0">
                  <a:solidFill>
                    <a:srgbClr val="03839A">
                      <a:lumMod val="50000"/>
                    </a:srgbClr>
                  </a:solidFill>
                  <a:latin typeface="Avenir Book" panose="02000503020000020003" pitchFamily="2" charset="0"/>
                  <a:ea typeface="MS PGothic" pitchFamily="34" charset="-128"/>
                </a:rPr>
              </a:b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03839A">
                      <a:lumMod val="50000"/>
                    </a:srgbClr>
                  </a:solidFill>
                  <a:effectLst/>
                  <a:uLnTx/>
                  <a:uFillTx/>
                  <a:latin typeface="Avenir Book" panose="02000503020000020003" pitchFamily="2" charset="0"/>
                  <a:ea typeface="MS PGothic" pitchFamily="34" charset="-128"/>
                </a:rPr>
                <a:t>bill@bridgestreetadvisors.com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3839A">
                    <a:lumMod val="50000"/>
                  </a:srgbClr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2915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93244B-E9A9-44CE-9F2C-6C8493FC1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6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200103-9A8F-457D-ABC6-2EFB5B9DD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/>
          <a:lstStyle/>
          <a:p>
            <a:r>
              <a:rPr lang="en-US" dirty="0"/>
              <a:t>The crisis is widespread and ubiquitous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F252B6-4E7D-462B-A3B2-F1DC8CE8D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504177"/>
              </p:ext>
            </p:extLst>
          </p:nvPr>
        </p:nvGraphicFramePr>
        <p:xfrm>
          <a:off x="838200" y="2297205"/>
          <a:ext cx="10417233" cy="36583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7385">
                  <a:extLst>
                    <a:ext uri="{9D8B030D-6E8A-4147-A177-3AD203B41FA5}">
                      <a16:colId xmlns:a16="http://schemas.microsoft.com/office/drawing/2014/main" val="905180249"/>
                    </a:ext>
                  </a:extLst>
                </a:gridCol>
                <a:gridCol w="1438372">
                  <a:extLst>
                    <a:ext uri="{9D8B030D-6E8A-4147-A177-3AD203B41FA5}">
                      <a16:colId xmlns:a16="http://schemas.microsoft.com/office/drawing/2014/main" val="290670344"/>
                    </a:ext>
                  </a:extLst>
                </a:gridCol>
                <a:gridCol w="1678901">
                  <a:extLst>
                    <a:ext uri="{9D8B030D-6E8A-4147-A177-3AD203B41FA5}">
                      <a16:colId xmlns:a16="http://schemas.microsoft.com/office/drawing/2014/main" val="2591986079"/>
                    </a:ext>
                  </a:extLst>
                </a:gridCol>
                <a:gridCol w="5012575">
                  <a:extLst>
                    <a:ext uri="{9D8B030D-6E8A-4147-A177-3AD203B41FA5}">
                      <a16:colId xmlns:a16="http://schemas.microsoft.com/office/drawing/2014/main" val="3811769075"/>
                    </a:ext>
                  </a:extLst>
                </a:gridCol>
              </a:tblGrid>
              <a:tr h="8119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INDUSTRIES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# OF COMPANIES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ESTIMATED ANNUAL SPEND ($M)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venir Medium" panose="02000603020000020003" pitchFamily="2" charset="0"/>
                        </a:rPr>
                        <a:t>UNIQUE DATA CHALLENGES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venir Medium" panose="02000603020000020003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074332"/>
                  </a:ext>
                </a:extLst>
              </a:tr>
              <a:tr h="355805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Financial Services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1,000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34290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$3,800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51435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5760" marR="0" lvl="0" indent="-16827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Securities trading datasets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9209067"/>
                  </a:ext>
                </a:extLst>
              </a:tr>
              <a:tr h="355805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High Tech Design &amp; Mfg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3,500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34290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$1,400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51435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5760" marR="0" lvl="0" indent="-16827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Project design and simulation data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1635"/>
                  </a:ext>
                </a:extLst>
              </a:tr>
              <a:tr h="355805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Health Care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10,000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34290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$500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51435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5760" marR="0" lvl="0" indent="-16827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Patient medical imaging data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530856"/>
                  </a:ext>
                </a:extLst>
              </a:tr>
              <a:tr h="355805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Life Sciences &amp; Pharma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2,000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34290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$200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51435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5760" marR="0" lvl="0" indent="-16827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accent2"/>
                          </a:solidFill>
                          <a:latin typeface="Avenir Medium" panose="02000603020000020003" pitchFamily="2" charset="0"/>
                        </a:rPr>
                        <a:t>Genomics, Proteomics, Microscopy,  Comp. Chemistry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877935"/>
                  </a:ext>
                </a:extLst>
              </a:tr>
              <a:tr h="355805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Media &amp; Entertainment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7,800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34290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$3,500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51435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5760" marR="0" lvl="0" indent="-16827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High resolution localized content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0983540"/>
                  </a:ext>
                </a:extLst>
              </a:tr>
              <a:tr h="355805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Energy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1,200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34290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$865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51435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5760" marR="0" lvl="0" indent="-16827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Discovery and seismic data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436655"/>
                  </a:ext>
                </a:extLst>
              </a:tr>
              <a:tr h="355805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Geospatial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34290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$96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51435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5760" marR="0" lvl="0" indent="-16827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Multi-spectral geospatial imaging data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275332"/>
                  </a:ext>
                </a:extLst>
              </a:tr>
              <a:tr h="355805">
                <a:tc>
                  <a:txBody>
                    <a:bodyPr/>
                    <a:lstStyle/>
                    <a:p>
                      <a:pPr marL="18288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Telcos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800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34290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400" u="none" strike="noStrike" dirty="0">
                          <a:effectLst/>
                          <a:latin typeface="Avenir Book" panose="02000503020000020003" pitchFamily="2" charset="0"/>
                        </a:rPr>
                        <a:t>$2,000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514350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5760" marR="0" lvl="0" indent="-16827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Network log and intrusion data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703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E6C1E0-54D0-4E32-ABDF-7F3910C352D8}"/>
              </a:ext>
            </a:extLst>
          </p:cNvPr>
          <p:cNvSpPr txBox="1"/>
          <p:nvPr/>
        </p:nvSpPr>
        <p:spPr>
          <a:xfrm>
            <a:off x="5794717" y="6071004"/>
            <a:ext cx="5318760" cy="22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50" i="1" dirty="0">
                <a:solidFill>
                  <a:schemeClr val="tx2"/>
                </a:solidFill>
              </a:rPr>
              <a:t>Sources:  crunchbase-pro,  WSJ, Deloitte, csimarket, spiceworks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B1A87-BE99-42F5-92D2-A110826ACAED}"/>
              </a:ext>
            </a:extLst>
          </p:cNvPr>
          <p:cNvSpPr txBox="1"/>
          <p:nvPr/>
        </p:nvSpPr>
        <p:spPr>
          <a:xfrm>
            <a:off x="838200" y="1346274"/>
            <a:ext cx="79438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System Font Regular"/>
              <a:buChar char="-"/>
            </a:pPr>
            <a:r>
              <a:rPr lang="en-US" sz="2000" b="1" dirty="0">
                <a:solidFill>
                  <a:schemeClr val="tx2"/>
                </a:solidFill>
                <a:latin typeface="Avenir Medium" panose="02000603020000020003" pitchFamily="2" charset="0"/>
              </a:rPr>
              <a:t>On-premises NAS footprint &gt; 70EB and growing!</a:t>
            </a:r>
          </a:p>
          <a:p>
            <a:pPr marL="285750" indent="-285750">
              <a:spcBef>
                <a:spcPts val="600"/>
              </a:spcBef>
              <a:buFont typeface="System Font Regular"/>
              <a:buChar char="-"/>
            </a:pPr>
            <a:r>
              <a:rPr lang="en-US" sz="2000" b="1" dirty="0">
                <a:solidFill>
                  <a:schemeClr val="tx2"/>
                </a:solidFill>
                <a:latin typeface="Avenir Medium" panose="02000603020000020003" pitchFamily="2" charset="0"/>
              </a:rPr>
              <a:t>25K+ companies; $10B+ spent on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76597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1">
            <a:extLst>
              <a:ext uri="{FF2B5EF4-FFF2-40B4-BE49-F238E27FC236}">
                <a16:creationId xmlns:a16="http://schemas.microsoft.com/office/drawing/2014/main" id="{F10622A0-434F-4D0F-8F25-AB8FBD6D9E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010137"/>
              </p:ext>
            </p:extLst>
          </p:nvPr>
        </p:nvGraphicFramePr>
        <p:xfrm>
          <a:off x="933914" y="1934210"/>
          <a:ext cx="4400086" cy="377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3A23F94-AA79-4CE9-9B09-D0C6A7311535}"/>
              </a:ext>
            </a:extLst>
          </p:cNvPr>
          <p:cNvSpPr txBox="1"/>
          <p:nvPr/>
        </p:nvSpPr>
        <p:spPr>
          <a:xfrm>
            <a:off x="1379220" y="1663900"/>
            <a:ext cx="373380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MS PGothic" pitchFamily="34" charset="-128"/>
              </a:rPr>
              <a:t>Enterprise Storage Systems Capacity Forecast*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7BE1C-0C15-4E74-876D-CD0977D26350}"/>
              </a:ext>
            </a:extLst>
          </p:cNvPr>
          <p:cNvSpPr txBox="1"/>
          <p:nvPr/>
        </p:nvSpPr>
        <p:spPr>
          <a:xfrm>
            <a:off x="3790950" y="4535237"/>
            <a:ext cx="1543050" cy="523220"/>
          </a:xfrm>
          <a:prstGeom prst="rect">
            <a:avLst/>
          </a:prstGeom>
          <a:noFill/>
        </p:spPr>
        <p:txBody>
          <a:bodyPr wrap="square" lIns="68580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450"/>
              </a:spcAft>
              <a:buClr>
                <a:srgbClr val="504E4D"/>
              </a:buClr>
              <a:defRPr/>
            </a:pPr>
            <a:r>
              <a:rPr lang="en-US" sz="1400" dirty="0">
                <a:solidFill>
                  <a:srgbClr val="FFFFFF"/>
                </a:solidFill>
                <a:latin typeface="Avenir Heavy" panose="020B0703020203020204" pitchFamily="34" charset="0"/>
                <a:ea typeface="MS PGothic" pitchFamily="34" charset="-128"/>
              </a:rPr>
              <a:t>Structured CAGR: 19.6%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C7369F-C7DE-4C08-96F4-7C7BFF1EFF0C}"/>
              </a:ext>
            </a:extLst>
          </p:cNvPr>
          <p:cNvSpPr txBox="1"/>
          <p:nvPr/>
        </p:nvSpPr>
        <p:spPr>
          <a:xfrm rot="16200000">
            <a:off x="240959" y="3548193"/>
            <a:ext cx="1072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/>
                </a:solidFill>
                <a:latin typeface="Avenir Medium" panose="02000603020000020003" pitchFamily="2" charset="0"/>
                <a:ea typeface="MS PGothic" pitchFamily="34" charset="-128"/>
              </a:rPr>
              <a:t>Exabytes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710B50-69A1-4C71-9536-5DB48B8751CF}"/>
              </a:ext>
            </a:extLst>
          </p:cNvPr>
          <p:cNvSpPr txBox="1"/>
          <p:nvPr/>
        </p:nvSpPr>
        <p:spPr>
          <a:xfrm>
            <a:off x="3509263" y="3565733"/>
            <a:ext cx="1657350" cy="523220"/>
          </a:xfrm>
          <a:prstGeom prst="rect">
            <a:avLst/>
          </a:prstGeom>
          <a:noFill/>
        </p:spPr>
        <p:txBody>
          <a:bodyPr wrap="square" lIns="68580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450"/>
              </a:spcAft>
              <a:buClr>
                <a:srgbClr val="504E4D"/>
              </a:buClr>
              <a:defRPr/>
            </a:pPr>
            <a:r>
              <a:rPr lang="en-US" sz="1400" dirty="0">
                <a:solidFill>
                  <a:srgbClr val="FFFFFF"/>
                </a:solidFill>
                <a:latin typeface="Avenir Heavy" panose="020B0703020203020204" pitchFamily="34" charset="0"/>
                <a:ea typeface="MS PGothic" pitchFamily="34" charset="-128"/>
              </a:rPr>
              <a:t>Unstructured  CAGR: 29.8% 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A2F6C15-029C-4494-B28E-35A991918BE9}"/>
              </a:ext>
            </a:extLst>
          </p:cNvPr>
          <p:cNvSpPr txBox="1">
            <a:spLocks/>
          </p:cNvSpPr>
          <p:nvPr/>
        </p:nvSpPr>
        <p:spPr>
          <a:xfrm>
            <a:off x="5930501" y="1766653"/>
            <a:ext cx="5327585" cy="43474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Medium" panose="020006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/>
              <a:t>Data creation has changed in the last decade</a:t>
            </a:r>
          </a:p>
          <a:p>
            <a:pPr lvl="1">
              <a:spcBef>
                <a:spcPts val="600"/>
              </a:spcBef>
            </a:pPr>
            <a:endParaRPr lang="en-US" sz="12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 marL="457200" lvl="1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200" dirty="0"/>
          </a:p>
          <a:p>
            <a:pPr lvl="1">
              <a:spcBef>
                <a:spcPts val="600"/>
              </a:spcBef>
            </a:pPr>
            <a:endParaRPr lang="en-US" sz="1400" dirty="0"/>
          </a:p>
          <a:p>
            <a:pPr lvl="1">
              <a:spcBef>
                <a:spcPts val="600"/>
              </a:spcBef>
            </a:pPr>
            <a:r>
              <a:rPr lang="en-US" sz="1400" dirty="0"/>
              <a:t>MBs / person / year </a:t>
            </a:r>
            <a:r>
              <a:rPr lang="en-US" sz="1400" dirty="0">
                <a:sym typeface="Wingdings" pitchFamily="2" charset="2"/>
              </a:rPr>
              <a:t> TBs / machine / week</a:t>
            </a:r>
            <a:endParaRPr lang="en-US" sz="1400" dirty="0"/>
          </a:p>
          <a:p>
            <a:pPr>
              <a:spcBef>
                <a:spcPts val="1800"/>
              </a:spcBef>
            </a:pPr>
            <a:r>
              <a:rPr lang="en-US" sz="1800" dirty="0"/>
              <a:t>Explosion in number of devices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50 billion internet connected devices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15,000+ NextGen sequencers</a:t>
            </a:r>
          </a:p>
          <a:p>
            <a:pPr>
              <a:spcBef>
                <a:spcPts val="1800"/>
              </a:spcBef>
            </a:pPr>
            <a:r>
              <a:rPr lang="en-US" sz="1800" dirty="0"/>
              <a:t>Data is a strategic asset </a:t>
            </a:r>
            <a:r>
              <a:rPr lang="en-US" sz="1800" dirty="0">
                <a:sym typeface="Wingdings" pitchFamily="2" charset="2"/>
              </a:rPr>
              <a:t> Long retention period</a:t>
            </a:r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19BA9E-D935-4F7A-B606-5868435147D8}"/>
              </a:ext>
            </a:extLst>
          </p:cNvPr>
          <p:cNvGrpSpPr/>
          <p:nvPr/>
        </p:nvGrpSpPr>
        <p:grpSpPr>
          <a:xfrm>
            <a:off x="6256473" y="2214567"/>
            <a:ext cx="4300783" cy="1041421"/>
            <a:chOff x="6256473" y="2376492"/>
            <a:chExt cx="4300783" cy="1041421"/>
          </a:xfrm>
        </p:grpSpPr>
        <p:sp>
          <p:nvSpPr>
            <p:cNvPr id="19" name="Right Arrow 6">
              <a:extLst>
                <a:ext uri="{FF2B5EF4-FFF2-40B4-BE49-F238E27FC236}">
                  <a16:creationId xmlns:a16="http://schemas.microsoft.com/office/drawing/2014/main" id="{1EDB2984-35FA-4A30-9BA5-0AEBD2FD7E2F}"/>
                </a:ext>
              </a:extLst>
            </p:cNvPr>
            <p:cNvSpPr/>
            <p:nvPr/>
          </p:nvSpPr>
          <p:spPr>
            <a:xfrm>
              <a:off x="7487931" y="2677529"/>
              <a:ext cx="438148" cy="438612"/>
            </a:xfrm>
            <a:prstGeom prst="rightArrow">
              <a:avLst>
                <a:gd name="adj1" fmla="val 50000"/>
                <a:gd name="adj2" fmla="val 5650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A6ECD65-1032-49EC-BE89-263B08ABE992}"/>
                </a:ext>
              </a:extLst>
            </p:cNvPr>
            <p:cNvGrpSpPr/>
            <p:nvPr/>
          </p:nvGrpSpPr>
          <p:grpSpPr>
            <a:xfrm>
              <a:off x="8024646" y="2376492"/>
              <a:ext cx="2532610" cy="1041421"/>
              <a:chOff x="8271993" y="2261562"/>
              <a:chExt cx="2093066" cy="86067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C383091-9C07-4F1D-815A-2F1D962E1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23531" y="2261562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2A675C4-EC7E-49E6-83BF-A207E712B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71993" y="2261562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4746FA3-55D7-4A6D-921F-7A697CF84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33126" y="275648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5167753-904D-4CD3-8543-5B2BB4B28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66952" y="275648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F3BC926-8145-4E26-A514-7D82B5F64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7762" y="2261562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E45C486-DB71-4AD9-BDB2-194329046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00778" y="275648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B1907CE-D7D4-4C78-92AE-A2C7D5B43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99299" y="2261562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3BE760F-C8F4-43E8-87D0-0AD0CE0F1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99299" y="2756480"/>
                <a:ext cx="365760" cy="365760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1D4219A-FC8D-44F8-8EC8-BFE9F06813E7}"/>
                </a:ext>
              </a:extLst>
            </p:cNvPr>
            <p:cNvGrpSpPr/>
            <p:nvPr/>
          </p:nvGrpSpPr>
          <p:grpSpPr>
            <a:xfrm>
              <a:off x="6256473" y="2482860"/>
              <a:ext cx="1056524" cy="898951"/>
              <a:chOff x="6452616" y="2318420"/>
              <a:chExt cx="960476" cy="81722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3804502-201B-41C7-A5DF-318D41B77A5C}"/>
                  </a:ext>
                </a:extLst>
              </p:cNvPr>
              <p:cNvGrpSpPr/>
              <p:nvPr/>
            </p:nvGrpSpPr>
            <p:grpSpPr>
              <a:xfrm>
                <a:off x="6452616" y="2840664"/>
                <a:ext cx="960476" cy="294984"/>
                <a:chOff x="6452616" y="2840664"/>
                <a:chExt cx="960476" cy="294984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C011F89-2871-4327-BCF4-3B36B2FB4B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52616" y="2842404"/>
                  <a:ext cx="285421" cy="285421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D827D936-D8FE-4995-94B8-5FF06FD95D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99541" y="2840664"/>
                  <a:ext cx="294984" cy="294984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C27D6C57-A639-4204-8E04-685840878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33256" y="2852926"/>
                  <a:ext cx="279836" cy="279836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614013C-F564-489B-A2C9-483488A6CE69}"/>
                  </a:ext>
                </a:extLst>
              </p:cNvPr>
              <p:cNvGrpSpPr/>
              <p:nvPr/>
            </p:nvGrpSpPr>
            <p:grpSpPr>
              <a:xfrm>
                <a:off x="6464963" y="2318420"/>
                <a:ext cx="891869" cy="367075"/>
                <a:chOff x="6464963" y="2318420"/>
                <a:chExt cx="891869" cy="367075"/>
              </a:xfrm>
            </p:grpSpPr>
            <p:pic>
              <p:nvPicPr>
                <p:cNvPr id="29" name="Picture 28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F48656E3-42A8-4F1F-BEFF-ACEB1794F7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64963" y="2318420"/>
                  <a:ext cx="284934" cy="207225"/>
                </a:xfrm>
                <a:prstGeom prst="rect">
                  <a:avLst/>
                </a:prstGeom>
              </p:spPr>
            </p:pic>
            <p:pic>
              <p:nvPicPr>
                <p:cNvPr id="36" name="Picture 35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BC6FF3E4-D75F-4FD5-AD4F-4A0B1A5702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632431" y="2478270"/>
                  <a:ext cx="284934" cy="207225"/>
                </a:xfrm>
                <a:prstGeom prst="rect">
                  <a:avLst/>
                </a:prstGeom>
              </p:spPr>
            </p:pic>
            <p:pic>
              <p:nvPicPr>
                <p:cNvPr id="37" name="Picture 36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DF54E893-A2CC-470C-A4A2-B1AAFEBB0E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04430" y="2318420"/>
                  <a:ext cx="284934" cy="207225"/>
                </a:xfrm>
                <a:prstGeom prst="rect">
                  <a:avLst/>
                </a:prstGeom>
              </p:spPr>
            </p:pic>
            <p:pic>
              <p:nvPicPr>
                <p:cNvPr id="38" name="Picture 37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62059E51-F717-4036-A5BC-B4D5D7AFCD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7071898" y="2478270"/>
                  <a:ext cx="284934" cy="20722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BE3E91-1289-4038-A86C-69744F3CF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7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DCE92D-9262-4599-A0CB-3C9C27B1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>
            <a:normAutofit/>
          </a:bodyPr>
          <a:lstStyle/>
          <a:p>
            <a:r>
              <a:rPr lang="en-US" dirty="0"/>
              <a:t>Vast majority of rapidly growing data is unstructured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1BBE7A-C3E9-4532-BB01-3031D5303D21}"/>
              </a:ext>
            </a:extLst>
          </p:cNvPr>
          <p:cNvSpPr txBox="1"/>
          <p:nvPr/>
        </p:nvSpPr>
        <p:spPr>
          <a:xfrm>
            <a:off x="586740" y="5683009"/>
            <a:ext cx="4960116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Medium" panose="02000603020000020003" pitchFamily="2" charset="0"/>
                <a:ea typeface="MS PGothic" pitchFamily="34" charset="-128"/>
              </a:rPr>
              <a:t>*Source: IDC’s Worldwide File- and Object-based Storage Forecast 2016-2021 (published, September 2017)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050" i="1" dirty="0">
                <a:solidFill>
                  <a:schemeClr val="tx2"/>
                </a:solidFill>
                <a:latin typeface="Avenir Medium" panose="02000603020000020003" pitchFamily="2" charset="0"/>
              </a:rPr>
              <a:t>** Reported by Gartner Research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Medium" panose="020006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4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  <p:bldP spid="14" grpId="0"/>
      <p:bldP spid="17" grpId="0" uiExpand="1" build="p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36D7B-2CE5-4253-97D7-C2D08A914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8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D64B85-BFAB-4D4F-AEC1-975F9CE3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1440954" cy="1214437"/>
          </a:xfrm>
        </p:spPr>
        <p:txBody>
          <a:bodyPr anchor="ctr">
            <a:normAutofit/>
          </a:bodyPr>
          <a:lstStyle/>
          <a:p>
            <a:r>
              <a:rPr lang="en-US" sz="4200" dirty="0"/>
              <a:t>The cloud is the future; hybrid is a reality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BFD2AE-903D-4A57-BFBB-693AF259E161}"/>
              </a:ext>
            </a:extLst>
          </p:cNvPr>
          <p:cNvGrpSpPr/>
          <p:nvPr/>
        </p:nvGrpSpPr>
        <p:grpSpPr>
          <a:xfrm>
            <a:off x="541962" y="1402905"/>
            <a:ext cx="4677738" cy="4898832"/>
            <a:chOff x="541962" y="1402905"/>
            <a:chExt cx="3649790" cy="48988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BE4466-BD60-43D1-AB93-82FF8664CACC}"/>
                </a:ext>
              </a:extLst>
            </p:cNvPr>
            <p:cNvSpPr txBox="1"/>
            <p:nvPr/>
          </p:nvSpPr>
          <p:spPr>
            <a:xfrm>
              <a:off x="1020251" y="1875371"/>
              <a:ext cx="2872631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venir Book" panose="02000503020000020003" pitchFamily="2" charset="0"/>
                  <a:ea typeface="MS PGothic" pitchFamily="34" charset="-128"/>
                </a:rPr>
                <a:t>Cloud data is growing faster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D5788C7-B3FD-4CAF-B590-034B225B9A26}"/>
                </a:ext>
              </a:extLst>
            </p:cNvPr>
            <p:cNvSpPr/>
            <p:nvPr/>
          </p:nvSpPr>
          <p:spPr>
            <a:xfrm>
              <a:off x="631156" y="1402905"/>
              <a:ext cx="3560596" cy="4898832"/>
            </a:xfrm>
            <a:prstGeom prst="rect">
              <a:avLst/>
            </a:prstGeom>
            <a:noFill/>
            <a:ln w="285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1976058-3F37-4E8B-8A85-BFC176CC36DC}"/>
                </a:ext>
              </a:extLst>
            </p:cNvPr>
            <p:cNvSpPr txBox="1"/>
            <p:nvPr/>
          </p:nvSpPr>
          <p:spPr>
            <a:xfrm rot="16200000">
              <a:off x="-359655" y="3810511"/>
              <a:ext cx="2034469" cy="2312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venir Medium" panose="02000603020000020003" pitchFamily="2" charset="0"/>
                  <a:ea typeface="MS PGothic" pitchFamily="34" charset="-128"/>
                </a:rPr>
                <a:t>Exabytes of Data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A8C289-2C1C-4643-961A-E11F93AEFBA5}"/>
                </a:ext>
              </a:extLst>
            </p:cNvPr>
            <p:cNvSpPr txBox="1"/>
            <p:nvPr/>
          </p:nvSpPr>
          <p:spPr>
            <a:xfrm>
              <a:off x="790574" y="2646496"/>
              <a:ext cx="431329" cy="327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2100"/>
                </a:spcBef>
              </a:pPr>
              <a:r>
                <a:rPr lang="en-US" sz="1050" dirty="0">
                  <a:solidFill>
                    <a:schemeClr val="accent4"/>
                  </a:solidFill>
                  <a:latin typeface="Avenir Medium" panose="02000603020000020003" pitchFamily="2" charset="0"/>
                </a:rPr>
                <a:t>350</a:t>
              </a:r>
            </a:p>
            <a:p>
              <a:pPr algn="r">
                <a:spcBef>
                  <a:spcPts val="2100"/>
                </a:spcBef>
              </a:pPr>
              <a:r>
                <a:rPr lang="en-US" sz="1050" dirty="0">
                  <a:solidFill>
                    <a:schemeClr val="accent4"/>
                  </a:solidFill>
                  <a:latin typeface="Avenir Medium" panose="02000603020000020003" pitchFamily="2" charset="0"/>
                </a:rPr>
                <a:t>300</a:t>
              </a:r>
            </a:p>
            <a:p>
              <a:pPr algn="r">
                <a:spcBef>
                  <a:spcPts val="2100"/>
                </a:spcBef>
              </a:pPr>
              <a:r>
                <a:rPr lang="en-US" sz="1050" dirty="0">
                  <a:solidFill>
                    <a:schemeClr val="accent4"/>
                  </a:solidFill>
                  <a:latin typeface="Avenir Medium" panose="02000603020000020003" pitchFamily="2" charset="0"/>
                </a:rPr>
                <a:t>250</a:t>
              </a:r>
            </a:p>
            <a:p>
              <a:pPr algn="r">
                <a:spcBef>
                  <a:spcPts val="2100"/>
                </a:spcBef>
              </a:pPr>
              <a:r>
                <a:rPr lang="en-US" sz="1050" dirty="0">
                  <a:solidFill>
                    <a:schemeClr val="accent4"/>
                  </a:solidFill>
                  <a:latin typeface="Avenir Medium" panose="02000603020000020003" pitchFamily="2" charset="0"/>
                </a:rPr>
                <a:t>200</a:t>
              </a:r>
            </a:p>
            <a:p>
              <a:pPr algn="r">
                <a:spcBef>
                  <a:spcPts val="2100"/>
                </a:spcBef>
              </a:pPr>
              <a:r>
                <a:rPr lang="en-US" sz="1050" dirty="0">
                  <a:solidFill>
                    <a:schemeClr val="accent4"/>
                  </a:solidFill>
                  <a:latin typeface="Avenir Medium" panose="02000603020000020003" pitchFamily="2" charset="0"/>
                </a:rPr>
                <a:t>150</a:t>
              </a:r>
            </a:p>
            <a:p>
              <a:pPr algn="r">
                <a:spcBef>
                  <a:spcPts val="2100"/>
                </a:spcBef>
              </a:pPr>
              <a:r>
                <a:rPr lang="en-US" sz="1050" dirty="0">
                  <a:solidFill>
                    <a:schemeClr val="accent4"/>
                  </a:solidFill>
                  <a:latin typeface="Avenir Medium" panose="02000603020000020003" pitchFamily="2" charset="0"/>
                </a:rPr>
                <a:t>100</a:t>
              </a:r>
            </a:p>
            <a:p>
              <a:pPr algn="r">
                <a:spcBef>
                  <a:spcPts val="2100"/>
                </a:spcBef>
              </a:pPr>
              <a:r>
                <a:rPr lang="en-US" sz="1050" dirty="0">
                  <a:solidFill>
                    <a:schemeClr val="accent4"/>
                  </a:solidFill>
                  <a:latin typeface="Avenir Medium" panose="02000603020000020003" pitchFamily="2" charset="0"/>
                </a:rPr>
                <a:t>50</a:t>
              </a:r>
            </a:p>
            <a:p>
              <a:pPr algn="r">
                <a:spcBef>
                  <a:spcPts val="2100"/>
                </a:spcBef>
              </a:pPr>
              <a:r>
                <a:rPr lang="en-US" sz="1050" dirty="0">
                  <a:solidFill>
                    <a:schemeClr val="accent4"/>
                  </a:solidFill>
                  <a:latin typeface="Avenir Medium" panose="02000603020000020003" pitchFamily="2" charset="0"/>
                </a:rPr>
                <a:t>0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C0F5E3-6E25-4CE1-8C1F-A485FD9A4B2B}"/>
                </a:ext>
              </a:extLst>
            </p:cNvPr>
            <p:cNvGrpSpPr/>
            <p:nvPr/>
          </p:nvGrpSpPr>
          <p:grpSpPr>
            <a:xfrm>
              <a:off x="1109398" y="5772129"/>
              <a:ext cx="2755913" cy="347670"/>
              <a:chOff x="1109398" y="6029304"/>
              <a:chExt cx="2755913" cy="34767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9C62319-B369-42F6-BAED-7E9EDAE3A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6513" y="6029304"/>
                <a:ext cx="2573197" cy="0"/>
              </a:xfrm>
              <a:prstGeom prst="line">
                <a:avLst/>
              </a:prstGeom>
              <a:ln w="1905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8ED4DE-71F5-46A1-AA39-191886D90465}"/>
                  </a:ext>
                </a:extLst>
              </p:cNvPr>
              <p:cNvSpPr txBox="1"/>
              <p:nvPr/>
            </p:nvSpPr>
            <p:spPr>
              <a:xfrm>
                <a:off x="1109398" y="6099975"/>
                <a:ext cx="5273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4"/>
                    </a:solidFill>
                    <a:latin typeface="Avenir Medium" panose="02000603020000020003" pitchFamily="2" charset="0"/>
                  </a:rPr>
                  <a:t>2016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942CB97-F444-4A26-B6B5-AE44C030E1B4}"/>
                  </a:ext>
                </a:extLst>
              </p:cNvPr>
              <p:cNvSpPr txBox="1"/>
              <p:nvPr/>
            </p:nvSpPr>
            <p:spPr>
              <a:xfrm>
                <a:off x="3337935" y="6099975"/>
                <a:ext cx="5273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4"/>
                    </a:solidFill>
                    <a:latin typeface="Avenir Medium" panose="02000603020000020003" pitchFamily="2" charset="0"/>
                  </a:rPr>
                  <a:t>2021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A0C1F01-9651-4B4C-A207-58A8F75D0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8636" y="6222349"/>
                <a:ext cx="1688950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89ADE99-F957-4DAF-B309-EC8FA43F8F30}"/>
                </a:ext>
              </a:extLst>
            </p:cNvPr>
            <p:cNvSpPr/>
            <p:nvPr/>
          </p:nvSpPr>
          <p:spPr>
            <a:xfrm>
              <a:off x="1402080" y="2694460"/>
              <a:ext cx="2171700" cy="2407920"/>
            </a:xfrm>
            <a:custGeom>
              <a:avLst/>
              <a:gdLst>
                <a:gd name="connsiteX0" fmla="*/ 0 w 2171700"/>
                <a:gd name="connsiteY0" fmla="*/ 2407920 h 2407920"/>
                <a:gd name="connsiteX1" fmla="*/ 647700 w 2171700"/>
                <a:gd name="connsiteY1" fmla="*/ 1851660 h 2407920"/>
                <a:gd name="connsiteX2" fmla="*/ 1470660 w 2171700"/>
                <a:gd name="connsiteY2" fmla="*/ 960120 h 2407920"/>
                <a:gd name="connsiteX3" fmla="*/ 2171700 w 2171700"/>
                <a:gd name="connsiteY3" fmla="*/ 0 h 240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1700" h="2407920">
                  <a:moveTo>
                    <a:pt x="0" y="2407920"/>
                  </a:moveTo>
                  <a:lnTo>
                    <a:pt x="647700" y="1851660"/>
                  </a:lnTo>
                  <a:lnTo>
                    <a:pt x="1470660" y="960120"/>
                  </a:lnTo>
                  <a:lnTo>
                    <a:pt x="2171700" y="0"/>
                  </a:lnTo>
                </a:path>
              </a:pathLst>
            </a:custGeom>
            <a:noFill/>
            <a:ln w="19050">
              <a:solidFill>
                <a:schemeClr val="accent3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7FB0CEA-CFFD-427E-8D47-C103884E6B68}"/>
                </a:ext>
              </a:extLst>
            </p:cNvPr>
            <p:cNvSpPr/>
            <p:nvPr/>
          </p:nvSpPr>
          <p:spPr>
            <a:xfrm>
              <a:off x="1402080" y="4865173"/>
              <a:ext cx="2171700" cy="510589"/>
            </a:xfrm>
            <a:custGeom>
              <a:avLst/>
              <a:gdLst>
                <a:gd name="connsiteX0" fmla="*/ 0 w 2171700"/>
                <a:gd name="connsiteY0" fmla="*/ 2407920 h 2407920"/>
                <a:gd name="connsiteX1" fmla="*/ 647700 w 2171700"/>
                <a:gd name="connsiteY1" fmla="*/ 1851660 h 2407920"/>
                <a:gd name="connsiteX2" fmla="*/ 1470660 w 2171700"/>
                <a:gd name="connsiteY2" fmla="*/ 960120 h 2407920"/>
                <a:gd name="connsiteX3" fmla="*/ 2171700 w 2171700"/>
                <a:gd name="connsiteY3" fmla="*/ 0 h 240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1700" h="2407920">
                  <a:moveTo>
                    <a:pt x="0" y="2407920"/>
                  </a:moveTo>
                  <a:lnTo>
                    <a:pt x="647700" y="1851660"/>
                  </a:lnTo>
                  <a:lnTo>
                    <a:pt x="1470660" y="960120"/>
                  </a:lnTo>
                  <a:lnTo>
                    <a:pt x="2171700" y="0"/>
                  </a:lnTo>
                </a:path>
              </a:pathLst>
            </a:custGeom>
            <a:noFill/>
            <a:ln w="19050">
              <a:solidFill>
                <a:schemeClr val="accent1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49CE998-C612-42F1-939B-79D539306DF7}"/>
                </a:ext>
              </a:extLst>
            </p:cNvPr>
            <p:cNvSpPr txBox="1"/>
            <p:nvPr/>
          </p:nvSpPr>
          <p:spPr>
            <a:xfrm>
              <a:off x="1664543" y="2592965"/>
              <a:ext cx="985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accent4"/>
                  </a:solidFill>
                  <a:latin typeface="Avenir Medium" panose="02000603020000020003" pitchFamily="2" charset="0"/>
                </a:rPr>
                <a:t>Cloud data CAGR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BE29DCD-3D49-4810-94AA-3EF7E6226C2E}"/>
                </a:ext>
              </a:extLst>
            </p:cNvPr>
            <p:cNvSpPr txBox="1"/>
            <p:nvPr/>
          </p:nvSpPr>
          <p:spPr>
            <a:xfrm>
              <a:off x="2524908" y="2585344"/>
              <a:ext cx="12435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-150" dirty="0">
                  <a:solidFill>
                    <a:schemeClr val="accent3"/>
                  </a:solidFill>
                  <a:latin typeface="Avenir Medium" panose="02000603020000020003" pitchFamily="2" charset="0"/>
                </a:rPr>
                <a:t>33.9%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5DF84A3-B287-46AE-846A-7B34B9C5F5E9}"/>
                </a:ext>
              </a:extLst>
            </p:cNvPr>
            <p:cNvSpPr txBox="1"/>
            <p:nvPr/>
          </p:nvSpPr>
          <p:spPr>
            <a:xfrm>
              <a:off x="2472689" y="4297576"/>
              <a:ext cx="963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accent4"/>
                  </a:solidFill>
                  <a:latin typeface="Avenir Medium" panose="02000603020000020003" pitchFamily="2" charset="0"/>
                </a:rPr>
                <a:t>On-premises data CAGR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D4F1E5B-66CE-4BCE-86F3-C7C23B161251}"/>
                </a:ext>
              </a:extLst>
            </p:cNvPr>
            <p:cNvSpPr txBox="1"/>
            <p:nvPr/>
          </p:nvSpPr>
          <p:spPr>
            <a:xfrm>
              <a:off x="3327586" y="4288019"/>
              <a:ext cx="8414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-150" dirty="0">
                  <a:solidFill>
                    <a:schemeClr val="accent1"/>
                  </a:solidFill>
                  <a:latin typeface="Avenir Medium" panose="02000603020000020003" pitchFamily="2" charset="0"/>
                </a:rPr>
                <a:t>20%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40FC7BEB-FCC5-4D71-B5C1-BE700B6CC672}"/>
              </a:ext>
            </a:extLst>
          </p:cNvPr>
          <p:cNvSpPr txBox="1"/>
          <p:nvPr/>
        </p:nvSpPr>
        <p:spPr>
          <a:xfrm>
            <a:off x="5475350" y="3429000"/>
            <a:ext cx="5130851" cy="667591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Medium" panose="02000603020000020003" pitchFamily="2" charset="0"/>
              </a:rPr>
              <a:t>Phases of Cloud Adoption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050AD91-AAB8-46D9-BF6F-E54ECD6ED629}"/>
              </a:ext>
            </a:extLst>
          </p:cNvPr>
          <p:cNvSpPr txBox="1"/>
          <p:nvPr/>
        </p:nvSpPr>
        <p:spPr>
          <a:xfrm>
            <a:off x="5475349" y="4223591"/>
            <a:ext cx="4357483" cy="175432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  <a:latin typeface="Avenir Book" panose="02000503020000020003" pitchFamily="2" charset="0"/>
              </a:rPr>
              <a:t>Greenfield Apps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  <a:latin typeface="Avenir Book" panose="02000503020000020003" pitchFamily="2" charset="0"/>
              </a:rPr>
              <a:t>Lift and Shift of legacy Apps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  <a:latin typeface="Avenir Book" panose="02000503020000020003" pitchFamily="2" charset="0"/>
              </a:rPr>
              <a:t>Re-write of legacy Apps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  <a:latin typeface="Avenir Heavy" panose="020B0703020203020204" pitchFamily="34" charset="0"/>
              </a:rPr>
              <a:t>Data heavy workflows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3885E9-E534-4632-A902-6DB673FD7F31}"/>
              </a:ext>
            </a:extLst>
          </p:cNvPr>
          <p:cNvSpPr txBox="1"/>
          <p:nvPr/>
        </p:nvSpPr>
        <p:spPr>
          <a:xfrm>
            <a:off x="5475350" y="1402905"/>
            <a:ext cx="5130851" cy="667591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Medium" panose="02000603020000020003" pitchFamily="2" charset="0"/>
              </a:rPr>
              <a:t>Why is the Cloud the future?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FEB7EEA-CE61-4755-B8F6-0D77371BABDB}"/>
              </a:ext>
            </a:extLst>
          </p:cNvPr>
          <p:cNvSpPr txBox="1"/>
          <p:nvPr/>
        </p:nvSpPr>
        <p:spPr>
          <a:xfrm>
            <a:off x="5475350" y="2197496"/>
            <a:ext cx="4115253" cy="88742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  <a:latin typeface="Avenir Book" panose="02000503020000020003" pitchFamily="2" charset="0"/>
              </a:rPr>
              <a:t>Greater agility &amp; flexibility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  <a:latin typeface="Avenir Book" panose="02000503020000020003" pitchFamily="2" charset="0"/>
              </a:rPr>
              <a:t>Economies of scale</a:t>
            </a:r>
          </a:p>
        </p:txBody>
      </p:sp>
    </p:spTree>
    <p:extLst>
      <p:ext uri="{BB962C8B-B14F-4D97-AF65-F5344CB8AC3E}">
        <p14:creationId xmlns:p14="http://schemas.microsoft.com/office/powerpoint/2010/main" val="323105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uiExpand="1" build="p"/>
      <p:bldP spid="73" grpId="0" animBg="1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9279E-5047-4CD1-8E1C-00B750307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0DAE41-9B70-456F-977F-5F47D439E271}" type="slidenum">
              <a:rPr lang="en-US" sz="1800" smtClean="0"/>
              <a:pPr/>
              <a:t>9</a:t>
            </a:fld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B47935-A6B8-4CDB-8CF2-D59B8F47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12673"/>
            <a:ext cx="10846594" cy="1214437"/>
          </a:xfrm>
        </p:spPr>
        <p:txBody>
          <a:bodyPr anchor="ctr">
            <a:normAutofit/>
          </a:bodyPr>
          <a:lstStyle/>
          <a:p>
            <a:r>
              <a:rPr lang="en-US" dirty="0"/>
              <a:t>Enterprise data is unmanageable…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D270E0-FAEC-4B3C-8BB2-5E27670A2726}"/>
              </a:ext>
            </a:extLst>
          </p:cNvPr>
          <p:cNvGrpSpPr/>
          <p:nvPr/>
        </p:nvGrpSpPr>
        <p:grpSpPr>
          <a:xfrm>
            <a:off x="4707654" y="2771757"/>
            <a:ext cx="1716638" cy="597166"/>
            <a:chOff x="4707654" y="2771757"/>
            <a:chExt cx="1716638" cy="597166"/>
          </a:xfrm>
        </p:grpSpPr>
        <p:pic>
          <p:nvPicPr>
            <p:cNvPr id="92" name="Picture 91" descr="A close up of a logo&#10;&#10;Description automatically generated">
              <a:extLst>
                <a:ext uri="{FF2B5EF4-FFF2-40B4-BE49-F238E27FC236}">
                  <a16:creationId xmlns:a16="http://schemas.microsoft.com/office/drawing/2014/main" id="{799200B4-CA01-49CB-A279-46F5FE572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1010" y="3189115"/>
              <a:ext cx="386372" cy="179808"/>
            </a:xfrm>
            <a:prstGeom prst="rect">
              <a:avLst/>
            </a:prstGeom>
          </p:spPr>
        </p:pic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DE75E342-FB86-45D2-BF43-C863D1399AF3}"/>
                </a:ext>
              </a:extLst>
            </p:cNvPr>
            <p:cNvSpPr txBox="1"/>
            <p:nvPr/>
          </p:nvSpPr>
          <p:spPr>
            <a:xfrm>
              <a:off x="4707654" y="2771757"/>
              <a:ext cx="1716638" cy="30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60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Primary Storage</a:t>
              </a:r>
            </a:p>
          </p:txBody>
        </p:sp>
        <p:pic>
          <p:nvPicPr>
            <p:cNvPr id="261" name="Picture 260" descr="A close up of a sign&#10;&#10;Description automatically generated">
              <a:extLst>
                <a:ext uri="{FF2B5EF4-FFF2-40B4-BE49-F238E27FC236}">
                  <a16:creationId xmlns:a16="http://schemas.microsoft.com/office/drawing/2014/main" id="{E8EA0C15-23CB-4EB7-9154-FD71204DE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879651" y="3131537"/>
              <a:ext cx="313427" cy="2279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654445-0F92-4CB3-9C3E-D494FF39703A}"/>
              </a:ext>
            </a:extLst>
          </p:cNvPr>
          <p:cNvGrpSpPr/>
          <p:nvPr/>
        </p:nvGrpSpPr>
        <p:grpSpPr>
          <a:xfrm>
            <a:off x="4035241" y="3433084"/>
            <a:ext cx="4816644" cy="2926854"/>
            <a:chOff x="4035241" y="3433084"/>
            <a:chExt cx="4816644" cy="2926854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AD71570B-A276-4484-84E5-FFD9A1E00A6B}"/>
                </a:ext>
              </a:extLst>
            </p:cNvPr>
            <p:cNvGrpSpPr/>
            <p:nvPr/>
          </p:nvGrpSpPr>
          <p:grpSpPr>
            <a:xfrm>
              <a:off x="5488486" y="3433084"/>
              <a:ext cx="131421" cy="411963"/>
              <a:chOff x="5375558" y="3327580"/>
              <a:chExt cx="131421" cy="411963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D7AB53D5-60AE-4B6A-9E92-AB80752FF3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5558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DBC61DE5-B56C-45E5-92DE-E922D8BE14D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506979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F479544F-527D-41B8-9619-D3361898628E}"/>
                </a:ext>
              </a:extLst>
            </p:cNvPr>
            <p:cNvSpPr txBox="1"/>
            <p:nvPr/>
          </p:nvSpPr>
          <p:spPr>
            <a:xfrm>
              <a:off x="7135247" y="3596712"/>
              <a:ext cx="1716638" cy="30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60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Catalog Servers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F13D3F2-34CA-4EE8-8A40-98D25EAA76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804870" y="3386769"/>
              <a:ext cx="0" cy="1139145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E619BCD-1590-4F4E-976D-855DDF68A05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41104" y="3506193"/>
              <a:ext cx="0" cy="1139145"/>
            </a:xfrm>
            <a:prstGeom prst="line">
              <a:avLst/>
            </a:prstGeom>
            <a:ln w="1905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E01052A-2109-4AC5-9D9E-3E1EA14A324E}"/>
                </a:ext>
              </a:extLst>
            </p:cNvPr>
            <p:cNvGrpSpPr/>
            <p:nvPr/>
          </p:nvGrpSpPr>
          <p:grpSpPr>
            <a:xfrm rot="5400000">
              <a:off x="6763245" y="3428371"/>
              <a:ext cx="119474" cy="1175380"/>
              <a:chOff x="5112716" y="3327580"/>
              <a:chExt cx="131421" cy="411963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B8668E1-5425-4B65-A839-CB770373F8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2716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EFC35FC-A4C3-449B-AB1B-672BED03693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244137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384A955-B618-41C1-A114-A154F8C25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07336" y="3889498"/>
              <a:ext cx="898377" cy="247056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5671CC2-9F3B-4CB2-899B-5BD44E1B9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85853" y="3907097"/>
              <a:ext cx="613604" cy="168742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453FBB1A-0669-4B78-8100-A04899E24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38265" y="3907097"/>
              <a:ext cx="613604" cy="16874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9CAB1E4-DDE4-42C9-BBE3-C2615F3F221B}"/>
                </a:ext>
              </a:extLst>
            </p:cNvPr>
            <p:cNvSpPr txBox="1"/>
            <p:nvPr/>
          </p:nvSpPr>
          <p:spPr>
            <a:xfrm>
              <a:off x="4695877" y="6059471"/>
              <a:ext cx="1716638" cy="30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60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Tape Libraries</a:t>
              </a: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FF9C2F-3C7C-4C00-910D-CE61525D4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00030" y="5245745"/>
              <a:ext cx="326548" cy="718407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58E0855-1138-489E-ADAA-482F4D933DC9}"/>
                </a:ext>
              </a:extLst>
            </p:cNvPr>
            <p:cNvGrpSpPr/>
            <p:nvPr/>
          </p:nvGrpSpPr>
          <p:grpSpPr>
            <a:xfrm>
              <a:off x="5497593" y="4171159"/>
              <a:ext cx="122313" cy="995114"/>
              <a:chOff x="5638400" y="3327580"/>
              <a:chExt cx="131423" cy="411963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DC3DC36-A4EE-4764-BF81-02ACD5635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8400" y="33402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8574681-6D42-40E1-B68A-E77E8097EE7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769823" y="3327580"/>
                <a:ext cx="0" cy="399263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D273926-1BA5-4A71-8EC8-E202754D4AA5}"/>
                </a:ext>
              </a:extLst>
            </p:cNvPr>
            <p:cNvSpPr txBox="1"/>
            <p:nvPr/>
          </p:nvSpPr>
          <p:spPr>
            <a:xfrm>
              <a:off x="4035241" y="3872381"/>
              <a:ext cx="880905" cy="30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40000"/>
                </a:spcAft>
                <a:buClr>
                  <a:srgbClr val="F47324"/>
                </a:buClr>
              </a:pPr>
              <a:r>
                <a:rPr lang="en-US" sz="1600" dirty="0">
                  <a:solidFill>
                    <a:srgbClr val="00849B"/>
                  </a:solidFill>
                  <a:latin typeface="Avenir Medium" panose="02000603020000020003" pitchFamily="2" charset="0"/>
                  <a:ea typeface="ＭＳ Ｐゴシック" pitchFamily="-123" charset="-128"/>
                  <a:cs typeface="ＭＳ Ｐゴシック" pitchFamily="-123" charset="-128"/>
                </a:rPr>
                <a:t>Media Servers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511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gneous 2020">
      <a:dk1>
        <a:srgbClr val="2D333D"/>
      </a:dk1>
      <a:lt1>
        <a:sysClr val="window" lastClr="FFFFFF"/>
      </a:lt1>
      <a:dk2>
        <a:srgbClr val="00849B"/>
      </a:dk2>
      <a:lt2>
        <a:srgbClr val="E7E6E6"/>
      </a:lt2>
      <a:accent1>
        <a:srgbClr val="F47324"/>
      </a:accent1>
      <a:accent2>
        <a:srgbClr val="004260"/>
      </a:accent2>
      <a:accent3>
        <a:srgbClr val="1BAFA9"/>
      </a:accent3>
      <a:accent4>
        <a:srgbClr val="4F5E73"/>
      </a:accent4>
      <a:accent5>
        <a:srgbClr val="8796A8"/>
      </a:accent5>
      <a:accent6>
        <a:srgbClr val="74000C"/>
      </a:accent6>
      <a:hlink>
        <a:srgbClr val="E8C30C"/>
      </a:hlink>
      <a:folHlink>
        <a:srgbClr val="4B88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3839A"/>
    </a:dk2>
    <a:lt2>
      <a:srgbClr val="504E4D"/>
    </a:lt2>
    <a:accent1>
      <a:srgbClr val="00AEAE"/>
    </a:accent1>
    <a:accent2>
      <a:srgbClr val="CE3C27"/>
    </a:accent2>
    <a:accent3>
      <a:srgbClr val="19AE73"/>
    </a:accent3>
    <a:accent4>
      <a:srgbClr val="B5D333"/>
    </a:accent4>
    <a:accent5>
      <a:srgbClr val="004A70"/>
    </a:accent5>
    <a:accent6>
      <a:srgbClr val="F26E21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5731</TotalTime>
  <Words>5227</Words>
  <Application>Microsoft Office PowerPoint</Application>
  <PresentationFormat>Widescreen</PresentationFormat>
  <Paragraphs>1669</Paragraphs>
  <Slides>53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Avenir Black</vt:lpstr>
      <vt:lpstr>Avenir Book</vt:lpstr>
      <vt:lpstr>Avenir Heavy</vt:lpstr>
      <vt:lpstr>Avenir Light</vt:lpstr>
      <vt:lpstr>Avenir Medium</vt:lpstr>
      <vt:lpstr>Calibri</vt:lpstr>
      <vt:lpstr>Courier New</vt:lpstr>
      <vt:lpstr>System Font Regular</vt:lpstr>
      <vt:lpstr>Wingdings</vt:lpstr>
      <vt:lpstr>Office Theme</vt:lpstr>
      <vt:lpstr>CLOUD DATA MANAGEMENT AT SCALE as-a-Service</vt:lpstr>
      <vt:lpstr>Where we are today</vt:lpstr>
      <vt:lpstr>Modern data management requirements</vt:lpstr>
      <vt:lpstr>Igneous snapshot</vt:lpstr>
      <vt:lpstr>Data growth is creating a crisis in the enterprise</vt:lpstr>
      <vt:lpstr>The crisis is widespread and ubiquitous</vt:lpstr>
      <vt:lpstr>Vast majority of rapidly growing data is unstructured</vt:lpstr>
      <vt:lpstr>The cloud is the future; hybrid is a reality</vt:lpstr>
      <vt:lpstr>Enterprise data is unmanageable…</vt:lpstr>
      <vt:lpstr>…companies are responding by adding more boxes and more people…</vt:lpstr>
      <vt:lpstr>…increasing complexity…</vt:lpstr>
      <vt:lpstr>…which exacerbates the problem…</vt:lpstr>
      <vt:lpstr>…creating environments that are unmanageable and prone to failure</vt:lpstr>
      <vt:lpstr>…and yet, unstructured data still can’t be managed</vt:lpstr>
      <vt:lpstr>Igneous reimagined the entire approach to data management</vt:lpstr>
      <vt:lpstr>Complex, manually-managed enterprise data infrastructure</vt:lpstr>
      <vt:lpstr>Igneous simplifies and automates…</vt:lpstr>
      <vt:lpstr>Igneous service offerings</vt:lpstr>
      <vt:lpstr>Technology &amp; Differentiation</vt:lpstr>
      <vt:lpstr>Igneous reimagined the entire approach to data management</vt:lpstr>
      <vt:lpstr>Our secret sauce:  three key technologies</vt:lpstr>
      <vt:lpstr>PowerPoint Presentation</vt:lpstr>
      <vt:lpstr>PowerPoint Presentation</vt:lpstr>
      <vt:lpstr>PowerPoint Presentation</vt:lpstr>
      <vt:lpstr>Igneous reimagined the entire approach to data management</vt:lpstr>
      <vt:lpstr>Letting machuines do work not fit for humans</vt:lpstr>
      <vt:lpstr>Always SaaS, run anywhere</vt:lpstr>
      <vt:lpstr>Competitive Positioning</vt:lpstr>
      <vt:lpstr>Igneous is the only solution for enterprise unstructured data</vt:lpstr>
      <vt:lpstr>Igneous is the only solution for enterprise unstructured data</vt:lpstr>
      <vt:lpstr>Enterprise structured data management is expansion oppt.</vt:lpstr>
      <vt:lpstr>Why Igneous wins</vt:lpstr>
      <vt:lpstr>GTM / Customers</vt:lpstr>
      <vt:lpstr>GTM: SaaS business with an enterprise focus</vt:lpstr>
      <vt:lpstr>Data heavy businesses choose Igneous</vt:lpstr>
      <vt:lpstr>Customer story:  Apple</vt:lpstr>
      <vt:lpstr>Customer story:  Biogen</vt:lpstr>
      <vt:lpstr>Customer story:  Qualcomm</vt:lpstr>
      <vt:lpstr>Customer story:  Broadcom</vt:lpstr>
      <vt:lpstr>Customer story:  QSI</vt:lpstr>
      <vt:lpstr>Customer story:  NOA</vt:lpstr>
      <vt:lpstr>Financial Summary</vt:lpstr>
      <vt:lpstr>Financial highlights</vt:lpstr>
      <vt:lpstr>Expansion potential within customers…</vt:lpstr>
      <vt:lpstr>Expansion potential within customers…</vt:lpstr>
      <vt:lpstr>…driving significant growth in ARR…</vt:lpstr>
      <vt:lpstr>…and providing strong visibility</vt:lpstr>
      <vt:lpstr>Revenue trends</vt:lpstr>
      <vt:lpstr>Profit &amp; loss by year</vt:lpstr>
      <vt:lpstr>Profit &amp; loss by year</vt:lpstr>
      <vt:lpstr>Management team</vt:lpstr>
      <vt:lpstr>Closer</vt:lpstr>
      <vt:lpstr>For more information please contact: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158</cp:revision>
  <dcterms:created xsi:type="dcterms:W3CDTF">2020-01-29T22:52:20Z</dcterms:created>
  <dcterms:modified xsi:type="dcterms:W3CDTF">2020-02-10T20:56:29Z</dcterms:modified>
</cp:coreProperties>
</file>