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1"/>
  </p:sldMasterIdLst>
  <p:notesMasterIdLst>
    <p:notesMasterId r:id="rId70"/>
  </p:notesMasterIdLst>
  <p:handoutMasterIdLst>
    <p:handoutMasterId r:id="rId71"/>
  </p:handoutMasterIdLst>
  <p:sldIdLst>
    <p:sldId id="462" r:id="rId2"/>
    <p:sldId id="923" r:id="rId3"/>
    <p:sldId id="980" r:id="rId4"/>
    <p:sldId id="981" r:id="rId5"/>
    <p:sldId id="983" r:id="rId6"/>
    <p:sldId id="984" r:id="rId7"/>
    <p:sldId id="985" r:id="rId8"/>
    <p:sldId id="982" r:id="rId9"/>
    <p:sldId id="986" r:id="rId10"/>
    <p:sldId id="989" r:id="rId11"/>
    <p:sldId id="987"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18" r:id="rId69"/>
  </p:sldIdLst>
  <p:sldSz cx="12192000" cy="6858000"/>
  <p:notesSz cx="7315200" cy="9601200"/>
  <p:defaultTex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en Bullock"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16F"/>
    <a:srgbClr val="F15A29"/>
    <a:srgbClr val="6B6B6B"/>
    <a:srgbClr val="014758"/>
    <a:srgbClr val="F05A28"/>
    <a:srgbClr val="414142"/>
    <a:srgbClr val="2BABE2"/>
    <a:srgbClr val="8EFA00"/>
    <a:srgbClr val="4E8F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1" autoAdjust="0"/>
    <p:restoredTop sz="74380" autoAdjust="0"/>
  </p:normalViewPr>
  <p:slideViewPr>
    <p:cSldViewPr snapToGrid="0">
      <p:cViewPr varScale="1">
        <p:scale>
          <a:sx n="68" d="100"/>
          <a:sy n="68" d="100"/>
        </p:scale>
        <p:origin x="582"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98" d="100"/>
        <a:sy n="98" d="100"/>
      </p:scale>
      <p:origin x="0" y="0"/>
    </p:cViewPr>
  </p:sorterViewPr>
  <p:notesViewPr>
    <p:cSldViewPr snapToGrid="0">
      <p:cViewPr>
        <p:scale>
          <a:sx n="70" d="100"/>
          <a:sy n="70" d="100"/>
        </p:scale>
        <p:origin x="-732" y="12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How important are the following IT initiatives to your organization in terms of helping you reach your goals?</a:t>
            </a:r>
            <a:endParaRPr lang="en-US" dirty="0">
              <a:effectLst/>
            </a:endParaRPr>
          </a:p>
          <a:p>
            <a:pPr>
              <a:defRPr/>
            </a:pPr>
            <a:r>
              <a:rPr lang="en-US" sz="1800" b="0" i="0" baseline="0" dirty="0">
                <a:effectLst/>
              </a:rPr>
              <a:t>(Somewhat/Extremely important)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Somewhat/extremely unimportant</c:v>
                </c:pt>
              </c:strCache>
            </c:strRef>
          </c:tx>
          <c:spPr>
            <a:solidFill>
              <a:srgbClr val="F15A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Robotic Process Automation</c:v>
                </c:pt>
                <c:pt idx="1">
                  <c:v>Edge computing</c:v>
                </c:pt>
                <c:pt idx="2">
                  <c:v>AI-Ops</c:v>
                </c:pt>
                <c:pt idx="3">
                  <c:v>IT Automation</c:v>
                </c:pt>
              </c:strCache>
            </c:strRef>
          </c:cat>
          <c:val>
            <c:numRef>
              <c:f>Sheet1!$B$2:$B$5</c:f>
              <c:numCache>
                <c:formatCode>0%</c:formatCode>
                <c:ptCount val="4"/>
                <c:pt idx="0">
                  <c:v>0.62</c:v>
                </c:pt>
                <c:pt idx="1">
                  <c:v>0.71</c:v>
                </c:pt>
                <c:pt idx="2">
                  <c:v>0.8</c:v>
                </c:pt>
                <c:pt idx="3">
                  <c:v>0.88</c:v>
                </c:pt>
              </c:numCache>
            </c:numRef>
          </c:val>
          <c:extLst>
            <c:ext xmlns:c16="http://schemas.microsoft.com/office/drawing/2014/chart" uri="{C3380CC4-5D6E-409C-BE32-E72D297353CC}">
              <c16:uniqueId val="{00000000-A4A9-4437-BC9F-55ADF56F2733}"/>
            </c:ext>
          </c:extLst>
        </c:ser>
        <c:dLbls>
          <c:showLegendKey val="0"/>
          <c:showVal val="0"/>
          <c:showCatName val="0"/>
          <c:showSerName val="0"/>
          <c:showPercent val="0"/>
          <c:showBubbleSize val="0"/>
        </c:dLbls>
        <c:gapWidth val="30"/>
        <c:axId val="916978704"/>
        <c:axId val="916971488"/>
      </c:barChart>
      <c:catAx>
        <c:axId val="916978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6971488"/>
        <c:crosses val="autoZero"/>
        <c:auto val="1"/>
        <c:lblAlgn val="ctr"/>
        <c:lblOffset val="100"/>
        <c:noMultiLvlLbl val="0"/>
      </c:catAx>
      <c:valAx>
        <c:axId val="916971488"/>
        <c:scaling>
          <c:orientation val="minMax"/>
        </c:scaling>
        <c:delete val="1"/>
        <c:axPos val="b"/>
        <c:numFmt formatCode="0%" sourceLinked="1"/>
        <c:majorTickMark val="none"/>
        <c:minorTickMark val="none"/>
        <c:tickLblPos val="nextTo"/>
        <c:crossAx val="91697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atin typeface="Arial" pitchFamily="34" charset="0"/>
                <a:ea typeface="+mn-ea"/>
                <a:cs typeface="+mn-cs"/>
              </a:defRPr>
            </a:lvl1pPr>
          </a:lstStyle>
          <a:p>
            <a:pPr>
              <a:defRPr/>
            </a:pPr>
            <a:endParaRPr lang="en-US" dirty="0"/>
          </a:p>
        </p:txBody>
      </p:sp>
      <p:sp>
        <p:nvSpPr>
          <p:cNvPr id="10854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fld id="{05E0CF78-A586-4E70-B688-8E174CA1C80C}" type="datetime1">
              <a:rPr lang="en-US"/>
              <a:pPr/>
              <a:t>1/8/2020</a:t>
            </a:fld>
            <a:endParaRPr lang="en-US" dirty="0"/>
          </a:p>
        </p:txBody>
      </p:sp>
      <p:sp>
        <p:nvSpPr>
          <p:cNvPr id="10854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atin typeface="Arial" pitchFamily="34" charset="0"/>
                <a:ea typeface="+mn-ea"/>
                <a:cs typeface="+mn-cs"/>
              </a:defRPr>
            </a:lvl1pPr>
          </a:lstStyle>
          <a:p>
            <a:pPr>
              <a:defRPr/>
            </a:pPr>
            <a:endParaRPr lang="en-US" dirty="0"/>
          </a:p>
        </p:txBody>
      </p:sp>
      <p:sp>
        <p:nvSpPr>
          <p:cNvPr id="10854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fld id="{B0F172EA-A3E1-4B1F-B1E7-5595299F3FD5}" type="slidenum">
              <a:rPr lang="en-US"/>
              <a:pPr/>
              <a:t>‹#›</a:t>
            </a:fld>
            <a:endParaRPr lang="en-US" dirty="0"/>
          </a:p>
        </p:txBody>
      </p:sp>
    </p:spTree>
    <p:extLst>
      <p:ext uri="{BB962C8B-B14F-4D97-AF65-F5344CB8AC3E}">
        <p14:creationId xmlns:p14="http://schemas.microsoft.com/office/powerpoint/2010/main" val="25177369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latin typeface="Arial" pitchFamily="34"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0"/>
            </a:lvl1pPr>
          </a:lstStyle>
          <a:p>
            <a:fld id="{B244296A-033C-4ABF-98BF-CE038F231258}" type="datetime1">
              <a:rPr lang="en-US"/>
              <a:pPr/>
              <a:t>1/8/2020</a:t>
            </a:fld>
            <a:endParaRPr lang="en-US" dirty="0"/>
          </a:p>
        </p:txBody>
      </p:sp>
      <p:sp>
        <p:nvSpPr>
          <p:cNvPr id="3891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latin typeface="Arial" pitchFamily="34"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0"/>
            </a:lvl1pPr>
          </a:lstStyle>
          <a:p>
            <a:fld id="{3B28BF34-7DA0-4106-8BB1-F95248FC9730}" type="slidenum">
              <a:rPr lang="en-US"/>
              <a:pPr/>
              <a:t>‹#›</a:t>
            </a:fld>
            <a:endParaRPr lang="en-US" dirty="0"/>
          </a:p>
        </p:txBody>
      </p:sp>
    </p:spTree>
    <p:extLst>
      <p:ext uri="{BB962C8B-B14F-4D97-AF65-F5344CB8AC3E}">
        <p14:creationId xmlns:p14="http://schemas.microsoft.com/office/powerpoint/2010/main" val="31743327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Gartner, “By 2023, 40 percent of I&amp;O teams will use AI-augmented automation in large enterprises, resulting in higher IT productivity with greater agility and scalability.”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big deal, and has the potential to change IT in fundamental ways.  To learn more, Pica8 commissioned ReRez Research of Dallas, Texas to survey </a:t>
            </a:r>
            <a:r>
              <a:rPr lang="en-US" sz="1200" dirty="0">
                <a:solidFill>
                  <a:srgbClr val="53616F"/>
                </a:solidFill>
              </a:rPr>
              <a:t>200 Senior IT managers in the US and Canada to learn more about how IT is embracing automation in different areas.</a:t>
            </a:r>
          </a:p>
        </p:txBody>
      </p:sp>
      <p:sp>
        <p:nvSpPr>
          <p:cNvPr id="4" name="Slide Number Placeholder 3"/>
          <p:cNvSpPr>
            <a:spLocks noGrp="1"/>
          </p:cNvSpPr>
          <p:nvPr>
            <p:ph type="sldNum" sz="quarter" idx="10"/>
          </p:nvPr>
        </p:nvSpPr>
        <p:spPr/>
        <p:txBody>
          <a:bodyPr/>
          <a:lstStyle/>
          <a:p>
            <a:fld id="{3B28BF34-7DA0-4106-8BB1-F95248FC9730}" type="slidenum">
              <a:rPr lang="en-US" smtClean="0"/>
              <a:pPr/>
              <a:t>1</a:t>
            </a:fld>
            <a:endParaRPr lang="en-US" dirty="0"/>
          </a:p>
        </p:txBody>
      </p:sp>
    </p:spTree>
    <p:extLst>
      <p:ext uri="{BB962C8B-B14F-4D97-AF65-F5344CB8AC3E}">
        <p14:creationId xmlns:p14="http://schemas.microsoft.com/office/powerpoint/2010/main" val="194350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Pica8</a:t>
            </a:r>
            <a:r>
              <a:rPr lang="en-US" baseline="0" dirty="0"/>
              <a:t> to write</a:t>
            </a:r>
            <a:endParaRPr lang="en-US" dirty="0"/>
          </a:p>
        </p:txBody>
      </p:sp>
      <p:sp>
        <p:nvSpPr>
          <p:cNvPr id="4" name="Slide Number Placeholder 3"/>
          <p:cNvSpPr>
            <a:spLocks noGrp="1"/>
          </p:cNvSpPr>
          <p:nvPr>
            <p:ph type="sldNum" sz="quarter" idx="10"/>
          </p:nvPr>
        </p:nvSpPr>
        <p:spPr/>
        <p:txBody>
          <a:bodyPr/>
          <a:lstStyle/>
          <a:p>
            <a:fld id="{3B28BF34-7DA0-4106-8BB1-F95248FC9730}" type="slidenum">
              <a:rPr lang="en-US" smtClean="0"/>
              <a:pPr/>
              <a:t>10</a:t>
            </a:fld>
            <a:endParaRPr lang="en-US" dirty="0"/>
          </a:p>
        </p:txBody>
      </p:sp>
    </p:spTree>
    <p:extLst>
      <p:ext uri="{BB962C8B-B14F-4D97-AF65-F5344CB8AC3E}">
        <p14:creationId xmlns:p14="http://schemas.microsoft.com/office/powerpoint/2010/main" val="151678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12</a:t>
            </a:fld>
            <a:endParaRPr lang="en-US" dirty="0"/>
          </a:p>
        </p:txBody>
      </p:sp>
    </p:spTree>
    <p:extLst>
      <p:ext uri="{BB962C8B-B14F-4D97-AF65-F5344CB8AC3E}">
        <p14:creationId xmlns:p14="http://schemas.microsoft.com/office/powerpoint/2010/main" val="286802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13</a:t>
            </a:fld>
            <a:endParaRPr lang="en-US" dirty="0"/>
          </a:p>
        </p:txBody>
      </p:sp>
    </p:spTree>
    <p:extLst>
      <p:ext uri="{BB962C8B-B14F-4D97-AF65-F5344CB8AC3E}">
        <p14:creationId xmlns:p14="http://schemas.microsoft.com/office/powerpoint/2010/main" val="312329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14</a:t>
            </a:fld>
            <a:endParaRPr lang="en-US" dirty="0"/>
          </a:p>
        </p:txBody>
      </p:sp>
    </p:spTree>
    <p:extLst>
      <p:ext uri="{BB962C8B-B14F-4D97-AF65-F5344CB8AC3E}">
        <p14:creationId xmlns:p14="http://schemas.microsoft.com/office/powerpoint/2010/main" val="191422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15</a:t>
            </a:fld>
            <a:endParaRPr lang="en-US" dirty="0"/>
          </a:p>
        </p:txBody>
      </p:sp>
    </p:spTree>
    <p:extLst>
      <p:ext uri="{BB962C8B-B14F-4D97-AF65-F5344CB8AC3E}">
        <p14:creationId xmlns:p14="http://schemas.microsoft.com/office/powerpoint/2010/main" val="289763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a:p>
            <a:r>
              <a:rPr lang="en-US" dirty="0"/>
              <a:t>Median - 1500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16</a:t>
            </a:fld>
            <a:endParaRPr lang="en-US" dirty="0"/>
          </a:p>
        </p:txBody>
      </p:sp>
    </p:spTree>
    <p:extLst>
      <p:ext uri="{BB962C8B-B14F-4D97-AF65-F5344CB8AC3E}">
        <p14:creationId xmlns:p14="http://schemas.microsoft.com/office/powerpoint/2010/main" val="170320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17</a:t>
            </a:fld>
            <a:endParaRPr lang="en-US" dirty="0"/>
          </a:p>
        </p:txBody>
      </p:sp>
    </p:spTree>
    <p:extLst>
      <p:ext uri="{BB962C8B-B14F-4D97-AF65-F5344CB8AC3E}">
        <p14:creationId xmlns:p14="http://schemas.microsoft.com/office/powerpoint/2010/main" val="105308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18</a:t>
            </a:fld>
            <a:endParaRPr lang="en-US" dirty="0"/>
          </a:p>
        </p:txBody>
      </p:sp>
    </p:spTree>
    <p:extLst>
      <p:ext uri="{BB962C8B-B14F-4D97-AF65-F5344CB8AC3E}">
        <p14:creationId xmlns:p14="http://schemas.microsoft.com/office/powerpoint/2010/main" val="164311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N=196</a:t>
            </a:r>
          </a:p>
        </p:txBody>
      </p:sp>
      <p:sp>
        <p:nvSpPr>
          <p:cNvPr id="4" name="Slide Number Placeholder 3"/>
          <p:cNvSpPr>
            <a:spLocks noGrp="1"/>
          </p:cNvSpPr>
          <p:nvPr>
            <p:ph type="sldNum" sz="quarter" idx="5"/>
          </p:nvPr>
        </p:nvSpPr>
        <p:spPr/>
        <p:txBody>
          <a:bodyPr/>
          <a:lstStyle/>
          <a:p>
            <a:fld id="{3B28BF34-7DA0-4106-8BB1-F95248FC9730}" type="slidenum">
              <a:rPr lang="en-US" smtClean="0"/>
              <a:pPr/>
              <a:t>19</a:t>
            </a:fld>
            <a:endParaRPr lang="en-US" dirty="0"/>
          </a:p>
        </p:txBody>
      </p:sp>
    </p:spTree>
    <p:extLst>
      <p:ext uri="{BB962C8B-B14F-4D97-AF65-F5344CB8AC3E}">
        <p14:creationId xmlns:p14="http://schemas.microsoft.com/office/powerpoint/2010/main" val="205336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N=196</a:t>
            </a:r>
          </a:p>
        </p:txBody>
      </p:sp>
      <p:sp>
        <p:nvSpPr>
          <p:cNvPr id="4" name="Slide Number Placeholder 3"/>
          <p:cNvSpPr>
            <a:spLocks noGrp="1"/>
          </p:cNvSpPr>
          <p:nvPr>
            <p:ph type="sldNum" sz="quarter" idx="5"/>
          </p:nvPr>
        </p:nvSpPr>
        <p:spPr/>
        <p:txBody>
          <a:bodyPr/>
          <a:lstStyle/>
          <a:p>
            <a:fld id="{3B28BF34-7DA0-4106-8BB1-F95248FC9730}" type="slidenum">
              <a:rPr lang="en-US" smtClean="0"/>
              <a:pPr/>
              <a:t>20</a:t>
            </a:fld>
            <a:endParaRPr lang="en-US" dirty="0"/>
          </a:p>
        </p:txBody>
      </p:sp>
    </p:spTree>
    <p:extLst>
      <p:ext uri="{BB962C8B-B14F-4D97-AF65-F5344CB8AC3E}">
        <p14:creationId xmlns:p14="http://schemas.microsoft.com/office/powerpoint/2010/main" val="317087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Respondents came from all areas of IT, but skewed senior with a third coming from IT executive roles and 59 percent coming from IT management.</a:t>
            </a:r>
          </a:p>
          <a:p>
            <a:endParaRPr lang="en-US" dirty="0"/>
          </a:p>
          <a:p>
            <a:r>
              <a:rPr lang="en-US" dirty="0"/>
              <a:t>ReRez surveyed all sized organizations from SMB to large enterprise.  The survey comprised a wide range of industries.</a:t>
            </a:r>
          </a:p>
          <a:p>
            <a:endParaRPr lang="en-US" dirty="0"/>
          </a:p>
          <a:p>
            <a:r>
              <a:rPr lang="en-US" dirty="0"/>
              <a:t>The survey shows IT is laser-focused on IT automation …</a:t>
            </a:r>
          </a:p>
        </p:txBody>
      </p:sp>
      <p:sp>
        <p:nvSpPr>
          <p:cNvPr id="4" name="Slide Number Placeholder 3"/>
          <p:cNvSpPr>
            <a:spLocks noGrp="1"/>
          </p:cNvSpPr>
          <p:nvPr>
            <p:ph type="sldNum" sz="quarter" idx="5"/>
          </p:nvPr>
        </p:nvSpPr>
        <p:spPr/>
        <p:txBody>
          <a:bodyPr/>
          <a:lstStyle/>
          <a:p>
            <a:fld id="{3B28BF34-7DA0-4106-8BB1-F95248FC9730}" type="slidenum">
              <a:rPr lang="en-US" smtClean="0"/>
              <a:pPr/>
              <a:t>2</a:t>
            </a:fld>
            <a:endParaRPr lang="en-US" dirty="0"/>
          </a:p>
        </p:txBody>
      </p:sp>
    </p:spTree>
    <p:extLst>
      <p:ext uri="{BB962C8B-B14F-4D97-AF65-F5344CB8AC3E}">
        <p14:creationId xmlns:p14="http://schemas.microsoft.com/office/powerpoint/2010/main" val="11162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N=194</a:t>
            </a:r>
          </a:p>
        </p:txBody>
      </p:sp>
      <p:sp>
        <p:nvSpPr>
          <p:cNvPr id="4" name="Slide Number Placeholder 3"/>
          <p:cNvSpPr>
            <a:spLocks noGrp="1"/>
          </p:cNvSpPr>
          <p:nvPr>
            <p:ph type="sldNum" sz="quarter" idx="5"/>
          </p:nvPr>
        </p:nvSpPr>
        <p:spPr/>
        <p:txBody>
          <a:bodyPr/>
          <a:lstStyle/>
          <a:p>
            <a:fld id="{3B28BF34-7DA0-4106-8BB1-F95248FC9730}" type="slidenum">
              <a:rPr lang="en-US" smtClean="0"/>
              <a:pPr/>
              <a:t>21</a:t>
            </a:fld>
            <a:endParaRPr lang="en-US" dirty="0"/>
          </a:p>
        </p:txBody>
      </p:sp>
    </p:spTree>
    <p:extLst>
      <p:ext uri="{BB962C8B-B14F-4D97-AF65-F5344CB8AC3E}">
        <p14:creationId xmlns:p14="http://schemas.microsoft.com/office/powerpoint/2010/main" val="45871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N=194</a:t>
            </a:r>
          </a:p>
        </p:txBody>
      </p:sp>
      <p:sp>
        <p:nvSpPr>
          <p:cNvPr id="4" name="Slide Number Placeholder 3"/>
          <p:cNvSpPr>
            <a:spLocks noGrp="1"/>
          </p:cNvSpPr>
          <p:nvPr>
            <p:ph type="sldNum" sz="quarter" idx="5"/>
          </p:nvPr>
        </p:nvSpPr>
        <p:spPr/>
        <p:txBody>
          <a:bodyPr/>
          <a:lstStyle/>
          <a:p>
            <a:fld id="{3B28BF34-7DA0-4106-8BB1-F95248FC9730}" type="slidenum">
              <a:rPr lang="en-US" smtClean="0"/>
              <a:pPr/>
              <a:t>22</a:t>
            </a:fld>
            <a:endParaRPr lang="en-US" dirty="0"/>
          </a:p>
        </p:txBody>
      </p:sp>
    </p:spTree>
    <p:extLst>
      <p:ext uri="{BB962C8B-B14F-4D97-AF65-F5344CB8AC3E}">
        <p14:creationId xmlns:p14="http://schemas.microsoft.com/office/powerpoint/2010/main" val="4012040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N=176</a:t>
            </a:r>
          </a:p>
        </p:txBody>
      </p:sp>
      <p:sp>
        <p:nvSpPr>
          <p:cNvPr id="4" name="Slide Number Placeholder 3"/>
          <p:cNvSpPr>
            <a:spLocks noGrp="1"/>
          </p:cNvSpPr>
          <p:nvPr>
            <p:ph type="sldNum" sz="quarter" idx="5"/>
          </p:nvPr>
        </p:nvSpPr>
        <p:spPr/>
        <p:txBody>
          <a:bodyPr/>
          <a:lstStyle/>
          <a:p>
            <a:fld id="{3B28BF34-7DA0-4106-8BB1-F95248FC9730}" type="slidenum">
              <a:rPr lang="en-US" smtClean="0"/>
              <a:pPr/>
              <a:t>23</a:t>
            </a:fld>
            <a:endParaRPr lang="en-US" dirty="0"/>
          </a:p>
        </p:txBody>
      </p:sp>
    </p:spTree>
    <p:extLst>
      <p:ext uri="{BB962C8B-B14F-4D97-AF65-F5344CB8AC3E}">
        <p14:creationId xmlns:p14="http://schemas.microsoft.com/office/powerpoint/2010/main" val="3199103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N=176</a:t>
            </a:r>
          </a:p>
        </p:txBody>
      </p:sp>
      <p:sp>
        <p:nvSpPr>
          <p:cNvPr id="4" name="Slide Number Placeholder 3"/>
          <p:cNvSpPr>
            <a:spLocks noGrp="1"/>
          </p:cNvSpPr>
          <p:nvPr>
            <p:ph type="sldNum" sz="quarter" idx="5"/>
          </p:nvPr>
        </p:nvSpPr>
        <p:spPr/>
        <p:txBody>
          <a:bodyPr/>
          <a:lstStyle/>
          <a:p>
            <a:fld id="{3B28BF34-7DA0-4106-8BB1-F95248FC9730}" type="slidenum">
              <a:rPr lang="en-US" smtClean="0"/>
              <a:pPr/>
              <a:t>24</a:t>
            </a:fld>
            <a:endParaRPr lang="en-US" dirty="0"/>
          </a:p>
        </p:txBody>
      </p:sp>
    </p:spTree>
    <p:extLst>
      <p:ext uri="{BB962C8B-B14F-4D97-AF65-F5344CB8AC3E}">
        <p14:creationId xmlns:p14="http://schemas.microsoft.com/office/powerpoint/2010/main" val="92082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N=145</a:t>
            </a:r>
          </a:p>
        </p:txBody>
      </p:sp>
      <p:sp>
        <p:nvSpPr>
          <p:cNvPr id="4" name="Slide Number Placeholder 3"/>
          <p:cNvSpPr>
            <a:spLocks noGrp="1"/>
          </p:cNvSpPr>
          <p:nvPr>
            <p:ph type="sldNum" sz="quarter" idx="5"/>
          </p:nvPr>
        </p:nvSpPr>
        <p:spPr/>
        <p:txBody>
          <a:bodyPr/>
          <a:lstStyle/>
          <a:p>
            <a:fld id="{3B28BF34-7DA0-4106-8BB1-F95248FC9730}" type="slidenum">
              <a:rPr lang="en-US" smtClean="0"/>
              <a:pPr/>
              <a:t>25</a:t>
            </a:fld>
            <a:endParaRPr lang="en-US" dirty="0"/>
          </a:p>
        </p:txBody>
      </p:sp>
    </p:spTree>
    <p:extLst>
      <p:ext uri="{BB962C8B-B14F-4D97-AF65-F5344CB8AC3E}">
        <p14:creationId xmlns:p14="http://schemas.microsoft.com/office/powerpoint/2010/main" val="2631129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N=145</a:t>
            </a:r>
          </a:p>
        </p:txBody>
      </p:sp>
      <p:sp>
        <p:nvSpPr>
          <p:cNvPr id="4" name="Slide Number Placeholder 3"/>
          <p:cNvSpPr>
            <a:spLocks noGrp="1"/>
          </p:cNvSpPr>
          <p:nvPr>
            <p:ph type="sldNum" sz="quarter" idx="5"/>
          </p:nvPr>
        </p:nvSpPr>
        <p:spPr/>
        <p:txBody>
          <a:bodyPr/>
          <a:lstStyle/>
          <a:p>
            <a:fld id="{3B28BF34-7DA0-4106-8BB1-F95248FC9730}" type="slidenum">
              <a:rPr lang="en-US" smtClean="0"/>
              <a:pPr/>
              <a:t>26</a:t>
            </a:fld>
            <a:endParaRPr lang="en-US" dirty="0"/>
          </a:p>
        </p:txBody>
      </p:sp>
    </p:spTree>
    <p:extLst>
      <p:ext uri="{BB962C8B-B14F-4D97-AF65-F5344CB8AC3E}">
        <p14:creationId xmlns:p14="http://schemas.microsoft.com/office/powerpoint/2010/main" val="397627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N=123</a:t>
            </a:r>
          </a:p>
        </p:txBody>
      </p:sp>
      <p:sp>
        <p:nvSpPr>
          <p:cNvPr id="4" name="Slide Number Placeholder 3"/>
          <p:cNvSpPr>
            <a:spLocks noGrp="1"/>
          </p:cNvSpPr>
          <p:nvPr>
            <p:ph type="sldNum" sz="quarter" idx="5"/>
          </p:nvPr>
        </p:nvSpPr>
        <p:spPr/>
        <p:txBody>
          <a:bodyPr/>
          <a:lstStyle/>
          <a:p>
            <a:fld id="{3B28BF34-7DA0-4106-8BB1-F95248FC9730}" type="slidenum">
              <a:rPr lang="en-US" smtClean="0"/>
              <a:pPr/>
              <a:t>27</a:t>
            </a:fld>
            <a:endParaRPr lang="en-US" dirty="0"/>
          </a:p>
        </p:txBody>
      </p:sp>
    </p:spTree>
    <p:extLst>
      <p:ext uri="{BB962C8B-B14F-4D97-AF65-F5344CB8AC3E}">
        <p14:creationId xmlns:p14="http://schemas.microsoft.com/office/powerpoint/2010/main" val="370283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N=123</a:t>
            </a:r>
          </a:p>
        </p:txBody>
      </p:sp>
      <p:sp>
        <p:nvSpPr>
          <p:cNvPr id="4" name="Slide Number Placeholder 3"/>
          <p:cNvSpPr>
            <a:spLocks noGrp="1"/>
          </p:cNvSpPr>
          <p:nvPr>
            <p:ph type="sldNum" sz="quarter" idx="5"/>
          </p:nvPr>
        </p:nvSpPr>
        <p:spPr/>
        <p:txBody>
          <a:bodyPr/>
          <a:lstStyle/>
          <a:p>
            <a:fld id="{3B28BF34-7DA0-4106-8BB1-F95248FC9730}" type="slidenum">
              <a:rPr lang="en-US" smtClean="0"/>
              <a:pPr/>
              <a:t>28</a:t>
            </a:fld>
            <a:endParaRPr lang="en-US" dirty="0"/>
          </a:p>
        </p:txBody>
      </p:sp>
    </p:spTree>
    <p:extLst>
      <p:ext uri="{BB962C8B-B14F-4D97-AF65-F5344CB8AC3E}">
        <p14:creationId xmlns:p14="http://schemas.microsoft.com/office/powerpoint/2010/main" val="1008943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29</a:t>
            </a:fld>
            <a:endParaRPr lang="en-US" dirty="0"/>
          </a:p>
        </p:txBody>
      </p:sp>
    </p:spTree>
    <p:extLst>
      <p:ext uri="{BB962C8B-B14F-4D97-AF65-F5344CB8AC3E}">
        <p14:creationId xmlns:p14="http://schemas.microsoft.com/office/powerpoint/2010/main" val="2761608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30</a:t>
            </a:fld>
            <a:endParaRPr lang="en-US" dirty="0"/>
          </a:p>
        </p:txBody>
      </p:sp>
    </p:spTree>
    <p:extLst>
      <p:ext uri="{BB962C8B-B14F-4D97-AF65-F5344CB8AC3E}">
        <p14:creationId xmlns:p14="http://schemas.microsoft.com/office/powerpoint/2010/main" val="333823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IT automation is at the top of IT’s list of priorities, ahead of AI-Ops, Edge computing and RPA.  In fact, 88 percent said IT automation was a somewhat to extremely important initiative in terms of reaching their organization’s goals.  But how far along are organizations in automating IT?</a:t>
            </a:r>
          </a:p>
          <a:p>
            <a:endParaRPr lang="en-US" dirty="0"/>
          </a:p>
        </p:txBody>
      </p:sp>
      <p:sp>
        <p:nvSpPr>
          <p:cNvPr id="4" name="Slide Number Placeholder 3"/>
          <p:cNvSpPr>
            <a:spLocks noGrp="1"/>
          </p:cNvSpPr>
          <p:nvPr>
            <p:ph type="sldNum" sz="quarter" idx="5"/>
          </p:nvPr>
        </p:nvSpPr>
        <p:spPr/>
        <p:txBody>
          <a:bodyPr/>
          <a:lstStyle/>
          <a:p>
            <a:fld id="{3B28BF34-7DA0-4106-8BB1-F95248FC9730}" type="slidenum">
              <a:rPr lang="en-US" smtClean="0"/>
              <a:pPr/>
              <a:t>3</a:t>
            </a:fld>
            <a:endParaRPr lang="en-US" dirty="0"/>
          </a:p>
        </p:txBody>
      </p:sp>
    </p:spTree>
    <p:extLst>
      <p:ext uri="{BB962C8B-B14F-4D97-AF65-F5344CB8AC3E}">
        <p14:creationId xmlns:p14="http://schemas.microsoft.com/office/powerpoint/2010/main" val="282738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31</a:t>
            </a:fld>
            <a:endParaRPr lang="en-US" dirty="0"/>
          </a:p>
        </p:txBody>
      </p:sp>
    </p:spTree>
    <p:extLst>
      <p:ext uri="{BB962C8B-B14F-4D97-AF65-F5344CB8AC3E}">
        <p14:creationId xmlns:p14="http://schemas.microsoft.com/office/powerpoint/2010/main" val="1389735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N=62</a:t>
            </a:r>
          </a:p>
        </p:txBody>
      </p:sp>
      <p:sp>
        <p:nvSpPr>
          <p:cNvPr id="4" name="Slide Number Placeholder 3"/>
          <p:cNvSpPr>
            <a:spLocks noGrp="1"/>
          </p:cNvSpPr>
          <p:nvPr>
            <p:ph type="sldNum" sz="quarter" idx="5"/>
          </p:nvPr>
        </p:nvSpPr>
        <p:spPr/>
        <p:txBody>
          <a:bodyPr/>
          <a:lstStyle/>
          <a:p>
            <a:fld id="{3B28BF34-7DA0-4106-8BB1-F95248FC9730}" type="slidenum">
              <a:rPr lang="en-US" smtClean="0"/>
              <a:pPr/>
              <a:t>32</a:t>
            </a:fld>
            <a:endParaRPr lang="en-US" dirty="0"/>
          </a:p>
        </p:txBody>
      </p:sp>
    </p:spTree>
    <p:extLst>
      <p:ext uri="{BB962C8B-B14F-4D97-AF65-F5344CB8AC3E}">
        <p14:creationId xmlns:p14="http://schemas.microsoft.com/office/powerpoint/2010/main" val="2529998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N=62</a:t>
            </a:r>
          </a:p>
        </p:txBody>
      </p:sp>
      <p:sp>
        <p:nvSpPr>
          <p:cNvPr id="4" name="Slide Number Placeholder 3"/>
          <p:cNvSpPr>
            <a:spLocks noGrp="1"/>
          </p:cNvSpPr>
          <p:nvPr>
            <p:ph type="sldNum" sz="quarter" idx="5"/>
          </p:nvPr>
        </p:nvSpPr>
        <p:spPr/>
        <p:txBody>
          <a:bodyPr/>
          <a:lstStyle/>
          <a:p>
            <a:fld id="{3B28BF34-7DA0-4106-8BB1-F95248FC9730}" type="slidenum">
              <a:rPr lang="en-US" smtClean="0"/>
              <a:pPr/>
              <a:t>33</a:t>
            </a:fld>
            <a:endParaRPr lang="en-US" dirty="0"/>
          </a:p>
        </p:txBody>
      </p:sp>
    </p:spTree>
    <p:extLst>
      <p:ext uri="{BB962C8B-B14F-4D97-AF65-F5344CB8AC3E}">
        <p14:creationId xmlns:p14="http://schemas.microsoft.com/office/powerpoint/2010/main" val="1447273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N=196</a:t>
            </a:r>
          </a:p>
        </p:txBody>
      </p:sp>
      <p:sp>
        <p:nvSpPr>
          <p:cNvPr id="4" name="Slide Number Placeholder 3"/>
          <p:cNvSpPr>
            <a:spLocks noGrp="1"/>
          </p:cNvSpPr>
          <p:nvPr>
            <p:ph type="sldNum" sz="quarter" idx="5"/>
          </p:nvPr>
        </p:nvSpPr>
        <p:spPr/>
        <p:txBody>
          <a:bodyPr/>
          <a:lstStyle/>
          <a:p>
            <a:fld id="{3B28BF34-7DA0-4106-8BB1-F95248FC9730}" type="slidenum">
              <a:rPr lang="en-US" smtClean="0"/>
              <a:pPr/>
              <a:t>34</a:t>
            </a:fld>
            <a:endParaRPr lang="en-US" dirty="0"/>
          </a:p>
        </p:txBody>
      </p:sp>
    </p:spTree>
    <p:extLst>
      <p:ext uri="{BB962C8B-B14F-4D97-AF65-F5344CB8AC3E}">
        <p14:creationId xmlns:p14="http://schemas.microsoft.com/office/powerpoint/2010/main" val="1471176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N=196</a:t>
            </a:r>
          </a:p>
        </p:txBody>
      </p:sp>
      <p:sp>
        <p:nvSpPr>
          <p:cNvPr id="4" name="Slide Number Placeholder 3"/>
          <p:cNvSpPr>
            <a:spLocks noGrp="1"/>
          </p:cNvSpPr>
          <p:nvPr>
            <p:ph type="sldNum" sz="quarter" idx="5"/>
          </p:nvPr>
        </p:nvSpPr>
        <p:spPr/>
        <p:txBody>
          <a:bodyPr/>
          <a:lstStyle/>
          <a:p>
            <a:fld id="{3B28BF34-7DA0-4106-8BB1-F95248FC9730}" type="slidenum">
              <a:rPr lang="en-US" smtClean="0"/>
              <a:pPr/>
              <a:t>35</a:t>
            </a:fld>
            <a:endParaRPr lang="en-US" dirty="0"/>
          </a:p>
        </p:txBody>
      </p:sp>
    </p:spTree>
    <p:extLst>
      <p:ext uri="{BB962C8B-B14F-4D97-AF65-F5344CB8AC3E}">
        <p14:creationId xmlns:p14="http://schemas.microsoft.com/office/powerpoint/2010/main" val="3568406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N=194</a:t>
            </a:r>
          </a:p>
        </p:txBody>
      </p:sp>
      <p:sp>
        <p:nvSpPr>
          <p:cNvPr id="4" name="Slide Number Placeholder 3"/>
          <p:cNvSpPr>
            <a:spLocks noGrp="1"/>
          </p:cNvSpPr>
          <p:nvPr>
            <p:ph type="sldNum" sz="quarter" idx="5"/>
          </p:nvPr>
        </p:nvSpPr>
        <p:spPr/>
        <p:txBody>
          <a:bodyPr/>
          <a:lstStyle/>
          <a:p>
            <a:fld id="{3B28BF34-7DA0-4106-8BB1-F95248FC9730}" type="slidenum">
              <a:rPr lang="en-US" smtClean="0"/>
              <a:pPr/>
              <a:t>36</a:t>
            </a:fld>
            <a:endParaRPr lang="en-US" dirty="0"/>
          </a:p>
        </p:txBody>
      </p:sp>
    </p:spTree>
    <p:extLst>
      <p:ext uri="{BB962C8B-B14F-4D97-AF65-F5344CB8AC3E}">
        <p14:creationId xmlns:p14="http://schemas.microsoft.com/office/powerpoint/2010/main" val="2215183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N=194</a:t>
            </a:r>
          </a:p>
        </p:txBody>
      </p:sp>
      <p:sp>
        <p:nvSpPr>
          <p:cNvPr id="4" name="Slide Number Placeholder 3"/>
          <p:cNvSpPr>
            <a:spLocks noGrp="1"/>
          </p:cNvSpPr>
          <p:nvPr>
            <p:ph type="sldNum" sz="quarter" idx="5"/>
          </p:nvPr>
        </p:nvSpPr>
        <p:spPr/>
        <p:txBody>
          <a:bodyPr/>
          <a:lstStyle/>
          <a:p>
            <a:fld id="{3B28BF34-7DA0-4106-8BB1-F95248FC9730}" type="slidenum">
              <a:rPr lang="en-US" smtClean="0"/>
              <a:pPr/>
              <a:t>37</a:t>
            </a:fld>
            <a:endParaRPr lang="en-US" dirty="0"/>
          </a:p>
        </p:txBody>
      </p:sp>
    </p:spTree>
    <p:extLst>
      <p:ext uri="{BB962C8B-B14F-4D97-AF65-F5344CB8AC3E}">
        <p14:creationId xmlns:p14="http://schemas.microsoft.com/office/powerpoint/2010/main" val="4202678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N=176</a:t>
            </a:r>
          </a:p>
        </p:txBody>
      </p:sp>
      <p:sp>
        <p:nvSpPr>
          <p:cNvPr id="4" name="Slide Number Placeholder 3"/>
          <p:cNvSpPr>
            <a:spLocks noGrp="1"/>
          </p:cNvSpPr>
          <p:nvPr>
            <p:ph type="sldNum" sz="quarter" idx="5"/>
          </p:nvPr>
        </p:nvSpPr>
        <p:spPr/>
        <p:txBody>
          <a:bodyPr/>
          <a:lstStyle/>
          <a:p>
            <a:fld id="{3B28BF34-7DA0-4106-8BB1-F95248FC9730}" type="slidenum">
              <a:rPr lang="en-US" smtClean="0"/>
              <a:pPr/>
              <a:t>38</a:t>
            </a:fld>
            <a:endParaRPr lang="en-US" dirty="0"/>
          </a:p>
        </p:txBody>
      </p:sp>
    </p:spTree>
    <p:extLst>
      <p:ext uri="{BB962C8B-B14F-4D97-AF65-F5344CB8AC3E}">
        <p14:creationId xmlns:p14="http://schemas.microsoft.com/office/powerpoint/2010/main" val="4100245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N=176</a:t>
            </a:r>
          </a:p>
        </p:txBody>
      </p:sp>
      <p:sp>
        <p:nvSpPr>
          <p:cNvPr id="4" name="Slide Number Placeholder 3"/>
          <p:cNvSpPr>
            <a:spLocks noGrp="1"/>
          </p:cNvSpPr>
          <p:nvPr>
            <p:ph type="sldNum" sz="quarter" idx="5"/>
          </p:nvPr>
        </p:nvSpPr>
        <p:spPr/>
        <p:txBody>
          <a:bodyPr/>
          <a:lstStyle/>
          <a:p>
            <a:fld id="{3B28BF34-7DA0-4106-8BB1-F95248FC9730}" type="slidenum">
              <a:rPr lang="en-US" smtClean="0"/>
              <a:pPr/>
              <a:t>39</a:t>
            </a:fld>
            <a:endParaRPr lang="en-US" dirty="0"/>
          </a:p>
        </p:txBody>
      </p:sp>
    </p:spTree>
    <p:extLst>
      <p:ext uri="{BB962C8B-B14F-4D97-AF65-F5344CB8AC3E}">
        <p14:creationId xmlns:p14="http://schemas.microsoft.com/office/powerpoint/2010/main" val="848462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N=145</a:t>
            </a:r>
          </a:p>
        </p:txBody>
      </p:sp>
      <p:sp>
        <p:nvSpPr>
          <p:cNvPr id="4" name="Slide Number Placeholder 3"/>
          <p:cNvSpPr>
            <a:spLocks noGrp="1"/>
          </p:cNvSpPr>
          <p:nvPr>
            <p:ph type="sldNum" sz="quarter" idx="5"/>
          </p:nvPr>
        </p:nvSpPr>
        <p:spPr/>
        <p:txBody>
          <a:bodyPr/>
          <a:lstStyle/>
          <a:p>
            <a:fld id="{3B28BF34-7DA0-4106-8BB1-F95248FC9730}" type="slidenum">
              <a:rPr lang="en-US" smtClean="0"/>
              <a:pPr/>
              <a:t>40</a:t>
            </a:fld>
            <a:endParaRPr lang="en-US" dirty="0"/>
          </a:p>
        </p:txBody>
      </p:sp>
    </p:spTree>
    <p:extLst>
      <p:ext uri="{BB962C8B-B14F-4D97-AF65-F5344CB8AC3E}">
        <p14:creationId xmlns:p14="http://schemas.microsoft.com/office/powerpoint/2010/main" val="350197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Automation is well under-way, with cloud and data center being the most advanced (93 and 90 percent say they have completed automating these areas)</a:t>
            </a:r>
          </a:p>
          <a:p>
            <a:endParaRPr lang="en-US" dirty="0"/>
          </a:p>
          <a:p>
            <a:r>
              <a:rPr lang="en-US" dirty="0"/>
              <a:t>Remote office lags at 63 percent already automated.  BUT … 37 percent are discussing or in trials.</a:t>
            </a:r>
          </a:p>
          <a:p>
            <a:endParaRPr lang="en-US" dirty="0"/>
          </a:p>
          <a:p>
            <a:r>
              <a:rPr lang="en-US" dirty="0"/>
              <a:t>What is driving this interest in IT Automation?</a:t>
            </a:r>
          </a:p>
        </p:txBody>
      </p:sp>
      <p:sp>
        <p:nvSpPr>
          <p:cNvPr id="4" name="Slide Number Placeholder 3"/>
          <p:cNvSpPr>
            <a:spLocks noGrp="1"/>
          </p:cNvSpPr>
          <p:nvPr>
            <p:ph type="sldNum" sz="quarter" idx="5"/>
          </p:nvPr>
        </p:nvSpPr>
        <p:spPr/>
        <p:txBody>
          <a:bodyPr/>
          <a:lstStyle/>
          <a:p>
            <a:fld id="{3B28BF34-7DA0-4106-8BB1-F95248FC9730}" type="slidenum">
              <a:rPr lang="en-US" smtClean="0"/>
              <a:pPr/>
              <a:t>4</a:t>
            </a:fld>
            <a:endParaRPr lang="en-US" dirty="0"/>
          </a:p>
        </p:txBody>
      </p:sp>
    </p:spTree>
    <p:extLst>
      <p:ext uri="{BB962C8B-B14F-4D97-AF65-F5344CB8AC3E}">
        <p14:creationId xmlns:p14="http://schemas.microsoft.com/office/powerpoint/2010/main" val="214206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N=145</a:t>
            </a:r>
          </a:p>
        </p:txBody>
      </p:sp>
      <p:sp>
        <p:nvSpPr>
          <p:cNvPr id="4" name="Slide Number Placeholder 3"/>
          <p:cNvSpPr>
            <a:spLocks noGrp="1"/>
          </p:cNvSpPr>
          <p:nvPr>
            <p:ph type="sldNum" sz="quarter" idx="5"/>
          </p:nvPr>
        </p:nvSpPr>
        <p:spPr/>
        <p:txBody>
          <a:bodyPr/>
          <a:lstStyle/>
          <a:p>
            <a:fld id="{3B28BF34-7DA0-4106-8BB1-F95248FC9730}" type="slidenum">
              <a:rPr lang="en-US" smtClean="0"/>
              <a:pPr/>
              <a:t>41</a:t>
            </a:fld>
            <a:endParaRPr lang="en-US" dirty="0"/>
          </a:p>
        </p:txBody>
      </p:sp>
    </p:spTree>
    <p:extLst>
      <p:ext uri="{BB962C8B-B14F-4D97-AF65-F5344CB8AC3E}">
        <p14:creationId xmlns:p14="http://schemas.microsoft.com/office/powerpoint/2010/main" val="1222300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N=123</a:t>
            </a:r>
          </a:p>
        </p:txBody>
      </p:sp>
      <p:sp>
        <p:nvSpPr>
          <p:cNvPr id="4" name="Slide Number Placeholder 3"/>
          <p:cNvSpPr>
            <a:spLocks noGrp="1"/>
          </p:cNvSpPr>
          <p:nvPr>
            <p:ph type="sldNum" sz="quarter" idx="5"/>
          </p:nvPr>
        </p:nvSpPr>
        <p:spPr/>
        <p:txBody>
          <a:bodyPr/>
          <a:lstStyle/>
          <a:p>
            <a:fld id="{3B28BF34-7DA0-4106-8BB1-F95248FC9730}" type="slidenum">
              <a:rPr lang="en-US" smtClean="0"/>
              <a:pPr/>
              <a:t>42</a:t>
            </a:fld>
            <a:endParaRPr lang="en-US" dirty="0"/>
          </a:p>
        </p:txBody>
      </p:sp>
    </p:spTree>
    <p:extLst>
      <p:ext uri="{BB962C8B-B14F-4D97-AF65-F5344CB8AC3E}">
        <p14:creationId xmlns:p14="http://schemas.microsoft.com/office/powerpoint/2010/main" val="958893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N=123</a:t>
            </a:r>
          </a:p>
        </p:txBody>
      </p:sp>
      <p:sp>
        <p:nvSpPr>
          <p:cNvPr id="4" name="Slide Number Placeholder 3"/>
          <p:cNvSpPr>
            <a:spLocks noGrp="1"/>
          </p:cNvSpPr>
          <p:nvPr>
            <p:ph type="sldNum" sz="quarter" idx="5"/>
          </p:nvPr>
        </p:nvSpPr>
        <p:spPr/>
        <p:txBody>
          <a:bodyPr/>
          <a:lstStyle/>
          <a:p>
            <a:fld id="{3B28BF34-7DA0-4106-8BB1-F95248FC9730}" type="slidenum">
              <a:rPr lang="en-US" smtClean="0"/>
              <a:pPr/>
              <a:t>43</a:t>
            </a:fld>
            <a:endParaRPr lang="en-US" dirty="0"/>
          </a:p>
        </p:txBody>
      </p:sp>
    </p:spTree>
    <p:extLst>
      <p:ext uri="{BB962C8B-B14F-4D97-AF65-F5344CB8AC3E}">
        <p14:creationId xmlns:p14="http://schemas.microsoft.com/office/powerpoint/2010/main" val="1216136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N=196</a:t>
            </a:r>
          </a:p>
        </p:txBody>
      </p:sp>
      <p:sp>
        <p:nvSpPr>
          <p:cNvPr id="4" name="Slide Number Placeholder 3"/>
          <p:cNvSpPr>
            <a:spLocks noGrp="1"/>
          </p:cNvSpPr>
          <p:nvPr>
            <p:ph type="sldNum" sz="quarter" idx="5"/>
          </p:nvPr>
        </p:nvSpPr>
        <p:spPr/>
        <p:txBody>
          <a:bodyPr/>
          <a:lstStyle/>
          <a:p>
            <a:fld id="{3B28BF34-7DA0-4106-8BB1-F95248FC9730}" type="slidenum">
              <a:rPr lang="en-US" smtClean="0"/>
              <a:pPr/>
              <a:t>44</a:t>
            </a:fld>
            <a:endParaRPr lang="en-US" dirty="0"/>
          </a:p>
        </p:txBody>
      </p:sp>
    </p:spTree>
    <p:extLst>
      <p:ext uri="{BB962C8B-B14F-4D97-AF65-F5344CB8AC3E}">
        <p14:creationId xmlns:p14="http://schemas.microsoft.com/office/powerpoint/2010/main" val="421673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N=196</a:t>
            </a:r>
          </a:p>
        </p:txBody>
      </p:sp>
      <p:sp>
        <p:nvSpPr>
          <p:cNvPr id="4" name="Slide Number Placeholder 3"/>
          <p:cNvSpPr>
            <a:spLocks noGrp="1"/>
          </p:cNvSpPr>
          <p:nvPr>
            <p:ph type="sldNum" sz="quarter" idx="5"/>
          </p:nvPr>
        </p:nvSpPr>
        <p:spPr/>
        <p:txBody>
          <a:bodyPr/>
          <a:lstStyle/>
          <a:p>
            <a:fld id="{3B28BF34-7DA0-4106-8BB1-F95248FC9730}" type="slidenum">
              <a:rPr lang="en-US" smtClean="0"/>
              <a:pPr/>
              <a:t>45</a:t>
            </a:fld>
            <a:endParaRPr lang="en-US" dirty="0"/>
          </a:p>
        </p:txBody>
      </p:sp>
    </p:spTree>
    <p:extLst>
      <p:ext uri="{BB962C8B-B14F-4D97-AF65-F5344CB8AC3E}">
        <p14:creationId xmlns:p14="http://schemas.microsoft.com/office/powerpoint/2010/main" val="3263488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N=194</a:t>
            </a:r>
          </a:p>
        </p:txBody>
      </p:sp>
      <p:sp>
        <p:nvSpPr>
          <p:cNvPr id="4" name="Slide Number Placeholder 3"/>
          <p:cNvSpPr>
            <a:spLocks noGrp="1"/>
          </p:cNvSpPr>
          <p:nvPr>
            <p:ph type="sldNum" sz="quarter" idx="5"/>
          </p:nvPr>
        </p:nvSpPr>
        <p:spPr/>
        <p:txBody>
          <a:bodyPr/>
          <a:lstStyle/>
          <a:p>
            <a:fld id="{3B28BF34-7DA0-4106-8BB1-F95248FC9730}" type="slidenum">
              <a:rPr lang="en-US" smtClean="0"/>
              <a:pPr/>
              <a:t>46</a:t>
            </a:fld>
            <a:endParaRPr lang="en-US" dirty="0"/>
          </a:p>
        </p:txBody>
      </p:sp>
    </p:spTree>
    <p:extLst>
      <p:ext uri="{BB962C8B-B14F-4D97-AF65-F5344CB8AC3E}">
        <p14:creationId xmlns:p14="http://schemas.microsoft.com/office/powerpoint/2010/main" val="2099135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N=194</a:t>
            </a:r>
          </a:p>
        </p:txBody>
      </p:sp>
      <p:sp>
        <p:nvSpPr>
          <p:cNvPr id="4" name="Slide Number Placeholder 3"/>
          <p:cNvSpPr>
            <a:spLocks noGrp="1"/>
          </p:cNvSpPr>
          <p:nvPr>
            <p:ph type="sldNum" sz="quarter" idx="5"/>
          </p:nvPr>
        </p:nvSpPr>
        <p:spPr/>
        <p:txBody>
          <a:bodyPr/>
          <a:lstStyle/>
          <a:p>
            <a:fld id="{3B28BF34-7DA0-4106-8BB1-F95248FC9730}" type="slidenum">
              <a:rPr lang="en-US" smtClean="0"/>
              <a:pPr/>
              <a:t>47</a:t>
            </a:fld>
            <a:endParaRPr lang="en-US" dirty="0"/>
          </a:p>
        </p:txBody>
      </p:sp>
    </p:spTree>
    <p:extLst>
      <p:ext uri="{BB962C8B-B14F-4D97-AF65-F5344CB8AC3E}">
        <p14:creationId xmlns:p14="http://schemas.microsoft.com/office/powerpoint/2010/main" val="2334805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N=176</a:t>
            </a:r>
          </a:p>
        </p:txBody>
      </p:sp>
      <p:sp>
        <p:nvSpPr>
          <p:cNvPr id="4" name="Slide Number Placeholder 3"/>
          <p:cNvSpPr>
            <a:spLocks noGrp="1"/>
          </p:cNvSpPr>
          <p:nvPr>
            <p:ph type="sldNum" sz="quarter" idx="5"/>
          </p:nvPr>
        </p:nvSpPr>
        <p:spPr/>
        <p:txBody>
          <a:bodyPr/>
          <a:lstStyle/>
          <a:p>
            <a:fld id="{3B28BF34-7DA0-4106-8BB1-F95248FC9730}" type="slidenum">
              <a:rPr lang="en-US" smtClean="0"/>
              <a:pPr/>
              <a:t>48</a:t>
            </a:fld>
            <a:endParaRPr lang="en-US" dirty="0"/>
          </a:p>
        </p:txBody>
      </p:sp>
    </p:spTree>
    <p:extLst>
      <p:ext uri="{BB962C8B-B14F-4D97-AF65-F5344CB8AC3E}">
        <p14:creationId xmlns:p14="http://schemas.microsoft.com/office/powerpoint/2010/main" val="957227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N=176</a:t>
            </a:r>
          </a:p>
        </p:txBody>
      </p:sp>
      <p:sp>
        <p:nvSpPr>
          <p:cNvPr id="4" name="Slide Number Placeholder 3"/>
          <p:cNvSpPr>
            <a:spLocks noGrp="1"/>
          </p:cNvSpPr>
          <p:nvPr>
            <p:ph type="sldNum" sz="quarter" idx="5"/>
          </p:nvPr>
        </p:nvSpPr>
        <p:spPr/>
        <p:txBody>
          <a:bodyPr/>
          <a:lstStyle/>
          <a:p>
            <a:fld id="{3B28BF34-7DA0-4106-8BB1-F95248FC9730}" type="slidenum">
              <a:rPr lang="en-US" smtClean="0"/>
              <a:pPr/>
              <a:t>49</a:t>
            </a:fld>
            <a:endParaRPr lang="en-US" dirty="0"/>
          </a:p>
        </p:txBody>
      </p:sp>
    </p:spTree>
    <p:extLst>
      <p:ext uri="{BB962C8B-B14F-4D97-AF65-F5344CB8AC3E}">
        <p14:creationId xmlns:p14="http://schemas.microsoft.com/office/powerpoint/2010/main" val="1062880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N=145</a:t>
            </a:r>
          </a:p>
        </p:txBody>
      </p:sp>
      <p:sp>
        <p:nvSpPr>
          <p:cNvPr id="4" name="Slide Number Placeholder 3"/>
          <p:cNvSpPr>
            <a:spLocks noGrp="1"/>
          </p:cNvSpPr>
          <p:nvPr>
            <p:ph type="sldNum" sz="quarter" idx="5"/>
          </p:nvPr>
        </p:nvSpPr>
        <p:spPr/>
        <p:txBody>
          <a:bodyPr/>
          <a:lstStyle/>
          <a:p>
            <a:fld id="{3B28BF34-7DA0-4106-8BB1-F95248FC9730}" type="slidenum">
              <a:rPr lang="en-US" smtClean="0"/>
              <a:pPr/>
              <a:t>50</a:t>
            </a:fld>
            <a:endParaRPr lang="en-US" dirty="0"/>
          </a:p>
        </p:txBody>
      </p:sp>
    </p:spTree>
    <p:extLst>
      <p:ext uri="{BB962C8B-B14F-4D97-AF65-F5344CB8AC3E}">
        <p14:creationId xmlns:p14="http://schemas.microsoft.com/office/powerpoint/2010/main" val="87670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common drivers of IT automation regardless of area – Digital Transformation tops the list in each area, in fact.  Beyond that, there are subtle variations is just what is driving IT to automating different areas of IT.  But why?  What does IT hope to achieve with all of this </a:t>
            </a:r>
            <a:r>
              <a:rPr lang="en-US"/>
              <a:t>IT automation?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28BF34-7DA0-4106-8BB1-F95248FC9730}" type="slidenum">
              <a:rPr lang="en-US" smtClean="0"/>
              <a:pPr/>
              <a:t>5</a:t>
            </a:fld>
            <a:endParaRPr lang="en-US" dirty="0"/>
          </a:p>
        </p:txBody>
      </p:sp>
    </p:spTree>
    <p:extLst>
      <p:ext uri="{BB962C8B-B14F-4D97-AF65-F5344CB8AC3E}">
        <p14:creationId xmlns:p14="http://schemas.microsoft.com/office/powerpoint/2010/main" val="666181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N=145</a:t>
            </a:r>
          </a:p>
        </p:txBody>
      </p:sp>
      <p:sp>
        <p:nvSpPr>
          <p:cNvPr id="4" name="Slide Number Placeholder 3"/>
          <p:cNvSpPr>
            <a:spLocks noGrp="1"/>
          </p:cNvSpPr>
          <p:nvPr>
            <p:ph type="sldNum" sz="quarter" idx="5"/>
          </p:nvPr>
        </p:nvSpPr>
        <p:spPr/>
        <p:txBody>
          <a:bodyPr/>
          <a:lstStyle/>
          <a:p>
            <a:fld id="{3B28BF34-7DA0-4106-8BB1-F95248FC9730}" type="slidenum">
              <a:rPr lang="en-US" smtClean="0"/>
              <a:pPr/>
              <a:t>51</a:t>
            </a:fld>
            <a:endParaRPr lang="en-US" dirty="0"/>
          </a:p>
        </p:txBody>
      </p:sp>
    </p:spTree>
    <p:extLst>
      <p:ext uri="{BB962C8B-B14F-4D97-AF65-F5344CB8AC3E}">
        <p14:creationId xmlns:p14="http://schemas.microsoft.com/office/powerpoint/2010/main" val="2581332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N=123</a:t>
            </a:r>
          </a:p>
        </p:txBody>
      </p:sp>
      <p:sp>
        <p:nvSpPr>
          <p:cNvPr id="4" name="Slide Number Placeholder 3"/>
          <p:cNvSpPr>
            <a:spLocks noGrp="1"/>
          </p:cNvSpPr>
          <p:nvPr>
            <p:ph type="sldNum" sz="quarter" idx="5"/>
          </p:nvPr>
        </p:nvSpPr>
        <p:spPr/>
        <p:txBody>
          <a:bodyPr/>
          <a:lstStyle/>
          <a:p>
            <a:fld id="{3B28BF34-7DA0-4106-8BB1-F95248FC9730}" type="slidenum">
              <a:rPr lang="en-US" smtClean="0"/>
              <a:pPr/>
              <a:t>52</a:t>
            </a:fld>
            <a:endParaRPr lang="en-US" dirty="0"/>
          </a:p>
        </p:txBody>
      </p:sp>
    </p:spTree>
    <p:extLst>
      <p:ext uri="{BB962C8B-B14F-4D97-AF65-F5344CB8AC3E}">
        <p14:creationId xmlns:p14="http://schemas.microsoft.com/office/powerpoint/2010/main" val="541279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N=123</a:t>
            </a:r>
          </a:p>
        </p:txBody>
      </p:sp>
      <p:sp>
        <p:nvSpPr>
          <p:cNvPr id="4" name="Slide Number Placeholder 3"/>
          <p:cNvSpPr>
            <a:spLocks noGrp="1"/>
          </p:cNvSpPr>
          <p:nvPr>
            <p:ph type="sldNum" sz="quarter" idx="5"/>
          </p:nvPr>
        </p:nvSpPr>
        <p:spPr/>
        <p:txBody>
          <a:bodyPr/>
          <a:lstStyle/>
          <a:p>
            <a:fld id="{3B28BF34-7DA0-4106-8BB1-F95248FC9730}" type="slidenum">
              <a:rPr lang="en-US" smtClean="0"/>
              <a:pPr/>
              <a:t>53</a:t>
            </a:fld>
            <a:endParaRPr lang="en-US" dirty="0"/>
          </a:p>
        </p:txBody>
      </p:sp>
    </p:spTree>
    <p:extLst>
      <p:ext uri="{BB962C8B-B14F-4D97-AF65-F5344CB8AC3E}">
        <p14:creationId xmlns:p14="http://schemas.microsoft.com/office/powerpoint/2010/main" val="497406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54</a:t>
            </a:fld>
            <a:endParaRPr lang="en-US" dirty="0"/>
          </a:p>
        </p:txBody>
      </p:sp>
    </p:spTree>
    <p:extLst>
      <p:ext uri="{BB962C8B-B14F-4D97-AF65-F5344CB8AC3E}">
        <p14:creationId xmlns:p14="http://schemas.microsoft.com/office/powerpoint/2010/main" val="4105937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55</a:t>
            </a:fld>
            <a:endParaRPr lang="en-US" dirty="0"/>
          </a:p>
        </p:txBody>
      </p:sp>
    </p:spTree>
    <p:extLst>
      <p:ext uri="{BB962C8B-B14F-4D97-AF65-F5344CB8AC3E}">
        <p14:creationId xmlns:p14="http://schemas.microsoft.com/office/powerpoint/2010/main" val="3359822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56</a:t>
            </a:fld>
            <a:endParaRPr lang="en-US" dirty="0"/>
          </a:p>
        </p:txBody>
      </p:sp>
    </p:spTree>
    <p:extLst>
      <p:ext uri="{BB962C8B-B14F-4D97-AF65-F5344CB8AC3E}">
        <p14:creationId xmlns:p14="http://schemas.microsoft.com/office/powerpoint/2010/main" val="1299059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57</a:t>
            </a:fld>
            <a:endParaRPr lang="en-US" dirty="0"/>
          </a:p>
        </p:txBody>
      </p:sp>
    </p:spTree>
    <p:extLst>
      <p:ext uri="{BB962C8B-B14F-4D97-AF65-F5344CB8AC3E}">
        <p14:creationId xmlns:p14="http://schemas.microsoft.com/office/powerpoint/2010/main" val="29082728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58</a:t>
            </a:fld>
            <a:endParaRPr lang="en-US" dirty="0"/>
          </a:p>
        </p:txBody>
      </p:sp>
    </p:spTree>
    <p:extLst>
      <p:ext uri="{BB962C8B-B14F-4D97-AF65-F5344CB8AC3E}">
        <p14:creationId xmlns:p14="http://schemas.microsoft.com/office/powerpoint/2010/main" val="1347448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59</a:t>
            </a:fld>
            <a:endParaRPr lang="en-US" dirty="0"/>
          </a:p>
        </p:txBody>
      </p:sp>
    </p:spTree>
    <p:extLst>
      <p:ext uri="{BB962C8B-B14F-4D97-AF65-F5344CB8AC3E}">
        <p14:creationId xmlns:p14="http://schemas.microsoft.com/office/powerpoint/2010/main" val="3055608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60</a:t>
            </a:fld>
            <a:endParaRPr lang="en-US" dirty="0"/>
          </a:p>
        </p:txBody>
      </p:sp>
    </p:spTree>
    <p:extLst>
      <p:ext uri="{BB962C8B-B14F-4D97-AF65-F5344CB8AC3E}">
        <p14:creationId xmlns:p14="http://schemas.microsoft.com/office/powerpoint/2010/main" val="255691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expected benefits of automating various aspects of IT vary by the specific area being automated.  Faster deployment, improved security, reducing staffing requirements and improved compliance are frequently mentioned, but each area has its own specific list.</a:t>
            </a:r>
            <a:endParaRPr lang="en-US" dirty="0"/>
          </a:p>
          <a:p>
            <a:endParaRPr lang="en-US" dirty="0"/>
          </a:p>
          <a:p>
            <a:r>
              <a:rPr lang="en-US" dirty="0"/>
              <a:t>But automation is not easy.  What are the challenges IT is facing in their automation efforts?</a:t>
            </a:r>
          </a:p>
          <a:p>
            <a:endParaRPr lang="en-US" dirty="0"/>
          </a:p>
          <a:p>
            <a:endParaRPr lang="en-US" dirty="0"/>
          </a:p>
        </p:txBody>
      </p:sp>
      <p:sp>
        <p:nvSpPr>
          <p:cNvPr id="4" name="Slide Number Placeholder 3"/>
          <p:cNvSpPr>
            <a:spLocks noGrp="1"/>
          </p:cNvSpPr>
          <p:nvPr>
            <p:ph type="sldNum" sz="quarter" idx="5"/>
          </p:nvPr>
        </p:nvSpPr>
        <p:spPr/>
        <p:txBody>
          <a:bodyPr/>
          <a:lstStyle/>
          <a:p>
            <a:fld id="{3B28BF34-7DA0-4106-8BB1-F95248FC9730}" type="slidenum">
              <a:rPr lang="en-US" smtClean="0"/>
              <a:pPr/>
              <a:t>6</a:t>
            </a:fld>
            <a:endParaRPr lang="en-US" dirty="0"/>
          </a:p>
        </p:txBody>
      </p:sp>
    </p:spTree>
    <p:extLst>
      <p:ext uri="{BB962C8B-B14F-4D97-AF65-F5344CB8AC3E}">
        <p14:creationId xmlns:p14="http://schemas.microsoft.com/office/powerpoint/2010/main" val="6661814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61</a:t>
            </a:fld>
            <a:endParaRPr lang="en-US" dirty="0"/>
          </a:p>
        </p:txBody>
      </p:sp>
    </p:spTree>
    <p:extLst>
      <p:ext uri="{BB962C8B-B14F-4D97-AF65-F5344CB8AC3E}">
        <p14:creationId xmlns:p14="http://schemas.microsoft.com/office/powerpoint/2010/main" val="35558517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62</a:t>
            </a:fld>
            <a:endParaRPr lang="en-US" dirty="0"/>
          </a:p>
        </p:txBody>
      </p:sp>
    </p:spTree>
    <p:extLst>
      <p:ext uri="{BB962C8B-B14F-4D97-AF65-F5344CB8AC3E}">
        <p14:creationId xmlns:p14="http://schemas.microsoft.com/office/powerpoint/2010/main" val="1172713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63</a:t>
            </a:fld>
            <a:endParaRPr lang="en-US" dirty="0"/>
          </a:p>
        </p:txBody>
      </p:sp>
    </p:spTree>
    <p:extLst>
      <p:ext uri="{BB962C8B-B14F-4D97-AF65-F5344CB8AC3E}">
        <p14:creationId xmlns:p14="http://schemas.microsoft.com/office/powerpoint/2010/main" val="2979829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64</a:t>
            </a:fld>
            <a:endParaRPr lang="en-US" dirty="0"/>
          </a:p>
        </p:txBody>
      </p:sp>
    </p:spTree>
    <p:extLst>
      <p:ext uri="{BB962C8B-B14F-4D97-AF65-F5344CB8AC3E}">
        <p14:creationId xmlns:p14="http://schemas.microsoft.com/office/powerpoint/2010/main" val="15700743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65</a:t>
            </a:fld>
            <a:endParaRPr lang="en-US" dirty="0"/>
          </a:p>
        </p:txBody>
      </p:sp>
    </p:spTree>
    <p:extLst>
      <p:ext uri="{BB962C8B-B14F-4D97-AF65-F5344CB8AC3E}">
        <p14:creationId xmlns:p14="http://schemas.microsoft.com/office/powerpoint/2010/main" val="8102941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66</a:t>
            </a:fld>
            <a:endParaRPr lang="en-US" dirty="0"/>
          </a:p>
        </p:txBody>
      </p:sp>
    </p:spTree>
    <p:extLst>
      <p:ext uri="{BB962C8B-B14F-4D97-AF65-F5344CB8AC3E}">
        <p14:creationId xmlns:p14="http://schemas.microsoft.com/office/powerpoint/2010/main" val="1853136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3B28BF34-7DA0-4106-8BB1-F95248FC9730}" type="slidenum">
              <a:rPr lang="en-US" smtClean="0"/>
              <a:pPr/>
              <a:t>67</a:t>
            </a:fld>
            <a:endParaRPr lang="en-US" dirty="0"/>
          </a:p>
        </p:txBody>
      </p:sp>
    </p:spTree>
    <p:extLst>
      <p:ext uri="{BB962C8B-B14F-4D97-AF65-F5344CB8AC3E}">
        <p14:creationId xmlns:p14="http://schemas.microsoft.com/office/powerpoint/2010/main" val="38215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terms of automation challenges, cost is the most pervasive followed by lack of staff automation experience.  There are a host of other specific challenges – each area has its own specific list.  </a:t>
            </a:r>
          </a:p>
          <a:p>
            <a:endParaRPr lang="en-US" baseline="0" dirty="0"/>
          </a:p>
          <a:p>
            <a:r>
              <a:rPr lang="en-US" baseline="0" dirty="0"/>
              <a:t>With all of these challenges we were interested to find out how well organizations were doing with their IT automation initiatives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28BF34-7DA0-4106-8BB1-F95248FC9730}" type="slidenum">
              <a:rPr lang="en-US" smtClean="0"/>
              <a:pPr/>
              <a:t>7</a:t>
            </a:fld>
            <a:endParaRPr lang="en-US" dirty="0"/>
          </a:p>
        </p:txBody>
      </p:sp>
    </p:spTree>
    <p:extLst>
      <p:ext uri="{BB962C8B-B14F-4D97-AF65-F5344CB8AC3E}">
        <p14:creationId xmlns:p14="http://schemas.microsoft.com/office/powerpoint/2010/main" val="66618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a:t>
            </a:r>
            <a:r>
              <a:rPr lang="en-US" baseline="0" dirty="0"/>
              <a:t> turns out to be highly variable.  </a:t>
            </a:r>
            <a:r>
              <a:rPr lang="en-US" dirty="0"/>
              <a:t>IT is d</a:t>
            </a:r>
            <a:r>
              <a:rPr lang="en-US" sz="1200" kern="1200" dirty="0">
                <a:solidFill>
                  <a:schemeClr val="tx1"/>
                </a:solidFill>
                <a:effectLst/>
                <a:latin typeface="Arial" pitchFamily="34" charset="0"/>
                <a:ea typeface="ＭＳ Ｐゴシック" charset="0"/>
                <a:cs typeface="ＭＳ Ｐゴシック" charset="0"/>
              </a:rPr>
              <a:t>oing well in some areas (</a:t>
            </a:r>
            <a:r>
              <a:rPr lang="en-US" sz="1200" b="1" kern="1200" dirty="0">
                <a:solidFill>
                  <a:schemeClr val="tx1"/>
                </a:solidFill>
                <a:effectLst/>
                <a:latin typeface="Arial" pitchFamily="34" charset="0"/>
                <a:ea typeface="ＭＳ Ｐゴシック" charset="0"/>
                <a:cs typeface="ＭＳ Ｐゴシック" charset="0"/>
              </a:rPr>
              <a:t>Cloud</a:t>
            </a:r>
            <a:r>
              <a:rPr lang="en-US" sz="1200" kern="1200" dirty="0">
                <a:solidFill>
                  <a:schemeClr val="tx1"/>
                </a:solidFill>
                <a:effectLst/>
                <a:latin typeface="Arial" pitchFamily="34" charset="0"/>
                <a:ea typeface="ＭＳ Ｐゴシック" charset="0"/>
                <a:cs typeface="ＭＳ Ｐゴシック" charset="0"/>
              </a:rPr>
              <a:t> and </a:t>
            </a:r>
            <a:r>
              <a:rPr lang="en-US" sz="1200" b="1" kern="1200" dirty="0">
                <a:solidFill>
                  <a:schemeClr val="tx1"/>
                </a:solidFill>
                <a:effectLst/>
                <a:latin typeface="Arial" pitchFamily="34" charset="0"/>
                <a:ea typeface="ＭＳ Ｐゴシック" charset="0"/>
                <a:cs typeface="ＭＳ Ｐゴシック" charset="0"/>
              </a:rPr>
              <a:t>Data Center</a:t>
            </a:r>
            <a:r>
              <a:rPr lang="en-US" sz="1200" kern="1200" dirty="0">
                <a:solidFill>
                  <a:schemeClr val="tx1"/>
                </a:solidFill>
                <a:effectLst/>
                <a:latin typeface="Arial" pitchFamily="34" charset="0"/>
                <a:ea typeface="ＭＳ Ｐゴシック" charset="0"/>
                <a:cs typeface="ＭＳ Ｐゴシック" charset="0"/>
              </a:rPr>
              <a:t>), poorly in </a:t>
            </a:r>
            <a:r>
              <a:rPr lang="en-US" sz="1200" b="1" kern="1200" dirty="0">
                <a:solidFill>
                  <a:schemeClr val="tx1"/>
                </a:solidFill>
                <a:effectLst/>
                <a:latin typeface="Arial" pitchFamily="34" charset="0"/>
                <a:ea typeface="ＭＳ Ｐゴシック" charset="0"/>
                <a:cs typeface="ＭＳ Ｐゴシック" charset="0"/>
              </a:rPr>
              <a:t>Mobility</a:t>
            </a:r>
            <a:r>
              <a:rPr lang="en-US" sz="1200" kern="1200" dirty="0">
                <a:solidFill>
                  <a:schemeClr val="tx1"/>
                </a:solidFill>
                <a:effectLst/>
                <a:latin typeface="Arial" pitchFamily="34" charset="0"/>
                <a:ea typeface="ＭＳ Ｐゴシック" charset="0"/>
                <a:cs typeface="ＭＳ Ｐゴシック" charset="0"/>
              </a:rPr>
              <a:t> and in-between in </a:t>
            </a:r>
            <a:r>
              <a:rPr lang="en-US" sz="1200" b="1" kern="1200" dirty="0">
                <a:solidFill>
                  <a:schemeClr val="tx1"/>
                </a:solidFill>
                <a:effectLst/>
                <a:latin typeface="Arial" pitchFamily="34" charset="0"/>
                <a:ea typeface="ＭＳ Ｐゴシック" charset="0"/>
                <a:cs typeface="ＭＳ Ｐゴシック" charset="0"/>
              </a:rPr>
              <a:t>Remote Office</a:t>
            </a:r>
            <a:r>
              <a:rPr lang="en-US" sz="1200" kern="1200" dirty="0">
                <a:solidFill>
                  <a:schemeClr val="tx1"/>
                </a:solidFill>
                <a:effectLst/>
                <a:latin typeface="Arial" pitchFamily="34" charset="0"/>
                <a:ea typeface="ＭＳ Ｐゴシック" charset="0"/>
                <a:cs typeface="ＭＳ Ｐゴシック" charset="0"/>
              </a:rPr>
              <a:t> automation.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ＭＳ Ｐゴシック" charset="0"/>
                <a:cs typeface="ＭＳ Ｐゴシック" charset="0"/>
              </a:rPr>
              <a:t>With so much interest and activity into</a:t>
            </a:r>
            <a:r>
              <a:rPr lang="en-US" sz="1200" kern="1200" baseline="0" dirty="0">
                <a:solidFill>
                  <a:schemeClr val="tx1"/>
                </a:solidFill>
                <a:effectLst/>
                <a:latin typeface="Arial" pitchFamily="34" charset="0"/>
                <a:ea typeface="ＭＳ Ｐゴシック" charset="0"/>
                <a:cs typeface="ＭＳ Ｐゴシック" charset="0"/>
              </a:rPr>
              <a:t> IT automation, we were interested to find out what kinds of features IT wanted to see in their IT automation platforms.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3B28BF34-7DA0-4106-8BB1-F95248FC9730}" type="slidenum">
              <a:rPr lang="en-US" smtClean="0"/>
              <a:pPr/>
              <a:t>8</a:t>
            </a:fld>
            <a:endParaRPr lang="en-US" dirty="0"/>
          </a:p>
        </p:txBody>
      </p:sp>
    </p:spTree>
    <p:extLst>
      <p:ext uri="{BB962C8B-B14F-4D97-AF65-F5344CB8AC3E}">
        <p14:creationId xmlns:p14="http://schemas.microsoft.com/office/powerpoint/2010/main" val="68484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again, the specifics vary by area of automation.  For example, automating the data center as well as remote offices spurs IT to ask for “Day Zero” capabilities.  Automating cloud is about cost control.  And mobility requires BYOD capabilities.</a:t>
            </a:r>
          </a:p>
          <a:p>
            <a:endParaRPr lang="en-US" baseline="0" dirty="0"/>
          </a:p>
          <a:p>
            <a:r>
              <a:rPr lang="en-US" baseline="0" dirty="0"/>
              <a:t>The lesson is that there is no silver bullet when it comes to IT automation.  Tools that worked well for automating the data center may fall short for cloud or remote office automation.</a:t>
            </a:r>
          </a:p>
          <a:p>
            <a:endParaRPr lang="en-US" baseline="0" dirty="0"/>
          </a:p>
          <a:p>
            <a:r>
              <a:rPr lang="en-US" baseline="0" dirty="0"/>
              <a:t>So what can IT managers do to make their IT automation journey more successful?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B28BF34-7DA0-4106-8BB1-F95248FC9730}" type="slidenum">
              <a:rPr lang="en-US" smtClean="0"/>
              <a:pPr/>
              <a:t>9</a:t>
            </a:fld>
            <a:endParaRPr lang="en-US" dirty="0"/>
          </a:p>
        </p:txBody>
      </p:sp>
    </p:spTree>
    <p:extLst>
      <p:ext uri="{BB962C8B-B14F-4D97-AF65-F5344CB8AC3E}">
        <p14:creationId xmlns:p14="http://schemas.microsoft.com/office/powerpoint/2010/main" val="666181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 y="2783154"/>
            <a:ext cx="9601203" cy="2762516"/>
          </a:xfrm>
          <a:prstGeom prst="rect">
            <a:avLst/>
          </a:prstGeom>
          <a:gradFill>
            <a:gsLst>
              <a:gs pos="0">
                <a:schemeClr val="tx1">
                  <a:lumMod val="65000"/>
                  <a:lumOff val="35000"/>
                  <a:alpha val="40000"/>
                </a:schemeClr>
              </a:gs>
              <a:gs pos="100000">
                <a:schemeClr val="tx1">
                  <a:lumMod val="65000"/>
                  <a:lumOff val="35000"/>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 Placeholder 2"/>
          <p:cNvSpPr>
            <a:spLocks noGrp="1"/>
          </p:cNvSpPr>
          <p:nvPr>
            <p:ph type="body" idx="10"/>
          </p:nvPr>
        </p:nvSpPr>
        <p:spPr>
          <a:xfrm>
            <a:off x="640086" y="4977267"/>
            <a:ext cx="6032767" cy="479637"/>
          </a:xfrm>
        </p:spPr>
        <p:txBody>
          <a:bodyPr lIns="0" tIns="0" rIns="0" bIns="0" anchor="ctr"/>
          <a:lstStyle>
            <a:lvl1pPr marL="0" indent="0" algn="l">
              <a:buNone/>
              <a:defRPr sz="1600" b="0">
                <a:solidFill>
                  <a:schemeClr val="tx1">
                    <a:lumMod val="50000"/>
                    <a:lumOff val="5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1"/>
          <p:cNvSpPr>
            <a:spLocks noGrp="1"/>
          </p:cNvSpPr>
          <p:nvPr>
            <p:ph type="ctrTitle"/>
          </p:nvPr>
        </p:nvSpPr>
        <p:spPr>
          <a:xfrm>
            <a:off x="640080" y="2810056"/>
            <a:ext cx="6036733" cy="2159887"/>
          </a:xfrm>
        </p:spPr>
        <p:txBody>
          <a:bodyPr lIns="0" tIns="0" rIns="0" bIns="0"/>
          <a:lstStyle>
            <a:lvl1pPr algn="l">
              <a:lnSpc>
                <a:spcPct val="114000"/>
              </a:lnSpc>
              <a:defRPr sz="3200" b="0">
                <a:solidFill>
                  <a:schemeClr val="bg1"/>
                </a:solidFill>
                <a:latin typeface="+mn-lt"/>
              </a:defRPr>
            </a:lvl1pPr>
          </a:lstStyle>
          <a:p>
            <a:r>
              <a:rPr lang="en-US" dirty="0"/>
              <a:t>Click to edit Master title style</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5893" y="3408934"/>
            <a:ext cx="477265" cy="47726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1700000">
            <a:off x="8708425" y="5013733"/>
            <a:ext cx="465763" cy="46576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300000">
            <a:off x="8069691" y="2242963"/>
            <a:ext cx="440066" cy="440067"/>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000000">
            <a:off x="11279886" y="673334"/>
            <a:ext cx="451866" cy="45186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1645757">
            <a:off x="9588571" y="1125234"/>
            <a:ext cx="560884" cy="560884"/>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58399">
            <a:off x="11257997" y="6139799"/>
            <a:ext cx="465763" cy="465763"/>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41274" y="6046808"/>
            <a:ext cx="423335" cy="423334"/>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100000">
            <a:off x="8707972" y="6266757"/>
            <a:ext cx="433733" cy="433733"/>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300000">
            <a:off x="6833238" y="4570193"/>
            <a:ext cx="412647" cy="412647"/>
          </a:xfrm>
          <a:prstGeom prst="rect">
            <a:avLst/>
          </a:prstGeom>
        </p:spPr>
      </p:pic>
      <p:sp>
        <p:nvSpPr>
          <p:cNvPr id="16" name="Rectangle 15"/>
          <p:cNvSpPr/>
          <p:nvPr userDrawn="1"/>
        </p:nvSpPr>
        <p:spPr>
          <a:xfrm>
            <a:off x="-3" y="2656600"/>
            <a:ext cx="9601203" cy="126253"/>
          </a:xfrm>
          <a:prstGeom prst="rect">
            <a:avLst/>
          </a:prstGeom>
          <a:gradFill>
            <a:gsLst>
              <a:gs pos="0">
                <a:schemeClr val="tx1">
                  <a:lumMod val="65000"/>
                  <a:lumOff val="35000"/>
                  <a:alpha val="60000"/>
                </a:schemeClr>
              </a:gs>
              <a:gs pos="100000">
                <a:schemeClr val="tx1">
                  <a:lumMod val="65000"/>
                  <a:lumOff val="35000"/>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p:cNvSpPr/>
          <p:nvPr userDrawn="1"/>
        </p:nvSpPr>
        <p:spPr>
          <a:xfrm>
            <a:off x="1" y="5542854"/>
            <a:ext cx="9601203" cy="126253"/>
          </a:xfrm>
          <a:prstGeom prst="rect">
            <a:avLst/>
          </a:prstGeom>
          <a:gradFill>
            <a:gsLst>
              <a:gs pos="0">
                <a:schemeClr val="tx1">
                  <a:lumMod val="65000"/>
                  <a:lumOff val="35000"/>
                  <a:alpha val="60000"/>
                </a:schemeClr>
              </a:gs>
              <a:gs pos="100000">
                <a:schemeClr val="tx1">
                  <a:lumMod val="65000"/>
                  <a:lumOff val="35000"/>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Slide Number Placeholder 1">
            <a:extLst>
              <a:ext uri="{FF2B5EF4-FFF2-40B4-BE49-F238E27FC236}">
                <a16:creationId xmlns:a16="http://schemas.microsoft.com/office/drawing/2014/main" id="{B8099EE3-EDAC-2D40-85F1-6CAC38793487}"/>
              </a:ext>
            </a:extLst>
          </p:cNvPr>
          <p:cNvSpPr>
            <a:spLocks noGrp="1"/>
          </p:cNvSpPr>
          <p:nvPr>
            <p:ph type="sldNum" sz="quarter" idx="11"/>
          </p:nvPr>
        </p:nvSpPr>
        <p:spPr/>
        <p:txBody>
          <a:bodyPr/>
          <a:lstStyle/>
          <a:p>
            <a:pPr>
              <a:defRPr/>
            </a:pPr>
            <a:fld id="{D317B3B6-A119-45DA-A432-0AE4D79863B5}" type="slidenum">
              <a:rPr lang="en-US" smtClean="0"/>
              <a:pPr>
                <a:defRPr/>
              </a:pPr>
              <a:t>‹#›</a:t>
            </a:fld>
            <a:endParaRPr lang="en-US" dirty="0"/>
          </a:p>
        </p:txBody>
      </p:sp>
    </p:spTree>
    <p:extLst>
      <p:ext uri="{BB962C8B-B14F-4D97-AF65-F5344CB8AC3E}">
        <p14:creationId xmlns:p14="http://schemas.microsoft.com/office/powerpoint/2010/main" val="217961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userDrawn="1"/>
        </p:nvSpPr>
        <p:spPr>
          <a:xfrm>
            <a:off x="-3" y="2783154"/>
            <a:ext cx="12192003" cy="2762516"/>
          </a:xfrm>
          <a:prstGeom prst="rect">
            <a:avLst/>
          </a:prstGeom>
          <a:solidFill>
            <a:schemeClr val="tx1">
              <a:lumMod val="75000"/>
              <a:lumOff val="2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p:cNvSpPr/>
          <p:nvPr userDrawn="1"/>
        </p:nvSpPr>
        <p:spPr>
          <a:xfrm>
            <a:off x="-3" y="2656592"/>
            <a:ext cx="12192003" cy="126562"/>
          </a:xfrm>
          <a:prstGeom prst="rect">
            <a:avLst/>
          </a:prstGeom>
          <a:solidFill>
            <a:schemeClr val="tx1">
              <a:lumMod val="75000"/>
              <a:lumOff val="2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p:cNvSpPr/>
          <p:nvPr userDrawn="1"/>
        </p:nvSpPr>
        <p:spPr>
          <a:xfrm>
            <a:off x="0" y="5545678"/>
            <a:ext cx="12192000" cy="123429"/>
          </a:xfrm>
          <a:prstGeom prst="rect">
            <a:avLst/>
          </a:prstGeom>
          <a:solidFill>
            <a:schemeClr val="tx1">
              <a:lumMod val="75000"/>
              <a:lumOff val="2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 Placeholder 2"/>
          <p:cNvSpPr>
            <a:spLocks noGrp="1"/>
          </p:cNvSpPr>
          <p:nvPr>
            <p:ph type="body" idx="1"/>
          </p:nvPr>
        </p:nvSpPr>
        <p:spPr>
          <a:xfrm>
            <a:off x="562093" y="4690545"/>
            <a:ext cx="11050203" cy="479637"/>
          </a:xfrm>
        </p:spPr>
        <p:txBody>
          <a:bodyPr lIns="0" tIns="0" rIns="0" bIns="0" anchor="ctr"/>
          <a:lstStyle>
            <a:lvl1pPr marL="0" indent="0" algn="ctr">
              <a:buNone/>
              <a:defRPr sz="2000" b="0">
                <a:solidFill>
                  <a:schemeClr val="accent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p:cNvSpPr>
            <a:spLocks noGrp="1"/>
          </p:cNvSpPr>
          <p:nvPr>
            <p:ph type="ctrTitle"/>
          </p:nvPr>
        </p:nvSpPr>
        <p:spPr>
          <a:xfrm>
            <a:off x="558799" y="3014137"/>
            <a:ext cx="11057468" cy="1676400"/>
          </a:xfrm>
        </p:spPr>
        <p:txBody>
          <a:bodyPr lIns="0" tIns="0" rIns="0" bIns="0"/>
          <a:lstStyle>
            <a:lvl1pPr algn="ctr">
              <a:lnSpc>
                <a:spcPct val="114000"/>
              </a:lnSpc>
              <a:defRPr sz="5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118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5893" y="3408934"/>
            <a:ext cx="477265" cy="477265"/>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1700000">
            <a:off x="8708425" y="5013733"/>
            <a:ext cx="465763" cy="465763"/>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300000">
            <a:off x="8069691" y="2242963"/>
            <a:ext cx="440066" cy="44006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000000">
            <a:off x="11279886" y="673334"/>
            <a:ext cx="451866" cy="451867"/>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1645757">
            <a:off x="9588571" y="1125234"/>
            <a:ext cx="560884" cy="56088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58399">
            <a:off x="11257997" y="6139799"/>
            <a:ext cx="465763" cy="46576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41274" y="6046808"/>
            <a:ext cx="423335" cy="42333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100000">
            <a:off x="8707972" y="6266757"/>
            <a:ext cx="433733" cy="433733"/>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300000">
            <a:off x="6833238" y="4570193"/>
            <a:ext cx="412647" cy="412647"/>
          </a:xfrm>
          <a:prstGeom prst="rect">
            <a:avLst/>
          </a:prstGeom>
        </p:spPr>
      </p:pic>
    </p:spTree>
    <p:extLst>
      <p:ext uri="{BB962C8B-B14F-4D97-AF65-F5344CB8AC3E}">
        <p14:creationId xmlns:p14="http://schemas.microsoft.com/office/powerpoint/2010/main" val="192968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5" y="6333075"/>
            <a:ext cx="10058399" cy="52493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0058406" y="6333075"/>
            <a:ext cx="2133599" cy="524933"/>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0080" y="1005839"/>
            <a:ext cx="1097280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3102785" y="6492241"/>
            <a:ext cx="1193800" cy="243840"/>
          </a:xfrm>
        </p:spPr>
        <p:txBody>
          <a:bodyPr/>
          <a:lstStyle>
            <a:lvl1pPr>
              <a:defRPr>
                <a:solidFill>
                  <a:schemeClr val="bg1">
                    <a:lumMod val="75000"/>
                  </a:schemeClr>
                </a:solidFill>
              </a:defRPr>
            </a:lvl1pPr>
          </a:lstStyle>
          <a:p>
            <a:pPr>
              <a:defRPr/>
            </a:pPr>
            <a:fld id="{A235F780-67B9-477C-8517-42BD98B7422C}" type="slidenum">
              <a:rPr lang="en-US" smtClean="0"/>
              <a:pPr>
                <a:defRPr/>
              </a:pPr>
              <a:t>‹#›</a:t>
            </a:fld>
            <a:endParaRPr lang="en-US" dirty="0"/>
          </a:p>
        </p:txBody>
      </p:sp>
      <p:cxnSp>
        <p:nvCxnSpPr>
          <p:cNvPr id="5" name="Straight Connector 4"/>
          <p:cNvCxnSpPr/>
          <p:nvPr userDrawn="1"/>
        </p:nvCxnSpPr>
        <p:spPr>
          <a:xfrm>
            <a:off x="2975788" y="6517007"/>
            <a:ext cx="0" cy="18288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itle Placeholder 1"/>
          <p:cNvSpPr>
            <a:spLocks noGrp="1"/>
          </p:cNvSpPr>
          <p:nvPr>
            <p:ph type="title"/>
          </p:nvPr>
        </p:nvSpPr>
        <p:spPr>
          <a:xfrm>
            <a:off x="640080" y="185738"/>
            <a:ext cx="10972800" cy="685800"/>
          </a:xfrm>
          <a:prstGeom prst="rect">
            <a:avLst/>
          </a:prstGeom>
        </p:spPr>
        <p:txBody>
          <a:bodyPr vert="horz" lIns="0" tIns="0" rIns="0" bIns="0" rtlCol="0" anchor="ctr">
            <a:noAutofit/>
          </a:bodyPr>
          <a:lstStyle/>
          <a:p>
            <a:r>
              <a:rPr lang="en-US" dirty="0"/>
              <a:t>Click to edit Master title style</a:t>
            </a:r>
          </a:p>
        </p:txBody>
      </p:sp>
      <p:sp>
        <p:nvSpPr>
          <p:cNvPr id="9"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kern="1200" dirty="0">
                <a:solidFill>
                  <a:schemeClr val="bg1">
                    <a:lumMod val="75000"/>
                  </a:schemeClr>
                </a:solidFill>
                <a:latin typeface="Arial" charset="0"/>
                <a:ea typeface="ＭＳ Ｐゴシック" charset="0"/>
                <a:cs typeface="+mn-cs"/>
              </a:rPr>
              <a:t>Copyright © 2018 Pica8 Inc. All Rights Reserved.</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737" y="6462385"/>
            <a:ext cx="1066801" cy="289013"/>
          </a:xfrm>
          <a:prstGeom prst="rect">
            <a:avLst/>
          </a:prstGeom>
        </p:spPr>
      </p:pic>
    </p:spTree>
    <p:extLst>
      <p:ext uri="{BB962C8B-B14F-4D97-AF65-F5344CB8AC3E}">
        <p14:creationId xmlns:p14="http://schemas.microsoft.com/office/powerpoint/2010/main" val="401505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005839"/>
            <a:ext cx="5384800" cy="5212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05839"/>
            <a:ext cx="5415280" cy="5212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5" y="6333075"/>
            <a:ext cx="10058399" cy="52493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058406" y="6333075"/>
            <a:ext cx="2133599" cy="524933"/>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Slide Number Placeholder 5"/>
          <p:cNvSpPr>
            <a:spLocks noGrp="1"/>
          </p:cNvSpPr>
          <p:nvPr>
            <p:ph type="sldNum" sz="quarter" idx="10"/>
          </p:nvPr>
        </p:nvSpPr>
        <p:spPr>
          <a:xfrm>
            <a:off x="3102785" y="6492241"/>
            <a:ext cx="1193800" cy="243840"/>
          </a:xfrm>
        </p:spPr>
        <p:txBody>
          <a:bodyPr/>
          <a:lstStyle>
            <a:lvl1pPr>
              <a:defRPr>
                <a:solidFill>
                  <a:schemeClr val="bg1">
                    <a:lumMod val="75000"/>
                  </a:schemeClr>
                </a:solidFill>
              </a:defRPr>
            </a:lvl1pPr>
          </a:lstStyle>
          <a:p>
            <a:pPr>
              <a:defRPr/>
            </a:pPr>
            <a:fld id="{A235F780-67B9-477C-8517-42BD98B7422C}" type="slidenum">
              <a:rPr lang="en-US" smtClean="0"/>
              <a:pPr>
                <a:defRPr/>
              </a:pPr>
              <a:t>‹#›</a:t>
            </a:fld>
            <a:endParaRPr lang="en-US" dirty="0"/>
          </a:p>
        </p:txBody>
      </p:sp>
      <p:cxnSp>
        <p:nvCxnSpPr>
          <p:cNvPr id="22" name="Straight Connector 21"/>
          <p:cNvCxnSpPr/>
          <p:nvPr userDrawn="1"/>
        </p:nvCxnSpPr>
        <p:spPr>
          <a:xfrm>
            <a:off x="2975788" y="6517007"/>
            <a:ext cx="0" cy="18288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kern="1200" dirty="0">
                <a:solidFill>
                  <a:schemeClr val="bg1">
                    <a:lumMod val="75000"/>
                  </a:schemeClr>
                </a:solidFill>
                <a:latin typeface="Arial" charset="0"/>
                <a:ea typeface="ＭＳ Ｐゴシック" charset="0"/>
                <a:cs typeface="+mn-cs"/>
              </a:rPr>
              <a:t>Copyright © 2018 Pica8 Inc. All Rights Reserved.</a:t>
            </a:r>
          </a:p>
        </p:txBody>
      </p:sp>
      <p:pic>
        <p:nvPicPr>
          <p:cNvPr id="11" name="Picture 10">
            <a:extLst>
              <a:ext uri="{FF2B5EF4-FFF2-40B4-BE49-F238E27FC236}">
                <a16:creationId xmlns:a16="http://schemas.microsoft.com/office/drawing/2014/main" id="{D977E55C-5801-F341-8A7E-ABC559E78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737" y="6462385"/>
            <a:ext cx="1066801" cy="289013"/>
          </a:xfrm>
          <a:prstGeom prst="rect">
            <a:avLst/>
          </a:prstGeom>
        </p:spPr>
      </p:pic>
    </p:spTree>
    <p:extLst>
      <p:ext uri="{BB962C8B-B14F-4D97-AF65-F5344CB8AC3E}">
        <p14:creationId xmlns:p14="http://schemas.microsoft.com/office/powerpoint/2010/main" val="13357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005848"/>
            <a:ext cx="5386917" cy="63976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0080" y="1746000"/>
            <a:ext cx="5386917" cy="43891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2" y="1005848"/>
            <a:ext cx="541950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2" y="1737360"/>
            <a:ext cx="5419503" cy="43891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5" y="6333075"/>
            <a:ext cx="10058399" cy="52493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058406" y="6333075"/>
            <a:ext cx="2133599" cy="524933"/>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lide Number Placeholder 5"/>
          <p:cNvSpPr>
            <a:spLocks noGrp="1"/>
          </p:cNvSpPr>
          <p:nvPr>
            <p:ph type="sldNum" sz="quarter" idx="10"/>
          </p:nvPr>
        </p:nvSpPr>
        <p:spPr>
          <a:xfrm>
            <a:off x="3102785" y="6492241"/>
            <a:ext cx="1193800" cy="243840"/>
          </a:xfrm>
        </p:spPr>
        <p:txBody>
          <a:bodyPr/>
          <a:lstStyle>
            <a:lvl1pPr>
              <a:defRPr>
                <a:solidFill>
                  <a:schemeClr val="bg1">
                    <a:lumMod val="75000"/>
                  </a:schemeClr>
                </a:solidFill>
              </a:defRPr>
            </a:lvl1pPr>
          </a:lstStyle>
          <a:p>
            <a:pPr>
              <a:defRPr/>
            </a:pPr>
            <a:fld id="{A235F780-67B9-477C-8517-42BD98B7422C}" type="slidenum">
              <a:rPr lang="en-US" smtClean="0"/>
              <a:pPr>
                <a:defRPr/>
              </a:pPr>
              <a:t>‹#›</a:t>
            </a:fld>
            <a:endParaRPr lang="en-US" dirty="0"/>
          </a:p>
        </p:txBody>
      </p:sp>
      <p:cxnSp>
        <p:nvCxnSpPr>
          <p:cNvPr id="24" name="Straight Connector 23"/>
          <p:cNvCxnSpPr/>
          <p:nvPr userDrawn="1"/>
        </p:nvCxnSpPr>
        <p:spPr>
          <a:xfrm>
            <a:off x="2975788" y="6517007"/>
            <a:ext cx="0" cy="18288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kern="1200" dirty="0">
                <a:solidFill>
                  <a:schemeClr val="bg1">
                    <a:lumMod val="75000"/>
                  </a:schemeClr>
                </a:solidFill>
                <a:latin typeface="Arial" charset="0"/>
                <a:ea typeface="ＭＳ Ｐゴシック" charset="0"/>
                <a:cs typeface="+mn-cs"/>
              </a:rPr>
              <a:t>Copyright © 2018 Pica8 Inc. All Rights Reserved.</a:t>
            </a:r>
          </a:p>
        </p:txBody>
      </p:sp>
      <p:pic>
        <p:nvPicPr>
          <p:cNvPr id="13" name="Picture 12">
            <a:extLst>
              <a:ext uri="{FF2B5EF4-FFF2-40B4-BE49-F238E27FC236}">
                <a16:creationId xmlns:a16="http://schemas.microsoft.com/office/drawing/2014/main" id="{D2AC1C36-AD14-5144-A059-A36C34BA1F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737" y="6462385"/>
            <a:ext cx="1066801" cy="289013"/>
          </a:xfrm>
          <a:prstGeom prst="rect">
            <a:avLst/>
          </a:prstGeom>
        </p:spPr>
      </p:pic>
    </p:spTree>
    <p:extLst>
      <p:ext uri="{BB962C8B-B14F-4D97-AF65-F5344CB8AC3E}">
        <p14:creationId xmlns:p14="http://schemas.microsoft.com/office/powerpoint/2010/main" val="242239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12"/>
          <p:cNvSpPr/>
          <p:nvPr userDrawn="1"/>
        </p:nvSpPr>
        <p:spPr>
          <a:xfrm>
            <a:off x="5" y="6333075"/>
            <a:ext cx="10058399" cy="52493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0058406" y="6333075"/>
            <a:ext cx="2133599" cy="524933"/>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p:cNvSpPr>
            <a:spLocks noGrp="1"/>
          </p:cNvSpPr>
          <p:nvPr>
            <p:ph type="sldNum" sz="quarter" idx="10"/>
          </p:nvPr>
        </p:nvSpPr>
        <p:spPr>
          <a:xfrm>
            <a:off x="3102785" y="6492241"/>
            <a:ext cx="1193800" cy="243840"/>
          </a:xfrm>
        </p:spPr>
        <p:txBody>
          <a:bodyPr/>
          <a:lstStyle>
            <a:lvl1pPr>
              <a:defRPr>
                <a:solidFill>
                  <a:schemeClr val="bg1">
                    <a:lumMod val="75000"/>
                  </a:schemeClr>
                </a:solidFill>
              </a:defRPr>
            </a:lvl1pPr>
          </a:lstStyle>
          <a:p>
            <a:pPr>
              <a:defRPr/>
            </a:pPr>
            <a:fld id="{A235F780-67B9-477C-8517-42BD98B7422C}" type="slidenum">
              <a:rPr lang="en-US" smtClean="0"/>
              <a:pPr>
                <a:defRPr/>
              </a:pPr>
              <a:t>‹#›</a:t>
            </a:fld>
            <a:endParaRPr lang="en-US" dirty="0"/>
          </a:p>
        </p:txBody>
      </p:sp>
      <p:cxnSp>
        <p:nvCxnSpPr>
          <p:cNvPr id="20" name="Straight Connector 19"/>
          <p:cNvCxnSpPr/>
          <p:nvPr userDrawn="1"/>
        </p:nvCxnSpPr>
        <p:spPr>
          <a:xfrm>
            <a:off x="2975788" y="6517007"/>
            <a:ext cx="0" cy="18288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kern="1200" dirty="0">
                <a:solidFill>
                  <a:schemeClr val="bg1">
                    <a:lumMod val="75000"/>
                  </a:schemeClr>
                </a:solidFill>
                <a:latin typeface="Arial" charset="0"/>
                <a:ea typeface="ＭＳ Ｐゴシック" charset="0"/>
                <a:cs typeface="+mn-cs"/>
              </a:rPr>
              <a:t>Copyright © 2018 Pica8 Inc. All Rights Reserved.</a:t>
            </a:r>
          </a:p>
        </p:txBody>
      </p:sp>
      <p:pic>
        <p:nvPicPr>
          <p:cNvPr id="9" name="Picture 8">
            <a:extLst>
              <a:ext uri="{FF2B5EF4-FFF2-40B4-BE49-F238E27FC236}">
                <a16:creationId xmlns:a16="http://schemas.microsoft.com/office/drawing/2014/main" id="{F5395134-9D4B-F943-8B4D-D126F9133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737" y="6462385"/>
            <a:ext cx="1066801" cy="289013"/>
          </a:xfrm>
          <a:prstGeom prst="rect">
            <a:avLst/>
          </a:prstGeom>
        </p:spPr>
      </p:pic>
    </p:spTree>
    <p:extLst>
      <p:ext uri="{BB962C8B-B14F-4D97-AF65-F5344CB8AC3E}">
        <p14:creationId xmlns:p14="http://schemas.microsoft.com/office/powerpoint/2010/main" val="22015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4895588"/>
            <a:ext cx="10987144" cy="501125"/>
          </a:xfrm>
        </p:spPr>
        <p:txBody>
          <a:bodyPr anchor="b"/>
          <a:lstStyle>
            <a:lvl1pPr algn="ctr">
              <a:defRPr sz="2000" b="1"/>
            </a:lvl1pPr>
          </a:lstStyle>
          <a:p>
            <a:r>
              <a:rPr lang="en-US"/>
              <a:t>Click to edit Master title style</a:t>
            </a:r>
          </a:p>
        </p:txBody>
      </p:sp>
      <p:sp>
        <p:nvSpPr>
          <p:cNvPr id="3" name="Picture Placeholder 2"/>
          <p:cNvSpPr>
            <a:spLocks noGrp="1"/>
          </p:cNvSpPr>
          <p:nvPr>
            <p:ph type="pic" idx="1"/>
          </p:nvPr>
        </p:nvSpPr>
        <p:spPr>
          <a:xfrm>
            <a:off x="640080" y="1118532"/>
            <a:ext cx="10987144" cy="3638415"/>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40080" y="5489897"/>
            <a:ext cx="10987144" cy="711681"/>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Rectangle 14"/>
          <p:cNvSpPr/>
          <p:nvPr userDrawn="1"/>
        </p:nvSpPr>
        <p:spPr>
          <a:xfrm>
            <a:off x="5" y="6333075"/>
            <a:ext cx="10058399" cy="52493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058406" y="6333075"/>
            <a:ext cx="2133599" cy="524933"/>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Slide Number Placeholder 5"/>
          <p:cNvSpPr>
            <a:spLocks noGrp="1"/>
          </p:cNvSpPr>
          <p:nvPr>
            <p:ph type="sldNum" sz="quarter" idx="10"/>
          </p:nvPr>
        </p:nvSpPr>
        <p:spPr>
          <a:xfrm>
            <a:off x="3102785" y="6492241"/>
            <a:ext cx="1193800" cy="243840"/>
          </a:xfrm>
        </p:spPr>
        <p:txBody>
          <a:bodyPr/>
          <a:lstStyle>
            <a:lvl1pPr>
              <a:defRPr>
                <a:solidFill>
                  <a:schemeClr val="bg1">
                    <a:lumMod val="75000"/>
                  </a:schemeClr>
                </a:solidFill>
              </a:defRPr>
            </a:lvl1pPr>
          </a:lstStyle>
          <a:p>
            <a:pPr>
              <a:defRPr/>
            </a:pPr>
            <a:fld id="{A235F780-67B9-477C-8517-42BD98B7422C}" type="slidenum">
              <a:rPr lang="en-US" smtClean="0"/>
              <a:pPr>
                <a:defRPr/>
              </a:pPr>
              <a:t>‹#›</a:t>
            </a:fld>
            <a:endParaRPr lang="en-US" dirty="0"/>
          </a:p>
        </p:txBody>
      </p:sp>
      <p:cxnSp>
        <p:nvCxnSpPr>
          <p:cNvPr id="22" name="Straight Connector 21"/>
          <p:cNvCxnSpPr/>
          <p:nvPr userDrawn="1"/>
        </p:nvCxnSpPr>
        <p:spPr>
          <a:xfrm>
            <a:off x="2975788" y="6517007"/>
            <a:ext cx="0" cy="18288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kern="1200" dirty="0">
                <a:solidFill>
                  <a:schemeClr val="bg1">
                    <a:lumMod val="75000"/>
                  </a:schemeClr>
                </a:solidFill>
                <a:latin typeface="Arial" charset="0"/>
                <a:ea typeface="ＭＳ Ｐゴシック" charset="0"/>
                <a:cs typeface="+mn-cs"/>
              </a:rPr>
              <a:t>Copyright © 2018 Pica8 Inc. All Rights Reserved.</a:t>
            </a:r>
          </a:p>
        </p:txBody>
      </p:sp>
      <p:pic>
        <p:nvPicPr>
          <p:cNvPr id="11" name="Picture 10">
            <a:extLst>
              <a:ext uri="{FF2B5EF4-FFF2-40B4-BE49-F238E27FC236}">
                <a16:creationId xmlns:a16="http://schemas.microsoft.com/office/drawing/2014/main" id="{3F762475-5CB0-3A4E-93A9-A4CCD3E9E2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737" y="6462385"/>
            <a:ext cx="1066801" cy="289013"/>
          </a:xfrm>
          <a:prstGeom prst="rect">
            <a:avLst/>
          </a:prstGeom>
        </p:spPr>
      </p:pic>
    </p:spTree>
    <p:extLst>
      <p:ext uri="{BB962C8B-B14F-4D97-AF65-F5344CB8AC3E}">
        <p14:creationId xmlns:p14="http://schemas.microsoft.com/office/powerpoint/2010/main" val="266203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5" y="6333075"/>
            <a:ext cx="10058399" cy="52493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0058406" y="6333075"/>
            <a:ext cx="2133599" cy="524933"/>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0"/>
          </p:nvPr>
        </p:nvSpPr>
        <p:spPr>
          <a:xfrm>
            <a:off x="3102785" y="6492241"/>
            <a:ext cx="1193800" cy="243840"/>
          </a:xfrm>
        </p:spPr>
        <p:txBody>
          <a:bodyPr/>
          <a:lstStyle>
            <a:lvl1pPr>
              <a:defRPr>
                <a:solidFill>
                  <a:schemeClr val="bg1">
                    <a:lumMod val="75000"/>
                  </a:schemeClr>
                </a:solidFill>
              </a:defRPr>
            </a:lvl1pPr>
          </a:lstStyle>
          <a:p>
            <a:pPr>
              <a:defRPr/>
            </a:pPr>
            <a:fld id="{A235F780-67B9-477C-8517-42BD98B7422C}" type="slidenum">
              <a:rPr lang="en-US" smtClean="0"/>
              <a:pPr>
                <a:defRPr/>
              </a:pPr>
              <a:t>‹#›</a:t>
            </a:fld>
            <a:endParaRPr lang="en-US" dirty="0"/>
          </a:p>
        </p:txBody>
      </p:sp>
      <p:cxnSp>
        <p:nvCxnSpPr>
          <p:cNvPr id="15" name="Straight Connector 14"/>
          <p:cNvCxnSpPr/>
          <p:nvPr userDrawn="1"/>
        </p:nvCxnSpPr>
        <p:spPr>
          <a:xfrm>
            <a:off x="2975788" y="6517007"/>
            <a:ext cx="0" cy="18288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kern="1200" dirty="0">
                <a:solidFill>
                  <a:schemeClr val="bg1">
                    <a:lumMod val="75000"/>
                  </a:schemeClr>
                </a:solidFill>
                <a:latin typeface="Arial" charset="0"/>
                <a:ea typeface="ＭＳ Ｐゴシック" charset="0"/>
                <a:cs typeface="+mn-cs"/>
              </a:rPr>
              <a:t>Copyright © 2018 Pica8 Inc. All Rights Reserved.</a:t>
            </a:r>
          </a:p>
        </p:txBody>
      </p:sp>
      <p:pic>
        <p:nvPicPr>
          <p:cNvPr id="10" name="Picture 9">
            <a:extLst>
              <a:ext uri="{FF2B5EF4-FFF2-40B4-BE49-F238E27FC236}">
                <a16:creationId xmlns:a16="http://schemas.microsoft.com/office/drawing/2014/main" id="{D2066E58-5F66-CB4F-BFBC-FD4861BD20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737" y="6462385"/>
            <a:ext cx="1066801" cy="289013"/>
          </a:xfrm>
          <a:prstGeom prst="rect">
            <a:avLst/>
          </a:prstGeom>
        </p:spPr>
      </p:pic>
    </p:spTree>
    <p:extLst>
      <p:ext uri="{BB962C8B-B14F-4D97-AF65-F5344CB8AC3E}">
        <p14:creationId xmlns:p14="http://schemas.microsoft.com/office/powerpoint/2010/main" val="237807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85738"/>
            <a:ext cx="10972800" cy="685800"/>
          </a:xfrm>
          <a:prstGeom prst="rect">
            <a:avLst/>
          </a:prstGeom>
        </p:spPr>
        <p:txBody>
          <a:bodyPr vert="horz" lIns="0" tIns="0" rIns="0" bIns="0" rtlCol="0" anchor="ctr">
            <a:noAutofit/>
          </a:bodyPr>
          <a:lstStyle/>
          <a:p>
            <a:r>
              <a:rPr lang="en-US" dirty="0"/>
              <a:t>Click to edit Master title style</a:t>
            </a:r>
          </a:p>
        </p:txBody>
      </p:sp>
      <p:sp>
        <p:nvSpPr>
          <p:cNvPr id="1027" name="Text Placeholder 2"/>
          <p:cNvSpPr>
            <a:spLocks noGrp="1"/>
          </p:cNvSpPr>
          <p:nvPr>
            <p:ph type="body" idx="1"/>
          </p:nvPr>
        </p:nvSpPr>
        <p:spPr bwMode="auto">
          <a:xfrm>
            <a:off x="640080" y="1005847"/>
            <a:ext cx="109728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031065" y="6492241"/>
            <a:ext cx="1193800" cy="243840"/>
          </a:xfrm>
          <a:prstGeom prst="rect">
            <a:avLst/>
          </a:prstGeom>
        </p:spPr>
        <p:txBody>
          <a:bodyPr vert="horz" wrap="square" lIns="0" tIns="0" rIns="0" bIns="0" numCol="1" anchor="ctr" anchorCtr="0" compatLnSpc="1">
            <a:prstTxWarp prst="textNoShape">
              <a:avLst/>
            </a:prstTxWarp>
          </a:bodyPr>
          <a:lstStyle>
            <a:lvl1pPr algn="l">
              <a:defRPr sz="800" b="0">
                <a:solidFill>
                  <a:schemeClr val="tx1">
                    <a:lumMod val="65000"/>
                    <a:lumOff val="35000"/>
                  </a:schemeClr>
                </a:solidFill>
                <a:latin typeface="+mn-lt"/>
                <a:ea typeface="ＭＳ Ｐゴシック" pitchFamily="34" charset="-128"/>
              </a:defRPr>
            </a:lvl1pPr>
          </a:lstStyle>
          <a:p>
            <a:pPr>
              <a:defRPr/>
            </a:pPr>
            <a:fld id="{D317B3B6-A119-45DA-A432-0AE4D79863B5}" type="slidenum">
              <a:rPr lang="en-US" smtClean="0"/>
              <a:pPr>
                <a:defRPr/>
              </a:pPr>
              <a:t>‹#›</a:t>
            </a:fld>
            <a:endParaRPr lang="en-US" dirty="0"/>
          </a:p>
        </p:txBody>
      </p:sp>
      <p:sp>
        <p:nvSpPr>
          <p:cNvPr id="5" name="Rectangle 5"/>
          <p:cNvSpPr txBox="1">
            <a:spLocks noChangeArrowheads="1"/>
          </p:cNvSpPr>
          <p:nvPr userDrawn="1"/>
        </p:nvSpPr>
        <p:spPr>
          <a:xfrm>
            <a:off x="640085" y="6491614"/>
            <a:ext cx="233869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742950" indent="-28575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b="1" kern="1200">
                <a:solidFill>
                  <a:schemeClr val="tx1"/>
                </a:solidFill>
                <a:latin typeface="Arial" charset="0"/>
                <a:ea typeface="ＭＳ Ｐゴシック" charset="0"/>
                <a:cs typeface="+mn-cs"/>
              </a:defRPr>
            </a:lvl9pPr>
          </a:lstStyle>
          <a:p>
            <a:pPr algn="l" eaLnBrk="1" hangingPunct="1">
              <a:defRPr/>
            </a:pPr>
            <a:r>
              <a:rPr lang="en-US" sz="800" b="0" dirty="0">
                <a:solidFill>
                  <a:schemeClr val="tx1">
                    <a:lumMod val="65000"/>
                    <a:lumOff val="35000"/>
                  </a:schemeClr>
                </a:solidFill>
                <a:latin typeface="+mn-lt"/>
              </a:rPr>
              <a:t>Copyright © 2018 Pica8 Inc. All Rights Reserved.</a:t>
            </a:r>
          </a:p>
        </p:txBody>
      </p:sp>
    </p:spTree>
    <p:extLst>
      <p:ext uri="{BB962C8B-B14F-4D97-AF65-F5344CB8AC3E}">
        <p14:creationId xmlns:p14="http://schemas.microsoft.com/office/powerpoint/2010/main" val="400378228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84" r:id="rId3"/>
    <p:sldLayoutId id="2147483873" r:id="rId4"/>
    <p:sldLayoutId id="2147483874" r:id="rId5"/>
    <p:sldLayoutId id="2147483875" r:id="rId6"/>
    <p:sldLayoutId id="2147483876" r:id="rId7"/>
    <p:sldLayoutId id="2147483879" r:id="rId8"/>
    <p:sldLayoutId id="2147483883" r:id="rId9"/>
  </p:sldLayoutIdLst>
  <p:hf hdr="0" dt="0"/>
  <p:txStyles>
    <p:titleStyle>
      <a:lvl1pPr algn="l" defTabSz="457200" rtl="0" eaLnBrk="0" fontAlgn="base" hangingPunct="0">
        <a:spcBef>
          <a:spcPct val="0"/>
        </a:spcBef>
        <a:spcAft>
          <a:spcPct val="0"/>
        </a:spcAft>
        <a:defRPr sz="3000" b="1" kern="1200">
          <a:solidFill>
            <a:schemeClr val="tx1">
              <a:lumMod val="65000"/>
              <a:lumOff val="35000"/>
            </a:schemeClr>
          </a:solidFill>
          <a:effectLst/>
          <a:latin typeface="+mn-lt"/>
          <a:ea typeface="MS PGothic" pitchFamily="34" charset="-128"/>
          <a:cs typeface="Calibri" panose="020F0502020204030204" pitchFamily="34" charset="0"/>
        </a:defRPr>
      </a:lvl1pPr>
      <a:lvl2pPr algn="l" defTabSz="457200" rtl="0" eaLnBrk="0" fontAlgn="base" hangingPunct="0">
        <a:spcBef>
          <a:spcPct val="0"/>
        </a:spcBef>
        <a:spcAft>
          <a:spcPct val="0"/>
        </a:spcAft>
        <a:defRPr sz="3000" b="1">
          <a:solidFill>
            <a:srgbClr val="1B3157"/>
          </a:solidFill>
          <a:latin typeface="Arial" charset="0"/>
          <a:ea typeface="MS PGothic" pitchFamily="34" charset="-128"/>
          <a:cs typeface="ＭＳ Ｐゴシック" charset="0"/>
        </a:defRPr>
      </a:lvl2pPr>
      <a:lvl3pPr algn="l" defTabSz="457200" rtl="0" eaLnBrk="0" fontAlgn="base" hangingPunct="0">
        <a:spcBef>
          <a:spcPct val="0"/>
        </a:spcBef>
        <a:spcAft>
          <a:spcPct val="0"/>
        </a:spcAft>
        <a:defRPr sz="3000" b="1">
          <a:solidFill>
            <a:srgbClr val="1B3157"/>
          </a:solidFill>
          <a:latin typeface="Arial" charset="0"/>
          <a:ea typeface="MS PGothic" pitchFamily="34" charset="-128"/>
          <a:cs typeface="ＭＳ Ｐゴシック" charset="0"/>
        </a:defRPr>
      </a:lvl3pPr>
      <a:lvl4pPr algn="l" defTabSz="457200" rtl="0" eaLnBrk="0" fontAlgn="base" hangingPunct="0">
        <a:spcBef>
          <a:spcPct val="0"/>
        </a:spcBef>
        <a:spcAft>
          <a:spcPct val="0"/>
        </a:spcAft>
        <a:defRPr sz="3000" b="1">
          <a:solidFill>
            <a:srgbClr val="1B3157"/>
          </a:solidFill>
          <a:latin typeface="Arial" charset="0"/>
          <a:ea typeface="MS PGothic" pitchFamily="34" charset="-128"/>
          <a:cs typeface="ＭＳ Ｐゴシック" charset="0"/>
        </a:defRPr>
      </a:lvl4pPr>
      <a:lvl5pPr algn="l" defTabSz="457200" rtl="0" eaLnBrk="0" fontAlgn="base" hangingPunct="0">
        <a:spcBef>
          <a:spcPct val="0"/>
        </a:spcBef>
        <a:spcAft>
          <a:spcPct val="0"/>
        </a:spcAft>
        <a:defRPr sz="3000" b="1">
          <a:solidFill>
            <a:srgbClr val="1B3157"/>
          </a:solidFill>
          <a:latin typeface="Arial" charset="0"/>
          <a:ea typeface="MS PGothic" pitchFamily="34" charset="-128"/>
          <a:cs typeface="ＭＳ Ｐゴシック" charset="0"/>
        </a:defRPr>
      </a:lvl5pPr>
      <a:lvl6pPr marL="457200" algn="l" defTabSz="457200" rtl="0" fontAlgn="base">
        <a:spcBef>
          <a:spcPct val="0"/>
        </a:spcBef>
        <a:spcAft>
          <a:spcPct val="0"/>
        </a:spcAft>
        <a:defRPr sz="3000" b="1">
          <a:solidFill>
            <a:srgbClr val="1B3157"/>
          </a:solidFill>
          <a:latin typeface="Arial" charset="0"/>
          <a:ea typeface="ＭＳ Ｐゴシック" charset="0"/>
          <a:cs typeface="ＭＳ Ｐゴシック" charset="0"/>
        </a:defRPr>
      </a:lvl6pPr>
      <a:lvl7pPr marL="914400" algn="l" defTabSz="457200" rtl="0" fontAlgn="base">
        <a:spcBef>
          <a:spcPct val="0"/>
        </a:spcBef>
        <a:spcAft>
          <a:spcPct val="0"/>
        </a:spcAft>
        <a:defRPr sz="3000" b="1">
          <a:solidFill>
            <a:srgbClr val="1B3157"/>
          </a:solidFill>
          <a:latin typeface="Arial" charset="0"/>
          <a:ea typeface="ＭＳ Ｐゴシック" charset="0"/>
          <a:cs typeface="ＭＳ Ｐゴシック" charset="0"/>
        </a:defRPr>
      </a:lvl7pPr>
      <a:lvl8pPr marL="1371600" algn="l" defTabSz="457200" rtl="0" fontAlgn="base">
        <a:spcBef>
          <a:spcPct val="0"/>
        </a:spcBef>
        <a:spcAft>
          <a:spcPct val="0"/>
        </a:spcAft>
        <a:defRPr sz="3000" b="1">
          <a:solidFill>
            <a:srgbClr val="1B3157"/>
          </a:solidFill>
          <a:latin typeface="Arial" charset="0"/>
          <a:ea typeface="ＭＳ Ｐゴシック" charset="0"/>
          <a:cs typeface="ＭＳ Ｐゴシック" charset="0"/>
        </a:defRPr>
      </a:lvl8pPr>
      <a:lvl9pPr marL="1828800" algn="l" defTabSz="457200" rtl="0" fontAlgn="base">
        <a:spcBef>
          <a:spcPct val="0"/>
        </a:spcBef>
        <a:spcAft>
          <a:spcPct val="0"/>
        </a:spcAft>
        <a:defRPr sz="3000" b="1">
          <a:solidFill>
            <a:srgbClr val="1B3157"/>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Wingdings" pitchFamily="2" charset="2"/>
        <a:buChar char="§"/>
        <a:defRPr sz="2400" kern="1200">
          <a:solidFill>
            <a:schemeClr val="tx1">
              <a:lumMod val="65000"/>
              <a:lumOff val="35000"/>
            </a:schemeClr>
          </a:solidFill>
          <a:latin typeface="+mn-lt"/>
          <a:ea typeface="MS PGothic" pitchFamily="34" charset="-128"/>
          <a:cs typeface="Calibri" panose="020F0502020204030204" pitchFamily="34" charset="0"/>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lumMod val="65000"/>
              <a:lumOff val="35000"/>
            </a:schemeClr>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lumMod val="65000"/>
              <a:lumOff val="35000"/>
            </a:schemeClr>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lumMod val="65000"/>
              <a:lumOff val="35000"/>
            </a:schemeClr>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pica8.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jp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69545" y="4977268"/>
            <a:ext cx="5704659" cy="479637"/>
          </a:xfrm>
        </p:spPr>
        <p:txBody>
          <a:bodyPr/>
          <a:lstStyle/>
          <a:p>
            <a:r>
              <a:rPr lang="en-US" sz="1500" dirty="0">
                <a:solidFill>
                  <a:schemeClr val="bg1">
                    <a:lumMod val="50000"/>
                  </a:schemeClr>
                </a:solidFill>
              </a:rPr>
              <a:t>pica8.com           </a:t>
            </a:r>
            <a:r>
              <a:rPr lang="en-US" sz="1500" dirty="0">
                <a:solidFill>
                  <a:schemeClr val="bg1">
                    <a:lumMod val="50000"/>
                  </a:schemeClr>
                </a:solidFill>
                <a:hlinkClick r:id="rId3"/>
              </a:rPr>
              <a:t>info@pica8.com</a:t>
            </a:r>
            <a:r>
              <a:rPr lang="en-US" sz="1500" dirty="0">
                <a:solidFill>
                  <a:schemeClr val="bg1">
                    <a:lumMod val="50000"/>
                  </a:schemeClr>
                </a:solidFill>
              </a:rPr>
              <a:t>           @pica8</a:t>
            </a:r>
          </a:p>
        </p:txBody>
      </p:sp>
      <p:sp>
        <p:nvSpPr>
          <p:cNvPr id="3" name="Title 2"/>
          <p:cNvSpPr>
            <a:spLocks noGrp="1"/>
          </p:cNvSpPr>
          <p:nvPr>
            <p:ph type="ctrTitle"/>
          </p:nvPr>
        </p:nvSpPr>
        <p:spPr>
          <a:xfrm>
            <a:off x="640080" y="2810059"/>
            <a:ext cx="7162800" cy="2153238"/>
          </a:xfrm>
        </p:spPr>
        <p:txBody>
          <a:bodyPr/>
          <a:lstStyle/>
          <a:p>
            <a:r>
              <a:rPr lang="en-US" sz="4300" dirty="0"/>
              <a:t>IT Automation Survey</a:t>
            </a:r>
            <a:br>
              <a:rPr lang="en-US" sz="4300" dirty="0"/>
            </a:br>
            <a:r>
              <a:rPr lang="en-US" sz="1800" dirty="0"/>
              <a:t> Jeff Paine, SVP</a:t>
            </a:r>
            <a:r>
              <a:rPr lang="en-US" sz="1800"/>
              <a:t>, Marketing</a:t>
            </a:r>
            <a:endParaRPr lang="en-US" sz="18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6784" y="5094848"/>
            <a:ext cx="240030" cy="244475"/>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7498" y="5080878"/>
            <a:ext cx="272415" cy="272415"/>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012" y="5101515"/>
            <a:ext cx="231140" cy="231140"/>
          </a:xfrm>
          <a:prstGeom prst="rect">
            <a:avLst/>
          </a:prstGeom>
        </p:spPr>
      </p:pic>
    </p:spTree>
    <p:extLst>
      <p:ext uri="{BB962C8B-B14F-4D97-AF65-F5344CB8AC3E}">
        <p14:creationId xmlns:p14="http://schemas.microsoft.com/office/powerpoint/2010/main" val="82591362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C7E8D064-D831-4394-B881-52A84BE2F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4323" y="1868315"/>
            <a:ext cx="2099502" cy="4071555"/>
          </a:xfrm>
          <a:prstGeom prst="rect">
            <a:avLst/>
          </a:prstGeom>
        </p:spPr>
      </p:pic>
      <p:pic>
        <p:nvPicPr>
          <p:cNvPr id="65" name="Picture 64">
            <a:extLst>
              <a:ext uri="{FF2B5EF4-FFF2-40B4-BE49-F238E27FC236}">
                <a16:creationId xmlns:a16="http://schemas.microsoft.com/office/drawing/2014/main" id="{EBC42777-A64E-448B-9C2D-371B1B66E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370" y="1868316"/>
            <a:ext cx="2099502" cy="4071555"/>
          </a:xfrm>
          <a:prstGeom prst="rect">
            <a:avLst/>
          </a:prstGeom>
        </p:spPr>
      </p:pic>
      <p:pic>
        <p:nvPicPr>
          <p:cNvPr id="66" name="Picture 65">
            <a:extLst>
              <a:ext uri="{FF2B5EF4-FFF2-40B4-BE49-F238E27FC236}">
                <a16:creationId xmlns:a16="http://schemas.microsoft.com/office/drawing/2014/main" id="{5C7FC6BE-EB5F-48EC-8BD6-8870E9C77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415" y="1868316"/>
            <a:ext cx="2099502" cy="4071555"/>
          </a:xfrm>
          <a:prstGeom prst="rect">
            <a:avLst/>
          </a:prstGeom>
        </p:spPr>
      </p:pic>
      <p:pic>
        <p:nvPicPr>
          <p:cNvPr id="64" name="Picture 63">
            <a:extLst>
              <a:ext uri="{FF2B5EF4-FFF2-40B4-BE49-F238E27FC236}">
                <a16:creationId xmlns:a16="http://schemas.microsoft.com/office/drawing/2014/main" id="{1F9C014F-E18C-498B-8911-463C33A75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460" y="1868316"/>
            <a:ext cx="2099502" cy="4071555"/>
          </a:xfrm>
          <a:prstGeom prst="rect">
            <a:avLst/>
          </a:prstGeom>
        </p:spPr>
      </p:pic>
      <p:pic>
        <p:nvPicPr>
          <p:cNvPr id="63" name="Picture 62">
            <a:extLst>
              <a:ext uri="{FF2B5EF4-FFF2-40B4-BE49-F238E27FC236}">
                <a16:creationId xmlns:a16="http://schemas.microsoft.com/office/drawing/2014/main" id="{70D55F5D-3B56-4385-89A1-E21B12418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05" y="1868316"/>
            <a:ext cx="2099502" cy="4071555"/>
          </a:xfrm>
          <a:prstGeom prst="rect">
            <a:avLst/>
          </a:prstGeom>
        </p:spPr>
      </p:pic>
      <p:sp>
        <p:nvSpPr>
          <p:cNvPr id="3" name="Slide Number Placeholder 2"/>
          <p:cNvSpPr>
            <a:spLocks noGrp="1"/>
          </p:cNvSpPr>
          <p:nvPr>
            <p:ph type="sldNum" sz="quarter" idx="10"/>
          </p:nvPr>
        </p:nvSpPr>
        <p:spPr/>
        <p:txBody>
          <a:bodyPr/>
          <a:lstStyle/>
          <a:p>
            <a:pPr>
              <a:defRPr/>
            </a:pPr>
            <a:fld id="{A235F780-67B9-477C-8517-42BD98B7422C}" type="slidenum">
              <a:rPr lang="en-US" smtClean="0"/>
              <a:pPr>
                <a:defRPr/>
              </a:pPr>
              <a:t>10</a:t>
            </a:fld>
            <a:endParaRPr lang="en-US" dirty="0"/>
          </a:p>
        </p:txBody>
      </p:sp>
      <p:sp>
        <p:nvSpPr>
          <p:cNvPr id="4" name="Title 3"/>
          <p:cNvSpPr>
            <a:spLocks noGrp="1"/>
          </p:cNvSpPr>
          <p:nvPr>
            <p:ph type="title"/>
          </p:nvPr>
        </p:nvSpPr>
        <p:spPr/>
        <p:txBody>
          <a:bodyPr/>
          <a:lstStyle/>
          <a:p>
            <a:r>
              <a:rPr lang="en-US" dirty="0"/>
              <a:t>Pica8 IT Automation Recommendations</a:t>
            </a:r>
          </a:p>
        </p:txBody>
      </p:sp>
      <p:sp>
        <p:nvSpPr>
          <p:cNvPr id="5" name="TextBox 4">
            <a:extLst>
              <a:ext uri="{FF2B5EF4-FFF2-40B4-BE49-F238E27FC236}">
                <a16:creationId xmlns:a16="http://schemas.microsoft.com/office/drawing/2014/main" id="{C6DF7BE4-0EF0-423F-BE36-C34CCE435887}"/>
              </a:ext>
            </a:extLst>
          </p:cNvPr>
          <p:cNvSpPr txBox="1"/>
          <p:nvPr/>
        </p:nvSpPr>
        <p:spPr>
          <a:xfrm>
            <a:off x="842404" y="2957089"/>
            <a:ext cx="1735883" cy="1754326"/>
          </a:xfrm>
          <a:prstGeom prst="rect">
            <a:avLst/>
          </a:prstGeom>
          <a:noFill/>
        </p:spPr>
        <p:txBody>
          <a:bodyPr wrap="square" rtlCol="0">
            <a:spAutoFit/>
          </a:bodyPr>
          <a:lstStyle/>
          <a:p>
            <a:pPr lvl="0"/>
            <a:r>
              <a:rPr lang="en-US" sz="1200" b="0" dirty="0">
                <a:solidFill>
                  <a:schemeClr val="bg1"/>
                </a:solidFill>
              </a:rPr>
              <a:t>Focus on automation solutions designed for enterprise network deployments and workflows, not DevOps workflow-oriented data center tools. These are very much different worlds.</a:t>
            </a:r>
          </a:p>
        </p:txBody>
      </p:sp>
      <p:sp>
        <p:nvSpPr>
          <p:cNvPr id="10" name="TextBox 9">
            <a:extLst>
              <a:ext uri="{FF2B5EF4-FFF2-40B4-BE49-F238E27FC236}">
                <a16:creationId xmlns:a16="http://schemas.microsoft.com/office/drawing/2014/main" id="{C2CBC8DA-0269-4653-B23F-F751F2C0A345}"/>
              </a:ext>
            </a:extLst>
          </p:cNvPr>
          <p:cNvSpPr txBox="1"/>
          <p:nvPr/>
        </p:nvSpPr>
        <p:spPr>
          <a:xfrm>
            <a:off x="3006591" y="2957089"/>
            <a:ext cx="1803534" cy="2862322"/>
          </a:xfrm>
          <a:prstGeom prst="rect">
            <a:avLst/>
          </a:prstGeom>
          <a:noFill/>
        </p:spPr>
        <p:txBody>
          <a:bodyPr wrap="square" rtlCol="0">
            <a:spAutoFit/>
          </a:bodyPr>
          <a:lstStyle/>
          <a:p>
            <a:pPr lvl="0"/>
            <a:r>
              <a:rPr lang="en-US" sz="1200" b="0" dirty="0">
                <a:solidFill>
                  <a:schemeClr val="bg1"/>
                </a:solidFill>
              </a:rPr>
              <a:t>Start with inexpensive, open networking automation tools that simplify remote/campus switch deployment, configuration and maintenance, which is the lion’s share of what most enterprises need on a day-to-day basis. For very large enterprises, more complex/expensive tools can always be added later (if needed).</a:t>
            </a:r>
          </a:p>
        </p:txBody>
      </p:sp>
      <p:sp>
        <p:nvSpPr>
          <p:cNvPr id="11" name="TextBox 10">
            <a:extLst>
              <a:ext uri="{FF2B5EF4-FFF2-40B4-BE49-F238E27FC236}">
                <a16:creationId xmlns:a16="http://schemas.microsoft.com/office/drawing/2014/main" id="{9F9A9E68-DD69-4692-88E4-853B281883D0}"/>
              </a:ext>
            </a:extLst>
          </p:cNvPr>
          <p:cNvSpPr txBox="1"/>
          <p:nvPr/>
        </p:nvSpPr>
        <p:spPr>
          <a:xfrm>
            <a:off x="5194809" y="2957089"/>
            <a:ext cx="1813257" cy="2123658"/>
          </a:xfrm>
          <a:prstGeom prst="rect">
            <a:avLst/>
          </a:prstGeom>
          <a:noFill/>
        </p:spPr>
        <p:txBody>
          <a:bodyPr wrap="square" rtlCol="0">
            <a:spAutoFit/>
          </a:bodyPr>
          <a:lstStyle/>
          <a:p>
            <a:pPr lvl="0"/>
            <a:r>
              <a:rPr lang="en-US" sz="1200" b="0" dirty="0">
                <a:solidFill>
                  <a:schemeClr val="bg1"/>
                </a:solidFill>
              </a:rPr>
              <a:t>Deploy simpler, GUI-based open networking campus automation tools to allow non-programmers to supplement your scarce and expensive top-tier network engineers, who are in short supply at most companies and organizations.</a:t>
            </a:r>
          </a:p>
        </p:txBody>
      </p:sp>
      <p:sp>
        <p:nvSpPr>
          <p:cNvPr id="12" name="TextBox 11">
            <a:extLst>
              <a:ext uri="{FF2B5EF4-FFF2-40B4-BE49-F238E27FC236}">
                <a16:creationId xmlns:a16="http://schemas.microsoft.com/office/drawing/2014/main" id="{61681057-93B1-4D42-BD38-2D4B85BE62F7}"/>
              </a:ext>
            </a:extLst>
          </p:cNvPr>
          <p:cNvSpPr txBox="1"/>
          <p:nvPr/>
        </p:nvSpPr>
        <p:spPr>
          <a:xfrm>
            <a:off x="7388744" y="2957089"/>
            <a:ext cx="1813258" cy="2123658"/>
          </a:xfrm>
          <a:prstGeom prst="rect">
            <a:avLst/>
          </a:prstGeom>
          <a:noFill/>
        </p:spPr>
        <p:txBody>
          <a:bodyPr wrap="square" rtlCol="0">
            <a:spAutoFit/>
          </a:bodyPr>
          <a:lstStyle/>
          <a:p>
            <a:pPr lvl="0"/>
            <a:r>
              <a:rPr lang="en-US" sz="1200" b="0" dirty="0">
                <a:solidFill>
                  <a:schemeClr val="bg1"/>
                </a:solidFill>
              </a:rPr>
              <a:t>Challenge your existing networking vendor as to why you are paying – both in terms of cost and complexity – for a one-size-fits-all proprietary automation solution packed with hundreds of advanced features that you will likely never use.</a:t>
            </a:r>
          </a:p>
        </p:txBody>
      </p:sp>
      <p:sp>
        <p:nvSpPr>
          <p:cNvPr id="13" name="TextBox 12">
            <a:extLst>
              <a:ext uri="{FF2B5EF4-FFF2-40B4-BE49-F238E27FC236}">
                <a16:creationId xmlns:a16="http://schemas.microsoft.com/office/drawing/2014/main" id="{827C1BB1-2A90-4B57-BB32-A24CE4962ADD}"/>
              </a:ext>
            </a:extLst>
          </p:cNvPr>
          <p:cNvSpPr txBox="1"/>
          <p:nvPr/>
        </p:nvSpPr>
        <p:spPr>
          <a:xfrm>
            <a:off x="9611256" y="2957089"/>
            <a:ext cx="1779413" cy="1569660"/>
          </a:xfrm>
          <a:prstGeom prst="rect">
            <a:avLst/>
          </a:prstGeom>
          <a:noFill/>
        </p:spPr>
        <p:txBody>
          <a:bodyPr wrap="square" rtlCol="0">
            <a:spAutoFit/>
          </a:bodyPr>
          <a:lstStyle/>
          <a:p>
            <a:pPr lvl="0"/>
            <a:r>
              <a:rPr lang="en-US" sz="1200" b="0" dirty="0">
                <a:solidFill>
                  <a:schemeClr val="bg1"/>
                </a:solidFill>
              </a:rPr>
              <a:t>Adopt Linux-based open networking for easy integration with the ever-growing catalog of open source campus automation and management tools on the market</a:t>
            </a:r>
          </a:p>
        </p:txBody>
      </p:sp>
      <p:sp>
        <p:nvSpPr>
          <p:cNvPr id="14" name="TextBox 13">
            <a:extLst>
              <a:ext uri="{FF2B5EF4-FFF2-40B4-BE49-F238E27FC236}">
                <a16:creationId xmlns:a16="http://schemas.microsoft.com/office/drawing/2014/main" id="{E647679A-8DCB-4068-8ED2-77D602564985}"/>
              </a:ext>
            </a:extLst>
          </p:cNvPr>
          <p:cNvSpPr txBox="1"/>
          <p:nvPr/>
        </p:nvSpPr>
        <p:spPr>
          <a:xfrm>
            <a:off x="559197" y="1203567"/>
            <a:ext cx="6509673" cy="523220"/>
          </a:xfrm>
          <a:prstGeom prst="rect">
            <a:avLst/>
          </a:prstGeom>
          <a:noFill/>
        </p:spPr>
        <p:txBody>
          <a:bodyPr wrap="square" rtlCol="0">
            <a:spAutoFit/>
          </a:bodyPr>
          <a:lstStyle/>
          <a:p>
            <a:r>
              <a:rPr lang="en-US" sz="1400" dirty="0">
                <a:solidFill>
                  <a:srgbClr val="53616F"/>
                </a:solidFill>
              </a:rPr>
              <a:t>The Pica8 IT Automation Survey points to five best practices for companies ready to make their IT automation journey more successful:</a:t>
            </a:r>
          </a:p>
        </p:txBody>
      </p:sp>
      <p:pic>
        <p:nvPicPr>
          <p:cNvPr id="19" name="Graphic 18">
            <a:extLst>
              <a:ext uri="{FF2B5EF4-FFF2-40B4-BE49-F238E27FC236}">
                <a16:creationId xmlns:a16="http://schemas.microsoft.com/office/drawing/2014/main" id="{D52BF8F8-DDFB-48C3-B192-1BE0AD7F69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0771" y="2188280"/>
            <a:ext cx="571500" cy="504825"/>
          </a:xfrm>
          <a:prstGeom prst="rect">
            <a:avLst/>
          </a:prstGeom>
        </p:spPr>
      </p:pic>
      <p:pic>
        <p:nvPicPr>
          <p:cNvPr id="20" name="Graphic 19">
            <a:extLst>
              <a:ext uri="{FF2B5EF4-FFF2-40B4-BE49-F238E27FC236}">
                <a16:creationId xmlns:a16="http://schemas.microsoft.com/office/drawing/2014/main" id="{06408E2E-1C3D-411E-9952-BA6ACE92D8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6685" y="2179649"/>
            <a:ext cx="436371" cy="522087"/>
          </a:xfrm>
          <a:prstGeom prst="rect">
            <a:avLst/>
          </a:prstGeom>
        </p:spPr>
      </p:pic>
      <p:pic>
        <p:nvPicPr>
          <p:cNvPr id="21" name="Graphic 20">
            <a:extLst>
              <a:ext uri="{FF2B5EF4-FFF2-40B4-BE49-F238E27FC236}">
                <a16:creationId xmlns:a16="http://schemas.microsoft.com/office/drawing/2014/main" id="{E44BC197-D430-435B-8558-5F0729B739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2009" y="2222653"/>
            <a:ext cx="514350" cy="436079"/>
          </a:xfrm>
          <a:prstGeom prst="rect">
            <a:avLst/>
          </a:prstGeom>
        </p:spPr>
      </p:pic>
      <p:pic>
        <p:nvPicPr>
          <p:cNvPr id="23" name="Graphic 22">
            <a:extLst>
              <a:ext uri="{FF2B5EF4-FFF2-40B4-BE49-F238E27FC236}">
                <a16:creationId xmlns:a16="http://schemas.microsoft.com/office/drawing/2014/main" id="{B6FCB472-B690-447C-91D5-CFF1649B9E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49204" y="2179082"/>
            <a:ext cx="672711" cy="523220"/>
          </a:xfrm>
          <a:prstGeom prst="rect">
            <a:avLst/>
          </a:prstGeom>
        </p:spPr>
      </p:pic>
      <p:pic>
        <p:nvPicPr>
          <p:cNvPr id="36" name="Graphic 35">
            <a:extLst>
              <a:ext uri="{FF2B5EF4-FFF2-40B4-BE49-F238E27FC236}">
                <a16:creationId xmlns:a16="http://schemas.microsoft.com/office/drawing/2014/main" id="{709A00BC-36A8-4D03-A94B-44E6A1995C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6417" y="2179082"/>
            <a:ext cx="446481" cy="523220"/>
          </a:xfrm>
          <a:prstGeom prst="rect">
            <a:avLst/>
          </a:prstGeom>
        </p:spPr>
      </p:pic>
    </p:spTree>
    <p:extLst>
      <p:ext uri="{BB962C8B-B14F-4D97-AF65-F5344CB8AC3E}">
        <p14:creationId xmlns:p14="http://schemas.microsoft.com/office/powerpoint/2010/main" val="277681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ctrTitle"/>
          </p:nvPr>
        </p:nvSpPr>
        <p:spPr/>
        <p:txBody>
          <a:bodyPr/>
          <a:lstStyle/>
          <a:p>
            <a:r>
              <a:rPr lang="en-US" dirty="0"/>
              <a:t>Appendix Slides</a:t>
            </a:r>
          </a:p>
        </p:txBody>
      </p:sp>
      <p:sp>
        <p:nvSpPr>
          <p:cNvPr id="3" name="Slide Number Placeholder 2"/>
          <p:cNvSpPr>
            <a:spLocks noGrp="1"/>
          </p:cNvSpPr>
          <p:nvPr>
            <p:ph type="sldNum" sz="quarter" idx="4294967295"/>
          </p:nvPr>
        </p:nvSpPr>
        <p:spPr>
          <a:xfrm>
            <a:off x="0" y="6492875"/>
            <a:ext cx="1193800" cy="242888"/>
          </a:xfrm>
        </p:spPr>
        <p:txBody>
          <a:bodyPr/>
          <a:lstStyle/>
          <a:p>
            <a:pPr>
              <a:defRPr/>
            </a:pPr>
            <a:fld id="{A235F780-67B9-477C-8517-42BD98B7422C}" type="slidenum">
              <a:rPr lang="en-US" smtClean="0"/>
              <a:pPr>
                <a:defRPr/>
              </a:pPr>
              <a:t>11</a:t>
            </a:fld>
            <a:endParaRPr lang="en-US" dirty="0"/>
          </a:p>
        </p:txBody>
      </p:sp>
    </p:spTree>
    <p:extLst>
      <p:ext uri="{BB962C8B-B14F-4D97-AF65-F5344CB8AC3E}">
        <p14:creationId xmlns:p14="http://schemas.microsoft.com/office/powerpoint/2010/main" val="153577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12</a:t>
            </a:fld>
            <a:endParaRPr lang="en-US" dirty="0"/>
          </a:p>
        </p:txBody>
      </p:sp>
      <p:pic>
        <p:nvPicPr>
          <p:cNvPr id="2" name="Picture 1">
            <a:extLst>
              <a:ext uri="{FF2B5EF4-FFF2-40B4-BE49-F238E27FC236}">
                <a16:creationId xmlns:a16="http://schemas.microsoft.com/office/drawing/2014/main" id="{460F3896-1148-4C9F-A694-C675D5A8543D}"/>
              </a:ext>
            </a:extLst>
          </p:cNvPr>
          <p:cNvPicPr>
            <a:picLocks noChangeAspect="1"/>
          </p:cNvPicPr>
          <p:nvPr/>
        </p:nvPicPr>
        <p:blipFill>
          <a:blip r:embed="rId3"/>
          <a:stretch>
            <a:fillRect/>
          </a:stretch>
        </p:blipFill>
        <p:spPr>
          <a:xfrm>
            <a:off x="1767465" y="121919"/>
            <a:ext cx="8657070" cy="6273328"/>
          </a:xfrm>
          <a:prstGeom prst="rect">
            <a:avLst/>
          </a:prstGeom>
        </p:spPr>
      </p:pic>
    </p:spTree>
    <p:extLst>
      <p:ext uri="{BB962C8B-B14F-4D97-AF65-F5344CB8AC3E}">
        <p14:creationId xmlns:p14="http://schemas.microsoft.com/office/powerpoint/2010/main" val="331612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13</a:t>
            </a:fld>
            <a:endParaRPr lang="en-US" dirty="0"/>
          </a:p>
        </p:txBody>
      </p:sp>
      <p:pic>
        <p:nvPicPr>
          <p:cNvPr id="4" name="Picture 3">
            <a:extLst>
              <a:ext uri="{FF2B5EF4-FFF2-40B4-BE49-F238E27FC236}">
                <a16:creationId xmlns:a16="http://schemas.microsoft.com/office/drawing/2014/main" id="{492DC19F-D064-4F7E-93DE-22BC615DE5F0}"/>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153376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14</a:t>
            </a:fld>
            <a:endParaRPr lang="en-US" dirty="0"/>
          </a:p>
        </p:txBody>
      </p:sp>
      <p:pic>
        <p:nvPicPr>
          <p:cNvPr id="2" name="Picture 1">
            <a:extLst>
              <a:ext uri="{FF2B5EF4-FFF2-40B4-BE49-F238E27FC236}">
                <a16:creationId xmlns:a16="http://schemas.microsoft.com/office/drawing/2014/main" id="{34D8CB3F-0569-4A52-A255-7E6E87C5CCAA}"/>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97572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15</a:t>
            </a:fld>
            <a:endParaRPr lang="en-US" dirty="0"/>
          </a:p>
        </p:txBody>
      </p:sp>
      <p:pic>
        <p:nvPicPr>
          <p:cNvPr id="2" name="Picture 1">
            <a:extLst>
              <a:ext uri="{FF2B5EF4-FFF2-40B4-BE49-F238E27FC236}">
                <a16:creationId xmlns:a16="http://schemas.microsoft.com/office/drawing/2014/main" id="{09C08E0C-E858-4F2B-B8FB-D049D796AD08}"/>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320066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16</a:t>
            </a:fld>
            <a:endParaRPr lang="en-US" dirty="0"/>
          </a:p>
        </p:txBody>
      </p:sp>
      <p:pic>
        <p:nvPicPr>
          <p:cNvPr id="2" name="Picture 1">
            <a:extLst>
              <a:ext uri="{FF2B5EF4-FFF2-40B4-BE49-F238E27FC236}">
                <a16:creationId xmlns:a16="http://schemas.microsoft.com/office/drawing/2014/main" id="{DD0AC875-724F-4EA9-AB82-4D86A9809C7B}"/>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386316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17</a:t>
            </a:fld>
            <a:endParaRPr lang="en-US" dirty="0"/>
          </a:p>
        </p:txBody>
      </p:sp>
      <p:pic>
        <p:nvPicPr>
          <p:cNvPr id="4" name="Picture 3">
            <a:extLst>
              <a:ext uri="{FF2B5EF4-FFF2-40B4-BE49-F238E27FC236}">
                <a16:creationId xmlns:a16="http://schemas.microsoft.com/office/drawing/2014/main" id="{371C5052-20F6-43BF-BD2A-0D074176E24F}"/>
              </a:ext>
            </a:extLst>
          </p:cNvPr>
          <p:cNvPicPr>
            <a:picLocks noChangeAspect="1"/>
          </p:cNvPicPr>
          <p:nvPr/>
        </p:nvPicPr>
        <p:blipFill>
          <a:blip r:embed="rId3"/>
          <a:stretch>
            <a:fillRect/>
          </a:stretch>
        </p:blipFill>
        <p:spPr>
          <a:xfrm>
            <a:off x="1764416" y="121919"/>
            <a:ext cx="8663167" cy="6261135"/>
          </a:xfrm>
          <a:prstGeom prst="rect">
            <a:avLst/>
          </a:prstGeom>
        </p:spPr>
      </p:pic>
    </p:spTree>
    <p:extLst>
      <p:ext uri="{BB962C8B-B14F-4D97-AF65-F5344CB8AC3E}">
        <p14:creationId xmlns:p14="http://schemas.microsoft.com/office/powerpoint/2010/main" val="19016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18</a:t>
            </a:fld>
            <a:endParaRPr lang="en-US" dirty="0"/>
          </a:p>
        </p:txBody>
      </p:sp>
      <p:pic>
        <p:nvPicPr>
          <p:cNvPr id="4" name="Picture 3">
            <a:extLst>
              <a:ext uri="{FF2B5EF4-FFF2-40B4-BE49-F238E27FC236}">
                <a16:creationId xmlns:a16="http://schemas.microsoft.com/office/drawing/2014/main" id="{2E14986C-AF54-4E68-8A48-B532A3260E68}"/>
              </a:ext>
            </a:extLst>
          </p:cNvPr>
          <p:cNvPicPr>
            <a:picLocks noChangeAspect="1"/>
          </p:cNvPicPr>
          <p:nvPr/>
        </p:nvPicPr>
        <p:blipFill>
          <a:blip r:embed="rId3"/>
          <a:stretch>
            <a:fillRect/>
          </a:stretch>
        </p:blipFill>
        <p:spPr>
          <a:xfrm>
            <a:off x="2007947" y="121919"/>
            <a:ext cx="8669263" cy="6285521"/>
          </a:xfrm>
          <a:prstGeom prst="rect">
            <a:avLst/>
          </a:prstGeom>
        </p:spPr>
      </p:pic>
    </p:spTree>
    <p:extLst>
      <p:ext uri="{BB962C8B-B14F-4D97-AF65-F5344CB8AC3E}">
        <p14:creationId xmlns:p14="http://schemas.microsoft.com/office/powerpoint/2010/main" val="139318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19</a:t>
            </a:fld>
            <a:endParaRPr lang="en-US" dirty="0"/>
          </a:p>
        </p:txBody>
      </p:sp>
      <p:pic>
        <p:nvPicPr>
          <p:cNvPr id="2" name="Picture 1">
            <a:extLst>
              <a:ext uri="{FF2B5EF4-FFF2-40B4-BE49-F238E27FC236}">
                <a16:creationId xmlns:a16="http://schemas.microsoft.com/office/drawing/2014/main" id="{391698FC-B7C6-4D38-BE6E-085737BECD8B}"/>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132307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a:t>
            </a:fld>
            <a:endParaRPr lang="en-US" dirty="0"/>
          </a:p>
        </p:txBody>
      </p:sp>
      <p:sp>
        <p:nvSpPr>
          <p:cNvPr id="5" name="Title 4">
            <a:extLst>
              <a:ext uri="{FF2B5EF4-FFF2-40B4-BE49-F238E27FC236}">
                <a16:creationId xmlns:a16="http://schemas.microsoft.com/office/drawing/2014/main" id="{517E1536-7579-48D7-A5C6-A642529871A1}"/>
              </a:ext>
            </a:extLst>
          </p:cNvPr>
          <p:cNvSpPr>
            <a:spLocks noGrp="1"/>
          </p:cNvSpPr>
          <p:nvPr>
            <p:ph type="title"/>
          </p:nvPr>
        </p:nvSpPr>
        <p:spPr>
          <a:xfrm>
            <a:off x="640080" y="185738"/>
            <a:ext cx="2922270" cy="685800"/>
          </a:xfrm>
        </p:spPr>
        <p:txBody>
          <a:bodyPr/>
          <a:lstStyle/>
          <a:p>
            <a:r>
              <a:rPr lang="en-US" dirty="0"/>
              <a:t>Demographics</a:t>
            </a:r>
          </a:p>
        </p:txBody>
      </p:sp>
      <p:grpSp>
        <p:nvGrpSpPr>
          <p:cNvPr id="84" name="Group 83">
            <a:extLst>
              <a:ext uri="{FF2B5EF4-FFF2-40B4-BE49-F238E27FC236}">
                <a16:creationId xmlns:a16="http://schemas.microsoft.com/office/drawing/2014/main" id="{953E159E-4F81-4D7F-93A1-CF91322D325F}"/>
              </a:ext>
            </a:extLst>
          </p:cNvPr>
          <p:cNvGrpSpPr/>
          <p:nvPr/>
        </p:nvGrpSpPr>
        <p:grpSpPr>
          <a:xfrm>
            <a:off x="4780089" y="959204"/>
            <a:ext cx="2770074" cy="2155817"/>
            <a:chOff x="5006195" y="1206005"/>
            <a:chExt cx="2770074" cy="2155817"/>
          </a:xfrm>
        </p:grpSpPr>
        <p:pic>
          <p:nvPicPr>
            <p:cNvPr id="4" name="Graphic 3">
              <a:extLst>
                <a:ext uri="{FF2B5EF4-FFF2-40B4-BE49-F238E27FC236}">
                  <a16:creationId xmlns:a16="http://schemas.microsoft.com/office/drawing/2014/main" id="{A98A15EE-16C8-4CF1-B0D9-4BD678E06E9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 r="-115"/>
            <a:stretch/>
          </p:blipFill>
          <p:spPr>
            <a:xfrm>
              <a:off x="5006195" y="1206005"/>
              <a:ext cx="2770074" cy="2155817"/>
            </a:xfrm>
            <a:prstGeom prst="rect">
              <a:avLst/>
            </a:prstGeom>
          </p:spPr>
        </p:pic>
        <p:sp>
          <p:nvSpPr>
            <p:cNvPr id="24" name="TextBox 23">
              <a:extLst>
                <a:ext uri="{FF2B5EF4-FFF2-40B4-BE49-F238E27FC236}">
                  <a16:creationId xmlns:a16="http://schemas.microsoft.com/office/drawing/2014/main" id="{286F4012-688A-4674-BFC0-F1169475152E}"/>
                </a:ext>
              </a:extLst>
            </p:cNvPr>
            <p:cNvSpPr txBox="1"/>
            <p:nvPr/>
          </p:nvSpPr>
          <p:spPr>
            <a:xfrm>
              <a:off x="5202725" y="1824972"/>
              <a:ext cx="2206042" cy="1015663"/>
            </a:xfrm>
            <a:prstGeom prst="rect">
              <a:avLst/>
            </a:prstGeom>
            <a:noFill/>
          </p:spPr>
          <p:txBody>
            <a:bodyPr wrap="square" rtlCol="0">
              <a:spAutoFit/>
            </a:bodyPr>
            <a:lstStyle/>
            <a:p>
              <a:r>
                <a:rPr lang="en-US" sz="2000" dirty="0">
                  <a:solidFill>
                    <a:srgbClr val="53616F"/>
                  </a:solidFill>
                </a:rPr>
                <a:t>200 Senior IT managers in the US and Canada</a:t>
              </a:r>
            </a:p>
          </p:txBody>
        </p:sp>
      </p:grpSp>
      <p:grpSp>
        <p:nvGrpSpPr>
          <p:cNvPr id="21" name="Group 20">
            <a:extLst>
              <a:ext uri="{FF2B5EF4-FFF2-40B4-BE49-F238E27FC236}">
                <a16:creationId xmlns:a16="http://schemas.microsoft.com/office/drawing/2014/main" id="{54171EEE-86CD-4B74-B4EA-FACB736C564B}"/>
              </a:ext>
            </a:extLst>
          </p:cNvPr>
          <p:cNvGrpSpPr/>
          <p:nvPr/>
        </p:nvGrpSpPr>
        <p:grpSpPr>
          <a:xfrm>
            <a:off x="557235" y="1171632"/>
            <a:ext cx="3399151" cy="1892403"/>
            <a:chOff x="538185" y="1305741"/>
            <a:chExt cx="3399151" cy="1892403"/>
          </a:xfrm>
        </p:grpSpPr>
        <p:sp>
          <p:nvSpPr>
            <p:cNvPr id="17" name="TextBox 16">
              <a:extLst>
                <a:ext uri="{FF2B5EF4-FFF2-40B4-BE49-F238E27FC236}">
                  <a16:creationId xmlns:a16="http://schemas.microsoft.com/office/drawing/2014/main" id="{A6FCEFE0-4D63-4A5F-B77A-868C411D168E}"/>
                </a:ext>
              </a:extLst>
            </p:cNvPr>
            <p:cNvSpPr txBox="1"/>
            <p:nvPr/>
          </p:nvSpPr>
          <p:spPr>
            <a:xfrm>
              <a:off x="2250063" y="1820366"/>
              <a:ext cx="1584378" cy="738664"/>
            </a:xfrm>
            <a:prstGeom prst="rect">
              <a:avLst/>
            </a:prstGeom>
            <a:noFill/>
          </p:spPr>
          <p:txBody>
            <a:bodyPr wrap="square" rtlCol="0">
              <a:spAutoFit/>
            </a:bodyPr>
            <a:lstStyle/>
            <a:p>
              <a:pPr algn="ctr"/>
              <a:r>
                <a:rPr lang="en-US" sz="1400" dirty="0">
                  <a:solidFill>
                    <a:srgbClr val="53616F"/>
                  </a:solidFill>
                </a:rPr>
                <a:t>What is your role within your organization?</a:t>
              </a:r>
            </a:p>
          </p:txBody>
        </p:sp>
        <p:sp>
          <p:nvSpPr>
            <p:cNvPr id="8" name="TextBox 7">
              <a:extLst>
                <a:ext uri="{FF2B5EF4-FFF2-40B4-BE49-F238E27FC236}">
                  <a16:creationId xmlns:a16="http://schemas.microsoft.com/office/drawing/2014/main" id="{208A2BF7-5A7A-477D-9025-452ACBC627C7}"/>
                </a:ext>
              </a:extLst>
            </p:cNvPr>
            <p:cNvSpPr txBox="1"/>
            <p:nvPr/>
          </p:nvSpPr>
          <p:spPr>
            <a:xfrm>
              <a:off x="759579" y="2674435"/>
              <a:ext cx="1057961" cy="369332"/>
            </a:xfrm>
            <a:prstGeom prst="rect">
              <a:avLst/>
            </a:prstGeom>
            <a:noFill/>
          </p:spPr>
          <p:txBody>
            <a:bodyPr wrap="square" rtlCol="0">
              <a:spAutoFit/>
            </a:bodyPr>
            <a:lstStyle/>
            <a:p>
              <a:pPr algn="r"/>
              <a:r>
                <a:rPr lang="en-US" dirty="0">
                  <a:solidFill>
                    <a:srgbClr val="F05A28"/>
                  </a:solidFill>
                </a:rPr>
                <a:t>59%</a:t>
              </a:r>
            </a:p>
          </p:txBody>
        </p:sp>
        <p:pic>
          <p:nvPicPr>
            <p:cNvPr id="15" name="Graphic 14">
              <a:extLst>
                <a:ext uri="{FF2B5EF4-FFF2-40B4-BE49-F238E27FC236}">
                  <a16:creationId xmlns:a16="http://schemas.microsoft.com/office/drawing/2014/main" id="{CF7C422B-9F9F-4CB1-BC74-67D057333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310" y="2672007"/>
              <a:ext cx="256416" cy="284906"/>
            </a:xfrm>
            <a:prstGeom prst="rect">
              <a:avLst/>
            </a:prstGeom>
          </p:spPr>
        </p:pic>
        <p:sp>
          <p:nvSpPr>
            <p:cNvPr id="18" name="TextBox 17">
              <a:extLst>
                <a:ext uri="{FF2B5EF4-FFF2-40B4-BE49-F238E27FC236}">
                  <a16:creationId xmlns:a16="http://schemas.microsoft.com/office/drawing/2014/main" id="{B9AFA3A5-7D19-4750-8DE0-9847CD7605AD}"/>
                </a:ext>
              </a:extLst>
            </p:cNvPr>
            <p:cNvSpPr txBox="1"/>
            <p:nvPr/>
          </p:nvSpPr>
          <p:spPr>
            <a:xfrm>
              <a:off x="538185" y="2921145"/>
              <a:ext cx="1286587" cy="276999"/>
            </a:xfrm>
            <a:prstGeom prst="rect">
              <a:avLst/>
            </a:prstGeom>
            <a:noFill/>
          </p:spPr>
          <p:txBody>
            <a:bodyPr wrap="square" rtlCol="0">
              <a:spAutoFit/>
            </a:bodyPr>
            <a:lstStyle/>
            <a:p>
              <a:pPr algn="r"/>
              <a:r>
                <a:rPr lang="en-US" sz="1200" b="0" dirty="0">
                  <a:solidFill>
                    <a:srgbClr val="414142"/>
                  </a:solidFill>
                </a:rPr>
                <a:t>IT Management</a:t>
              </a:r>
            </a:p>
          </p:txBody>
        </p:sp>
        <p:sp>
          <p:nvSpPr>
            <p:cNvPr id="11" name="TextBox 10">
              <a:extLst>
                <a:ext uri="{FF2B5EF4-FFF2-40B4-BE49-F238E27FC236}">
                  <a16:creationId xmlns:a16="http://schemas.microsoft.com/office/drawing/2014/main" id="{3C05710A-8A7C-4047-8376-3A9640D592FC}"/>
                </a:ext>
              </a:extLst>
            </p:cNvPr>
            <p:cNvSpPr txBox="1"/>
            <p:nvPr/>
          </p:nvSpPr>
          <p:spPr>
            <a:xfrm>
              <a:off x="759579" y="2016979"/>
              <a:ext cx="1057961" cy="369332"/>
            </a:xfrm>
            <a:prstGeom prst="rect">
              <a:avLst/>
            </a:prstGeom>
            <a:noFill/>
          </p:spPr>
          <p:txBody>
            <a:bodyPr wrap="square" rtlCol="0">
              <a:spAutoFit/>
            </a:bodyPr>
            <a:lstStyle/>
            <a:p>
              <a:pPr algn="r"/>
              <a:r>
                <a:rPr lang="en-US" dirty="0">
                  <a:solidFill>
                    <a:srgbClr val="2BABE2"/>
                  </a:solidFill>
                </a:rPr>
                <a:t>34%</a:t>
              </a:r>
            </a:p>
          </p:txBody>
        </p:sp>
        <p:pic>
          <p:nvPicPr>
            <p:cNvPr id="16" name="Graphic 15">
              <a:extLst>
                <a:ext uri="{FF2B5EF4-FFF2-40B4-BE49-F238E27FC236}">
                  <a16:creationId xmlns:a16="http://schemas.microsoft.com/office/drawing/2014/main" id="{406BB3A0-BFC0-49B5-B6A6-9D11E53FE7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776" y="2015495"/>
              <a:ext cx="242170" cy="284906"/>
            </a:xfrm>
            <a:prstGeom prst="rect">
              <a:avLst/>
            </a:prstGeom>
          </p:spPr>
        </p:pic>
        <p:sp>
          <p:nvSpPr>
            <p:cNvPr id="19" name="TextBox 18">
              <a:extLst>
                <a:ext uri="{FF2B5EF4-FFF2-40B4-BE49-F238E27FC236}">
                  <a16:creationId xmlns:a16="http://schemas.microsoft.com/office/drawing/2014/main" id="{A6A0561E-ADD8-479C-81CA-0CCADF2750C7}"/>
                </a:ext>
              </a:extLst>
            </p:cNvPr>
            <p:cNvSpPr txBox="1"/>
            <p:nvPr/>
          </p:nvSpPr>
          <p:spPr>
            <a:xfrm>
              <a:off x="786737" y="2254637"/>
              <a:ext cx="1028982" cy="276999"/>
            </a:xfrm>
            <a:prstGeom prst="rect">
              <a:avLst/>
            </a:prstGeom>
            <a:noFill/>
          </p:spPr>
          <p:txBody>
            <a:bodyPr wrap="square" rtlCol="0">
              <a:spAutoFit/>
            </a:bodyPr>
            <a:lstStyle/>
            <a:p>
              <a:pPr algn="r"/>
              <a:r>
                <a:rPr lang="en-US" sz="1200" b="0" dirty="0">
                  <a:solidFill>
                    <a:srgbClr val="414142"/>
                  </a:solidFill>
                </a:rPr>
                <a:t>IT Executive</a:t>
              </a:r>
            </a:p>
          </p:txBody>
        </p:sp>
        <p:sp>
          <p:nvSpPr>
            <p:cNvPr id="12" name="TextBox 11">
              <a:extLst>
                <a:ext uri="{FF2B5EF4-FFF2-40B4-BE49-F238E27FC236}">
                  <a16:creationId xmlns:a16="http://schemas.microsoft.com/office/drawing/2014/main" id="{70A724A7-BA9E-4B4A-9A13-24271062EAFB}"/>
                </a:ext>
              </a:extLst>
            </p:cNvPr>
            <p:cNvSpPr txBox="1"/>
            <p:nvPr/>
          </p:nvSpPr>
          <p:spPr>
            <a:xfrm>
              <a:off x="1043396" y="1378876"/>
              <a:ext cx="774143" cy="369332"/>
            </a:xfrm>
            <a:prstGeom prst="rect">
              <a:avLst/>
            </a:prstGeom>
            <a:noFill/>
          </p:spPr>
          <p:txBody>
            <a:bodyPr wrap="square" rtlCol="0">
              <a:spAutoFit/>
            </a:bodyPr>
            <a:lstStyle/>
            <a:p>
              <a:pPr algn="r"/>
              <a:r>
                <a:rPr lang="en-US" dirty="0">
                  <a:solidFill>
                    <a:srgbClr val="53616F"/>
                  </a:solidFill>
                </a:rPr>
                <a:t>7%</a:t>
              </a:r>
            </a:p>
          </p:txBody>
        </p:sp>
        <p:pic>
          <p:nvPicPr>
            <p:cNvPr id="14" name="Graphic 13">
              <a:extLst>
                <a:ext uri="{FF2B5EF4-FFF2-40B4-BE49-F238E27FC236}">
                  <a16:creationId xmlns:a16="http://schemas.microsoft.com/office/drawing/2014/main" id="{52AF7D75-0E2F-45D1-A1FF-B9C30DDB33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8485" y="1358340"/>
              <a:ext cx="227926" cy="284907"/>
            </a:xfrm>
            <a:prstGeom prst="rect">
              <a:avLst/>
            </a:prstGeom>
          </p:spPr>
        </p:pic>
        <p:sp>
          <p:nvSpPr>
            <p:cNvPr id="20" name="TextBox 19">
              <a:extLst>
                <a:ext uri="{FF2B5EF4-FFF2-40B4-BE49-F238E27FC236}">
                  <a16:creationId xmlns:a16="http://schemas.microsoft.com/office/drawing/2014/main" id="{A995AE03-DAEB-4A7D-A8A9-3EBF7F4CA006}"/>
                </a:ext>
              </a:extLst>
            </p:cNvPr>
            <p:cNvSpPr txBox="1"/>
            <p:nvPr/>
          </p:nvSpPr>
          <p:spPr>
            <a:xfrm>
              <a:off x="897432" y="1616534"/>
              <a:ext cx="891128" cy="276999"/>
            </a:xfrm>
            <a:prstGeom prst="rect">
              <a:avLst/>
            </a:prstGeom>
            <a:noFill/>
          </p:spPr>
          <p:txBody>
            <a:bodyPr wrap="square" rtlCol="0">
              <a:spAutoFit/>
            </a:bodyPr>
            <a:lstStyle/>
            <a:p>
              <a:pPr algn="r"/>
              <a:r>
                <a:rPr lang="en-US" sz="1200" b="0" dirty="0">
                  <a:solidFill>
                    <a:srgbClr val="414142"/>
                  </a:solidFill>
                </a:rPr>
                <a:t>IT Staff</a:t>
              </a:r>
            </a:p>
          </p:txBody>
        </p:sp>
        <p:grpSp>
          <p:nvGrpSpPr>
            <p:cNvPr id="9" name="Group 8">
              <a:extLst>
                <a:ext uri="{FF2B5EF4-FFF2-40B4-BE49-F238E27FC236}">
                  <a16:creationId xmlns:a16="http://schemas.microsoft.com/office/drawing/2014/main" id="{3D58A1FB-EE1C-4A42-B61D-197A9A47647D}"/>
                </a:ext>
              </a:extLst>
            </p:cNvPr>
            <p:cNvGrpSpPr/>
            <p:nvPr/>
          </p:nvGrpSpPr>
          <p:grpSpPr>
            <a:xfrm>
              <a:off x="2166708" y="1305741"/>
              <a:ext cx="1770628" cy="1770628"/>
              <a:chOff x="5485022" y="1952999"/>
              <a:chExt cx="1864611" cy="1864611"/>
            </a:xfrm>
          </p:grpSpPr>
          <p:sp>
            <p:nvSpPr>
              <p:cNvPr id="7" name="Block Arc 6">
                <a:extLst>
                  <a:ext uri="{FF2B5EF4-FFF2-40B4-BE49-F238E27FC236}">
                    <a16:creationId xmlns:a16="http://schemas.microsoft.com/office/drawing/2014/main" id="{F4A0C190-CA71-43D7-B11F-B963AA28F99A}"/>
                  </a:ext>
                </a:extLst>
              </p:cNvPr>
              <p:cNvSpPr/>
              <p:nvPr/>
            </p:nvSpPr>
            <p:spPr>
              <a:xfrm>
                <a:off x="5485023" y="1952999"/>
                <a:ext cx="1864610" cy="1864610"/>
              </a:xfrm>
              <a:prstGeom prst="blockArc">
                <a:avLst>
                  <a:gd name="adj1" fmla="val 10800000"/>
                  <a:gd name="adj2" fmla="val 10800000"/>
                  <a:gd name="adj3" fmla="val 6244"/>
                </a:avLst>
              </a:prstGeom>
              <a:solidFill>
                <a:srgbClr val="5361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2" name="Block Arc 41">
                <a:extLst>
                  <a:ext uri="{FF2B5EF4-FFF2-40B4-BE49-F238E27FC236}">
                    <a16:creationId xmlns:a16="http://schemas.microsoft.com/office/drawing/2014/main" id="{B50BD2B0-D5EC-4122-9D98-154CD8481D14}"/>
                  </a:ext>
                </a:extLst>
              </p:cNvPr>
              <p:cNvSpPr/>
              <p:nvPr/>
            </p:nvSpPr>
            <p:spPr>
              <a:xfrm rot="16200000" flipH="1">
                <a:off x="5485023" y="1953000"/>
                <a:ext cx="1864610" cy="1864610"/>
              </a:xfrm>
              <a:prstGeom prst="blockArc">
                <a:avLst>
                  <a:gd name="adj1" fmla="val 12407470"/>
                  <a:gd name="adj2" fmla="val 10800000"/>
                  <a:gd name="adj3" fmla="val 6244"/>
                </a:avLst>
              </a:prstGeom>
              <a:solidFill>
                <a:srgbClr val="2BAB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Block Arc 34">
                <a:extLst>
                  <a:ext uri="{FF2B5EF4-FFF2-40B4-BE49-F238E27FC236}">
                    <a16:creationId xmlns:a16="http://schemas.microsoft.com/office/drawing/2014/main" id="{98729BBF-738E-4753-9D2D-70F4DE66B1A3}"/>
                  </a:ext>
                </a:extLst>
              </p:cNvPr>
              <p:cNvSpPr/>
              <p:nvPr/>
            </p:nvSpPr>
            <p:spPr>
              <a:xfrm rot="16200000" flipH="1">
                <a:off x="5485022" y="1953000"/>
                <a:ext cx="1864610" cy="1864610"/>
              </a:xfrm>
              <a:prstGeom prst="blockArc">
                <a:avLst>
                  <a:gd name="adj1" fmla="val 19670372"/>
                  <a:gd name="adj2" fmla="val 10800000"/>
                  <a:gd name="adj3" fmla="val 6244"/>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497F2D98-CED8-4307-B162-16101C0CC3D6}"/>
                </a:ext>
              </a:extLst>
            </p:cNvPr>
            <p:cNvCxnSpPr>
              <a:cxnSpLocks/>
            </p:cNvCxnSpPr>
            <p:nvPr/>
          </p:nvCxnSpPr>
          <p:spPr>
            <a:xfrm flipH="1">
              <a:off x="1772155" y="2202658"/>
              <a:ext cx="470535" cy="0"/>
            </a:xfrm>
            <a:prstGeom prst="line">
              <a:avLst/>
            </a:prstGeom>
            <a:ln w="19050">
              <a:solidFill>
                <a:srgbClr val="2BABE2"/>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A8362943-6C0B-4308-BFA0-1566515B7037}"/>
                </a:ext>
              </a:extLst>
            </p:cNvPr>
            <p:cNvGrpSpPr/>
            <p:nvPr/>
          </p:nvGrpSpPr>
          <p:grpSpPr>
            <a:xfrm>
              <a:off x="1772156" y="1315642"/>
              <a:ext cx="1223371" cy="247985"/>
              <a:chOff x="1772156" y="1266834"/>
              <a:chExt cx="1461134" cy="296794"/>
            </a:xfrm>
          </p:grpSpPr>
          <p:cxnSp>
            <p:nvCxnSpPr>
              <p:cNvPr id="29" name="Straight Connector 28">
                <a:extLst>
                  <a:ext uri="{FF2B5EF4-FFF2-40B4-BE49-F238E27FC236}">
                    <a16:creationId xmlns:a16="http://schemas.microsoft.com/office/drawing/2014/main" id="{9799B8CB-C218-4D51-8C0C-D4E289E7BC4C}"/>
                  </a:ext>
                </a:extLst>
              </p:cNvPr>
              <p:cNvCxnSpPr>
                <a:cxnSpLocks/>
              </p:cNvCxnSpPr>
              <p:nvPr/>
            </p:nvCxnSpPr>
            <p:spPr>
              <a:xfrm flipH="1">
                <a:off x="1772156" y="1563628"/>
                <a:ext cx="386095" cy="0"/>
              </a:xfrm>
              <a:prstGeom prst="line">
                <a:avLst/>
              </a:prstGeom>
              <a:ln w="12700">
                <a:solidFill>
                  <a:srgbClr val="53616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41A01C3-5676-43B2-BFC7-D7C2D30B6BEA}"/>
                  </a:ext>
                </a:extLst>
              </p:cNvPr>
              <p:cNvCxnSpPr>
                <a:cxnSpLocks/>
              </p:cNvCxnSpPr>
              <p:nvPr/>
            </p:nvCxnSpPr>
            <p:spPr>
              <a:xfrm flipV="1">
                <a:off x="2158251" y="1266835"/>
                <a:ext cx="465439" cy="293520"/>
              </a:xfrm>
              <a:prstGeom prst="line">
                <a:avLst/>
              </a:prstGeom>
              <a:ln w="12700">
                <a:solidFill>
                  <a:srgbClr val="53616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488F282-C54D-4D22-B218-1966D4BDE382}"/>
                  </a:ext>
                </a:extLst>
              </p:cNvPr>
              <p:cNvCxnSpPr>
                <a:cxnSpLocks/>
              </p:cNvCxnSpPr>
              <p:nvPr/>
            </p:nvCxnSpPr>
            <p:spPr>
              <a:xfrm flipH="1">
                <a:off x="2623690" y="1266834"/>
                <a:ext cx="609600" cy="0"/>
              </a:xfrm>
              <a:prstGeom prst="line">
                <a:avLst/>
              </a:prstGeom>
              <a:ln w="12700">
                <a:solidFill>
                  <a:srgbClr val="53616F"/>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F0B49656-053F-4366-83C1-1D6A0BDB5F35}"/>
                </a:ext>
              </a:extLst>
            </p:cNvPr>
            <p:cNvGrpSpPr/>
            <p:nvPr/>
          </p:nvGrpSpPr>
          <p:grpSpPr>
            <a:xfrm>
              <a:off x="1772157" y="2848469"/>
              <a:ext cx="1286586" cy="215283"/>
              <a:chOff x="1772156" y="2848469"/>
              <a:chExt cx="1487897" cy="410278"/>
            </a:xfrm>
          </p:grpSpPr>
          <p:cxnSp>
            <p:nvCxnSpPr>
              <p:cNvPr id="47" name="Straight Connector 46">
                <a:extLst>
                  <a:ext uri="{FF2B5EF4-FFF2-40B4-BE49-F238E27FC236}">
                    <a16:creationId xmlns:a16="http://schemas.microsoft.com/office/drawing/2014/main" id="{83DB7571-3406-4DF8-96D9-350A1FF06140}"/>
                  </a:ext>
                </a:extLst>
              </p:cNvPr>
              <p:cNvCxnSpPr>
                <a:cxnSpLocks/>
              </p:cNvCxnSpPr>
              <p:nvPr/>
            </p:nvCxnSpPr>
            <p:spPr>
              <a:xfrm flipH="1">
                <a:off x="1772156" y="2853267"/>
                <a:ext cx="374311" cy="0"/>
              </a:xfrm>
              <a:prstGeom prst="line">
                <a:avLst/>
              </a:prstGeom>
              <a:ln w="12700">
                <a:solidFill>
                  <a:srgbClr val="F05A28"/>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DF5A7A7-DDD0-4A51-9277-4855BB249416}"/>
                  </a:ext>
                </a:extLst>
              </p:cNvPr>
              <p:cNvCxnSpPr>
                <a:cxnSpLocks/>
              </p:cNvCxnSpPr>
              <p:nvPr/>
            </p:nvCxnSpPr>
            <p:spPr>
              <a:xfrm flipH="1">
                <a:off x="2623690" y="3255473"/>
                <a:ext cx="636363" cy="0"/>
              </a:xfrm>
              <a:prstGeom prst="line">
                <a:avLst/>
              </a:prstGeom>
              <a:ln w="12700">
                <a:solidFill>
                  <a:srgbClr val="F05A28"/>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7D726D99-FB0A-413D-9F73-10702B1D0B01}"/>
                  </a:ext>
                </a:extLst>
              </p:cNvPr>
              <p:cNvCxnSpPr>
                <a:cxnSpLocks/>
              </p:cNvCxnSpPr>
              <p:nvPr/>
            </p:nvCxnSpPr>
            <p:spPr>
              <a:xfrm flipH="1" flipV="1">
                <a:off x="2144004" y="2848469"/>
                <a:ext cx="479685" cy="410278"/>
              </a:xfrm>
              <a:prstGeom prst="line">
                <a:avLst/>
              </a:prstGeom>
              <a:ln w="12700">
                <a:solidFill>
                  <a:srgbClr val="F05A28"/>
                </a:solidFill>
              </a:ln>
              <a:effectLst/>
            </p:spPr>
            <p:style>
              <a:lnRef idx="2">
                <a:schemeClr val="accent1"/>
              </a:lnRef>
              <a:fillRef idx="0">
                <a:schemeClr val="accent1"/>
              </a:fillRef>
              <a:effectRef idx="1">
                <a:schemeClr val="accent1"/>
              </a:effectRef>
              <a:fontRef idx="minor">
                <a:schemeClr val="tx1"/>
              </a:fontRef>
            </p:style>
          </p:cxnSp>
        </p:grpSp>
      </p:grpSp>
      <p:sp>
        <p:nvSpPr>
          <p:cNvPr id="41" name="TextBox 40">
            <a:extLst>
              <a:ext uri="{FF2B5EF4-FFF2-40B4-BE49-F238E27FC236}">
                <a16:creationId xmlns:a16="http://schemas.microsoft.com/office/drawing/2014/main" id="{4604AD44-792B-4574-B330-DC4D3B043F17}"/>
              </a:ext>
            </a:extLst>
          </p:cNvPr>
          <p:cNvSpPr txBox="1"/>
          <p:nvPr/>
        </p:nvSpPr>
        <p:spPr>
          <a:xfrm>
            <a:off x="597297" y="3586858"/>
            <a:ext cx="5856253" cy="307777"/>
          </a:xfrm>
          <a:prstGeom prst="rect">
            <a:avLst/>
          </a:prstGeom>
          <a:noFill/>
        </p:spPr>
        <p:txBody>
          <a:bodyPr wrap="square" rtlCol="0">
            <a:spAutoFit/>
          </a:bodyPr>
          <a:lstStyle/>
          <a:p>
            <a:r>
              <a:rPr lang="en-US" sz="1400" dirty="0">
                <a:solidFill>
                  <a:srgbClr val="53616F"/>
                </a:solidFill>
              </a:rPr>
              <a:t>Which industry best describes your organization’s primary focus?</a:t>
            </a:r>
          </a:p>
        </p:txBody>
      </p:sp>
      <p:cxnSp>
        <p:nvCxnSpPr>
          <p:cNvPr id="6" name="Straight Connector 5">
            <a:extLst>
              <a:ext uri="{FF2B5EF4-FFF2-40B4-BE49-F238E27FC236}">
                <a16:creationId xmlns:a16="http://schemas.microsoft.com/office/drawing/2014/main" id="{C8459DB4-B144-4C08-B57D-518BAF262AE9}"/>
              </a:ext>
            </a:extLst>
          </p:cNvPr>
          <p:cNvCxnSpPr>
            <a:cxnSpLocks/>
          </p:cNvCxnSpPr>
          <p:nvPr/>
        </p:nvCxnSpPr>
        <p:spPr>
          <a:xfrm>
            <a:off x="640257" y="3327185"/>
            <a:ext cx="7446468" cy="0"/>
          </a:xfrm>
          <a:prstGeom prst="line">
            <a:avLst/>
          </a:prstGeom>
          <a:ln w="12700">
            <a:solidFill>
              <a:srgbClr val="53616F"/>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52CC426-9B6C-4D25-84A7-5E53E7803646}"/>
              </a:ext>
            </a:extLst>
          </p:cNvPr>
          <p:cNvSpPr txBox="1"/>
          <p:nvPr/>
        </p:nvSpPr>
        <p:spPr>
          <a:xfrm>
            <a:off x="1065903" y="3998505"/>
            <a:ext cx="1002389" cy="246221"/>
          </a:xfrm>
          <a:prstGeom prst="rect">
            <a:avLst/>
          </a:prstGeom>
          <a:noFill/>
        </p:spPr>
        <p:txBody>
          <a:bodyPr wrap="square" rtlCol="0">
            <a:spAutoFit/>
          </a:bodyPr>
          <a:lstStyle/>
          <a:p>
            <a:r>
              <a:rPr lang="en-US" sz="1000" b="0" dirty="0"/>
              <a:t>Education</a:t>
            </a:r>
          </a:p>
        </p:txBody>
      </p:sp>
      <p:pic>
        <p:nvPicPr>
          <p:cNvPr id="105" name="Graphic 104">
            <a:extLst>
              <a:ext uri="{FF2B5EF4-FFF2-40B4-BE49-F238E27FC236}">
                <a16:creationId xmlns:a16="http://schemas.microsoft.com/office/drawing/2014/main" id="{611CF44C-2839-4720-A465-11C15DCAF1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7230" y="4092263"/>
            <a:ext cx="335918" cy="223945"/>
          </a:xfrm>
          <a:prstGeom prst="rect">
            <a:avLst/>
          </a:prstGeom>
        </p:spPr>
      </p:pic>
      <p:sp>
        <p:nvSpPr>
          <p:cNvPr id="26" name="TextBox 25">
            <a:extLst>
              <a:ext uri="{FF2B5EF4-FFF2-40B4-BE49-F238E27FC236}">
                <a16:creationId xmlns:a16="http://schemas.microsoft.com/office/drawing/2014/main" id="{9D97D958-C786-4A63-812F-45E4FCF06D68}"/>
              </a:ext>
            </a:extLst>
          </p:cNvPr>
          <p:cNvSpPr txBox="1"/>
          <p:nvPr/>
        </p:nvSpPr>
        <p:spPr>
          <a:xfrm>
            <a:off x="6900677" y="4049061"/>
            <a:ext cx="841769" cy="369332"/>
          </a:xfrm>
          <a:prstGeom prst="rect">
            <a:avLst/>
          </a:prstGeom>
          <a:noFill/>
        </p:spPr>
        <p:txBody>
          <a:bodyPr wrap="square" rtlCol="0">
            <a:spAutoFit/>
          </a:bodyPr>
          <a:lstStyle/>
          <a:p>
            <a:r>
              <a:rPr lang="en-US" dirty="0">
                <a:solidFill>
                  <a:srgbClr val="F05A28"/>
                </a:solidFill>
              </a:rPr>
              <a:t>34%</a:t>
            </a:r>
          </a:p>
        </p:txBody>
      </p:sp>
      <p:sp>
        <p:nvSpPr>
          <p:cNvPr id="87" name="Rectangle 86">
            <a:extLst>
              <a:ext uri="{FF2B5EF4-FFF2-40B4-BE49-F238E27FC236}">
                <a16:creationId xmlns:a16="http://schemas.microsoft.com/office/drawing/2014/main" id="{3412A625-62ED-4A0D-9688-D979C657C4D3}"/>
              </a:ext>
            </a:extLst>
          </p:cNvPr>
          <p:cNvSpPr/>
          <p:nvPr/>
        </p:nvSpPr>
        <p:spPr>
          <a:xfrm rot="5400000">
            <a:off x="4005541" y="1353862"/>
            <a:ext cx="114416" cy="5804873"/>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0057C87-4BF4-4714-8A08-1C3469F925B7}"/>
              </a:ext>
            </a:extLst>
          </p:cNvPr>
          <p:cNvSpPr txBox="1"/>
          <p:nvPr/>
        </p:nvSpPr>
        <p:spPr>
          <a:xfrm>
            <a:off x="1065903" y="4996641"/>
            <a:ext cx="2163974" cy="246221"/>
          </a:xfrm>
          <a:prstGeom prst="rect">
            <a:avLst/>
          </a:prstGeom>
          <a:noFill/>
        </p:spPr>
        <p:txBody>
          <a:bodyPr wrap="square" rtlCol="0">
            <a:spAutoFit/>
          </a:bodyPr>
          <a:lstStyle/>
          <a:p>
            <a:r>
              <a:rPr lang="en-US" sz="1000" b="0" dirty="0"/>
              <a:t>State and Local Government</a:t>
            </a:r>
          </a:p>
        </p:txBody>
      </p:sp>
      <p:pic>
        <p:nvPicPr>
          <p:cNvPr id="106" name="Graphic 105">
            <a:extLst>
              <a:ext uri="{FF2B5EF4-FFF2-40B4-BE49-F238E27FC236}">
                <a16:creationId xmlns:a16="http://schemas.microsoft.com/office/drawing/2014/main" id="{FEC81D1D-90C2-4500-8ADF-F020BC2DB7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0351" y="5049790"/>
            <a:ext cx="242607" cy="255048"/>
          </a:xfrm>
          <a:prstGeom prst="rect">
            <a:avLst/>
          </a:prstGeom>
        </p:spPr>
      </p:pic>
      <p:sp>
        <p:nvSpPr>
          <p:cNvPr id="30" name="TextBox 29">
            <a:extLst>
              <a:ext uri="{FF2B5EF4-FFF2-40B4-BE49-F238E27FC236}">
                <a16:creationId xmlns:a16="http://schemas.microsoft.com/office/drawing/2014/main" id="{CB737EDF-514A-4B9C-BE87-5D2576808D73}"/>
              </a:ext>
            </a:extLst>
          </p:cNvPr>
          <p:cNvSpPr txBox="1"/>
          <p:nvPr/>
        </p:nvSpPr>
        <p:spPr>
          <a:xfrm>
            <a:off x="2781571" y="5048256"/>
            <a:ext cx="761219" cy="369332"/>
          </a:xfrm>
          <a:prstGeom prst="rect">
            <a:avLst/>
          </a:prstGeom>
          <a:noFill/>
        </p:spPr>
        <p:txBody>
          <a:bodyPr wrap="square" rtlCol="0">
            <a:spAutoFit/>
          </a:bodyPr>
          <a:lstStyle/>
          <a:p>
            <a:r>
              <a:rPr lang="en-US" dirty="0">
                <a:solidFill>
                  <a:srgbClr val="F05A28"/>
                </a:solidFill>
              </a:rPr>
              <a:t>10%</a:t>
            </a:r>
          </a:p>
        </p:txBody>
      </p:sp>
      <p:sp>
        <p:nvSpPr>
          <p:cNvPr id="92" name="Rectangle 91">
            <a:extLst>
              <a:ext uri="{FF2B5EF4-FFF2-40B4-BE49-F238E27FC236}">
                <a16:creationId xmlns:a16="http://schemas.microsoft.com/office/drawing/2014/main" id="{F1F60492-7099-4667-BEF7-245F6C645A94}"/>
              </a:ext>
            </a:extLst>
          </p:cNvPr>
          <p:cNvSpPr/>
          <p:nvPr/>
        </p:nvSpPr>
        <p:spPr>
          <a:xfrm rot="5400000">
            <a:off x="1943380" y="4413601"/>
            <a:ext cx="114416" cy="1680535"/>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52B507D-AC23-4A3E-BED3-C199D0E58D88}"/>
              </a:ext>
            </a:extLst>
          </p:cNvPr>
          <p:cNvSpPr txBox="1"/>
          <p:nvPr/>
        </p:nvSpPr>
        <p:spPr>
          <a:xfrm>
            <a:off x="1065903" y="4663576"/>
            <a:ext cx="2287798" cy="246221"/>
          </a:xfrm>
          <a:prstGeom prst="rect">
            <a:avLst/>
          </a:prstGeom>
          <a:noFill/>
        </p:spPr>
        <p:txBody>
          <a:bodyPr wrap="square" rtlCol="0">
            <a:spAutoFit/>
          </a:bodyPr>
          <a:lstStyle/>
          <a:p>
            <a:r>
              <a:rPr lang="en-US" sz="1000" b="0" dirty="0"/>
              <a:t>Financial &amp; Business Services</a:t>
            </a:r>
          </a:p>
        </p:txBody>
      </p:sp>
      <p:pic>
        <p:nvPicPr>
          <p:cNvPr id="107" name="Graphic 106">
            <a:extLst>
              <a:ext uri="{FF2B5EF4-FFF2-40B4-BE49-F238E27FC236}">
                <a16:creationId xmlns:a16="http://schemas.microsoft.com/office/drawing/2014/main" id="{8F68C2DD-6316-4D6E-B134-FF5593EF367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4516" y="4732491"/>
            <a:ext cx="217724" cy="267490"/>
          </a:xfrm>
          <a:prstGeom prst="rect">
            <a:avLst/>
          </a:prstGeom>
        </p:spPr>
      </p:pic>
      <p:sp>
        <p:nvSpPr>
          <p:cNvPr id="34" name="TextBox 33">
            <a:extLst>
              <a:ext uri="{FF2B5EF4-FFF2-40B4-BE49-F238E27FC236}">
                <a16:creationId xmlns:a16="http://schemas.microsoft.com/office/drawing/2014/main" id="{9BB5AEF3-A858-46C4-8DC2-99635377F871}"/>
              </a:ext>
            </a:extLst>
          </p:cNvPr>
          <p:cNvSpPr txBox="1"/>
          <p:nvPr/>
        </p:nvSpPr>
        <p:spPr>
          <a:xfrm>
            <a:off x="2782354" y="4714838"/>
            <a:ext cx="770050" cy="369332"/>
          </a:xfrm>
          <a:prstGeom prst="rect">
            <a:avLst/>
          </a:prstGeom>
          <a:noFill/>
        </p:spPr>
        <p:txBody>
          <a:bodyPr wrap="square" rtlCol="0">
            <a:spAutoFit/>
          </a:bodyPr>
          <a:lstStyle/>
          <a:p>
            <a:r>
              <a:rPr lang="en-US" dirty="0">
                <a:solidFill>
                  <a:srgbClr val="F05A28"/>
                </a:solidFill>
              </a:rPr>
              <a:t>10%</a:t>
            </a:r>
          </a:p>
        </p:txBody>
      </p:sp>
      <p:sp>
        <p:nvSpPr>
          <p:cNvPr id="90" name="Rectangle 89">
            <a:extLst>
              <a:ext uri="{FF2B5EF4-FFF2-40B4-BE49-F238E27FC236}">
                <a16:creationId xmlns:a16="http://schemas.microsoft.com/office/drawing/2014/main" id="{FE041ADB-8B5B-4548-9FC4-6448598D63BA}"/>
              </a:ext>
            </a:extLst>
          </p:cNvPr>
          <p:cNvSpPr/>
          <p:nvPr/>
        </p:nvSpPr>
        <p:spPr>
          <a:xfrm rot="5400000">
            <a:off x="1943380" y="4084652"/>
            <a:ext cx="114416" cy="1680535"/>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E37701C-C9CA-4BD0-99B7-4116E61A48E4}"/>
              </a:ext>
            </a:extLst>
          </p:cNvPr>
          <p:cNvSpPr txBox="1"/>
          <p:nvPr/>
        </p:nvSpPr>
        <p:spPr>
          <a:xfrm>
            <a:off x="1065903" y="4330864"/>
            <a:ext cx="2287798" cy="246221"/>
          </a:xfrm>
          <a:prstGeom prst="rect">
            <a:avLst/>
          </a:prstGeom>
          <a:noFill/>
        </p:spPr>
        <p:txBody>
          <a:bodyPr wrap="square" rtlCol="0">
            <a:spAutoFit/>
          </a:bodyPr>
          <a:lstStyle/>
          <a:p>
            <a:r>
              <a:rPr lang="en-US" sz="1000" b="0" dirty="0"/>
              <a:t>Retail, Manufacturing &amp; eCommerce</a:t>
            </a:r>
          </a:p>
        </p:txBody>
      </p:sp>
      <p:pic>
        <p:nvPicPr>
          <p:cNvPr id="109" name="Graphic 108">
            <a:extLst>
              <a:ext uri="{FF2B5EF4-FFF2-40B4-BE49-F238E27FC236}">
                <a16:creationId xmlns:a16="http://schemas.microsoft.com/office/drawing/2014/main" id="{239103B1-C39A-476A-B178-577B64390BA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9819" y="4406395"/>
            <a:ext cx="261107" cy="232726"/>
          </a:xfrm>
          <a:prstGeom prst="rect">
            <a:avLst/>
          </a:prstGeom>
        </p:spPr>
      </p:pic>
      <p:sp>
        <p:nvSpPr>
          <p:cNvPr id="37" name="TextBox 36">
            <a:extLst>
              <a:ext uri="{FF2B5EF4-FFF2-40B4-BE49-F238E27FC236}">
                <a16:creationId xmlns:a16="http://schemas.microsoft.com/office/drawing/2014/main" id="{0BF6E520-1B3B-4C69-8F07-8E04A125FDD9}"/>
              </a:ext>
            </a:extLst>
          </p:cNvPr>
          <p:cNvSpPr txBox="1"/>
          <p:nvPr/>
        </p:nvSpPr>
        <p:spPr>
          <a:xfrm>
            <a:off x="3754707" y="4381773"/>
            <a:ext cx="703003" cy="369332"/>
          </a:xfrm>
          <a:prstGeom prst="rect">
            <a:avLst/>
          </a:prstGeom>
          <a:noFill/>
        </p:spPr>
        <p:txBody>
          <a:bodyPr wrap="square" rtlCol="0">
            <a:spAutoFit/>
          </a:bodyPr>
          <a:lstStyle/>
          <a:p>
            <a:r>
              <a:rPr lang="en-US" dirty="0">
                <a:solidFill>
                  <a:srgbClr val="F05A28"/>
                </a:solidFill>
              </a:rPr>
              <a:t>15%</a:t>
            </a:r>
          </a:p>
        </p:txBody>
      </p:sp>
      <p:sp>
        <p:nvSpPr>
          <p:cNvPr id="89" name="Rectangle 88">
            <a:extLst>
              <a:ext uri="{FF2B5EF4-FFF2-40B4-BE49-F238E27FC236}">
                <a16:creationId xmlns:a16="http://schemas.microsoft.com/office/drawing/2014/main" id="{E050B017-4183-4576-BC22-8D27B54B531D}"/>
              </a:ext>
            </a:extLst>
          </p:cNvPr>
          <p:cNvSpPr/>
          <p:nvPr/>
        </p:nvSpPr>
        <p:spPr>
          <a:xfrm rot="5400000">
            <a:off x="2435944" y="3258638"/>
            <a:ext cx="114417" cy="2665667"/>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C9D7B8F-A199-4559-AF5F-3D8EB7DB7FF9}"/>
              </a:ext>
            </a:extLst>
          </p:cNvPr>
          <p:cNvSpPr txBox="1"/>
          <p:nvPr/>
        </p:nvSpPr>
        <p:spPr>
          <a:xfrm>
            <a:off x="1065903" y="5330059"/>
            <a:ext cx="2042147" cy="246221"/>
          </a:xfrm>
          <a:prstGeom prst="rect">
            <a:avLst/>
          </a:prstGeom>
          <a:noFill/>
        </p:spPr>
        <p:txBody>
          <a:bodyPr wrap="square" rtlCol="0">
            <a:spAutoFit/>
          </a:bodyPr>
          <a:lstStyle/>
          <a:p>
            <a:r>
              <a:rPr lang="en-US" sz="1000" b="0" dirty="0"/>
              <a:t>Communications &amp; Media</a:t>
            </a:r>
          </a:p>
        </p:txBody>
      </p:sp>
      <p:pic>
        <p:nvPicPr>
          <p:cNvPr id="108" name="Graphic 107">
            <a:extLst>
              <a:ext uri="{FF2B5EF4-FFF2-40B4-BE49-F238E27FC236}">
                <a16:creationId xmlns:a16="http://schemas.microsoft.com/office/drawing/2014/main" id="{17B8A109-1C23-4BAD-B974-730EFD406A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22020" y="5426796"/>
            <a:ext cx="292373" cy="205283"/>
          </a:xfrm>
          <a:prstGeom prst="rect">
            <a:avLst/>
          </a:prstGeom>
        </p:spPr>
      </p:pic>
      <p:sp>
        <p:nvSpPr>
          <p:cNvPr id="39" name="TextBox 38">
            <a:extLst>
              <a:ext uri="{FF2B5EF4-FFF2-40B4-BE49-F238E27FC236}">
                <a16:creationId xmlns:a16="http://schemas.microsoft.com/office/drawing/2014/main" id="{7F63D694-A749-49E4-B02B-E8C5D1E133AD}"/>
              </a:ext>
            </a:extLst>
          </p:cNvPr>
          <p:cNvSpPr txBox="1"/>
          <p:nvPr/>
        </p:nvSpPr>
        <p:spPr>
          <a:xfrm>
            <a:off x="2779760" y="5391552"/>
            <a:ext cx="762458" cy="369332"/>
          </a:xfrm>
          <a:prstGeom prst="rect">
            <a:avLst/>
          </a:prstGeom>
          <a:noFill/>
        </p:spPr>
        <p:txBody>
          <a:bodyPr wrap="square" rtlCol="0">
            <a:spAutoFit/>
          </a:bodyPr>
          <a:lstStyle/>
          <a:p>
            <a:r>
              <a:rPr lang="en-US" dirty="0">
                <a:solidFill>
                  <a:srgbClr val="F05A28"/>
                </a:solidFill>
              </a:rPr>
              <a:t>10%</a:t>
            </a:r>
          </a:p>
        </p:txBody>
      </p:sp>
      <p:sp>
        <p:nvSpPr>
          <p:cNvPr id="93" name="Rectangle 92">
            <a:extLst>
              <a:ext uri="{FF2B5EF4-FFF2-40B4-BE49-F238E27FC236}">
                <a16:creationId xmlns:a16="http://schemas.microsoft.com/office/drawing/2014/main" id="{42708345-8288-4F3C-9976-67CEF19E6EF6}"/>
              </a:ext>
            </a:extLst>
          </p:cNvPr>
          <p:cNvSpPr/>
          <p:nvPr/>
        </p:nvSpPr>
        <p:spPr>
          <a:xfrm rot="5400000">
            <a:off x="1943381" y="4749781"/>
            <a:ext cx="114414" cy="1680533"/>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7FB2FFC-D7D2-4638-AC5E-554808D48B97}"/>
              </a:ext>
            </a:extLst>
          </p:cNvPr>
          <p:cNvSpPr/>
          <p:nvPr/>
        </p:nvSpPr>
        <p:spPr>
          <a:xfrm rot="5400000">
            <a:off x="2908677" y="4128676"/>
            <a:ext cx="114414" cy="3610036"/>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2DCF740E-8210-438F-B133-E72CAB3BB54D}"/>
              </a:ext>
            </a:extLst>
          </p:cNvPr>
          <p:cNvSpPr txBox="1"/>
          <p:nvPr/>
        </p:nvSpPr>
        <p:spPr>
          <a:xfrm>
            <a:off x="1065903" y="5673354"/>
            <a:ext cx="515643" cy="246221"/>
          </a:xfrm>
          <a:prstGeom prst="rect">
            <a:avLst/>
          </a:prstGeom>
          <a:noFill/>
        </p:spPr>
        <p:txBody>
          <a:bodyPr wrap="square" rtlCol="0">
            <a:spAutoFit/>
          </a:bodyPr>
          <a:lstStyle/>
          <a:p>
            <a:r>
              <a:rPr lang="en-US" sz="1000" b="0" dirty="0"/>
              <a:t>Other</a:t>
            </a:r>
          </a:p>
        </p:txBody>
      </p:sp>
      <p:sp>
        <p:nvSpPr>
          <p:cNvPr id="52" name="TextBox 51">
            <a:extLst>
              <a:ext uri="{FF2B5EF4-FFF2-40B4-BE49-F238E27FC236}">
                <a16:creationId xmlns:a16="http://schemas.microsoft.com/office/drawing/2014/main" id="{D87524F8-B3F8-49C0-A721-3B616CC345F7}"/>
              </a:ext>
            </a:extLst>
          </p:cNvPr>
          <p:cNvSpPr txBox="1"/>
          <p:nvPr/>
        </p:nvSpPr>
        <p:spPr>
          <a:xfrm>
            <a:off x="4723712" y="5725673"/>
            <a:ext cx="762458" cy="369332"/>
          </a:xfrm>
          <a:prstGeom prst="rect">
            <a:avLst/>
          </a:prstGeom>
          <a:noFill/>
        </p:spPr>
        <p:txBody>
          <a:bodyPr wrap="square" rtlCol="0">
            <a:spAutoFit/>
          </a:bodyPr>
          <a:lstStyle/>
          <a:p>
            <a:r>
              <a:rPr lang="en-US" dirty="0">
                <a:solidFill>
                  <a:srgbClr val="F05A28"/>
                </a:solidFill>
              </a:rPr>
              <a:t>21%</a:t>
            </a:r>
          </a:p>
        </p:txBody>
      </p:sp>
      <p:pic>
        <p:nvPicPr>
          <p:cNvPr id="2" name="Graphic 1">
            <a:extLst>
              <a:ext uri="{FF2B5EF4-FFF2-40B4-BE49-F238E27FC236}">
                <a16:creationId xmlns:a16="http://schemas.microsoft.com/office/drawing/2014/main" id="{31BEE1CA-0778-4AE2-8F44-A733B1E92CD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54566" y="5776430"/>
            <a:ext cx="223945" cy="223945"/>
          </a:xfrm>
          <a:prstGeom prst="rect">
            <a:avLst/>
          </a:prstGeom>
        </p:spPr>
      </p:pic>
      <p:grpSp>
        <p:nvGrpSpPr>
          <p:cNvPr id="78" name="Group 77">
            <a:extLst>
              <a:ext uri="{FF2B5EF4-FFF2-40B4-BE49-F238E27FC236}">
                <a16:creationId xmlns:a16="http://schemas.microsoft.com/office/drawing/2014/main" id="{6CBA66CB-02FD-4AD3-A050-6FDF89197243}"/>
              </a:ext>
            </a:extLst>
          </p:cNvPr>
          <p:cNvGrpSpPr/>
          <p:nvPr/>
        </p:nvGrpSpPr>
        <p:grpSpPr>
          <a:xfrm>
            <a:off x="9140026" y="2928636"/>
            <a:ext cx="643075" cy="2949029"/>
            <a:chOff x="9719415" y="3217979"/>
            <a:chExt cx="643075" cy="2949029"/>
          </a:xfrm>
        </p:grpSpPr>
        <p:sp>
          <p:nvSpPr>
            <p:cNvPr id="91" name="Rectangle 90">
              <a:extLst>
                <a:ext uri="{FF2B5EF4-FFF2-40B4-BE49-F238E27FC236}">
                  <a16:creationId xmlns:a16="http://schemas.microsoft.com/office/drawing/2014/main" id="{16E17590-1365-4F09-91C1-D9582431F233}"/>
                </a:ext>
              </a:extLst>
            </p:cNvPr>
            <p:cNvSpPr/>
            <p:nvPr/>
          </p:nvSpPr>
          <p:spPr>
            <a:xfrm>
              <a:off x="9822565" y="3533279"/>
              <a:ext cx="385320" cy="2261365"/>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A099354D-3FC9-484F-8C7B-CBA7A3257D4E}"/>
                </a:ext>
              </a:extLst>
            </p:cNvPr>
            <p:cNvSpPr txBox="1"/>
            <p:nvPr/>
          </p:nvSpPr>
          <p:spPr>
            <a:xfrm>
              <a:off x="9726643" y="5766898"/>
              <a:ext cx="464497" cy="400110"/>
            </a:xfrm>
            <a:prstGeom prst="rect">
              <a:avLst/>
            </a:prstGeom>
            <a:noFill/>
          </p:spPr>
          <p:txBody>
            <a:bodyPr wrap="square" rtlCol="0">
              <a:spAutoFit/>
            </a:bodyPr>
            <a:lstStyle/>
            <a:p>
              <a:r>
                <a:rPr lang="en-US" sz="1000" b="0" dirty="0"/>
                <a:t>500-999</a:t>
              </a:r>
            </a:p>
          </p:txBody>
        </p:sp>
        <p:sp>
          <p:nvSpPr>
            <p:cNvPr id="110" name="TextBox 109">
              <a:extLst>
                <a:ext uri="{FF2B5EF4-FFF2-40B4-BE49-F238E27FC236}">
                  <a16:creationId xmlns:a16="http://schemas.microsoft.com/office/drawing/2014/main" id="{825E62A5-6356-4B1F-A9A7-32095C851837}"/>
                </a:ext>
              </a:extLst>
            </p:cNvPr>
            <p:cNvSpPr txBox="1"/>
            <p:nvPr/>
          </p:nvSpPr>
          <p:spPr>
            <a:xfrm>
              <a:off x="9719415" y="3217979"/>
              <a:ext cx="643075" cy="369332"/>
            </a:xfrm>
            <a:prstGeom prst="rect">
              <a:avLst/>
            </a:prstGeom>
            <a:noFill/>
          </p:spPr>
          <p:txBody>
            <a:bodyPr wrap="square" rtlCol="0">
              <a:spAutoFit/>
            </a:bodyPr>
            <a:lstStyle/>
            <a:p>
              <a:r>
                <a:rPr lang="en-US" dirty="0">
                  <a:solidFill>
                    <a:srgbClr val="F05A28"/>
                  </a:solidFill>
                </a:rPr>
                <a:t>24%</a:t>
              </a:r>
            </a:p>
          </p:txBody>
        </p:sp>
      </p:grpSp>
      <p:grpSp>
        <p:nvGrpSpPr>
          <p:cNvPr id="79" name="Group 78">
            <a:extLst>
              <a:ext uri="{FF2B5EF4-FFF2-40B4-BE49-F238E27FC236}">
                <a16:creationId xmlns:a16="http://schemas.microsoft.com/office/drawing/2014/main" id="{6FD32F82-65D8-467F-9160-6F3626B3E61A}"/>
              </a:ext>
            </a:extLst>
          </p:cNvPr>
          <p:cNvGrpSpPr/>
          <p:nvPr/>
        </p:nvGrpSpPr>
        <p:grpSpPr>
          <a:xfrm>
            <a:off x="8579554" y="4481036"/>
            <a:ext cx="648263" cy="1245003"/>
            <a:chOff x="9166174" y="4770379"/>
            <a:chExt cx="648263" cy="1245003"/>
          </a:xfrm>
        </p:grpSpPr>
        <p:sp>
          <p:nvSpPr>
            <p:cNvPr id="94" name="Rectangle 93">
              <a:extLst>
                <a:ext uri="{FF2B5EF4-FFF2-40B4-BE49-F238E27FC236}">
                  <a16:creationId xmlns:a16="http://schemas.microsoft.com/office/drawing/2014/main" id="{81C18E7C-F141-4DB4-B794-1DC36A096186}"/>
                </a:ext>
              </a:extLst>
            </p:cNvPr>
            <p:cNvSpPr/>
            <p:nvPr/>
          </p:nvSpPr>
          <p:spPr>
            <a:xfrm>
              <a:off x="9263352" y="5087353"/>
              <a:ext cx="278867" cy="707291"/>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D6B6B8A9-7390-40BB-BE85-31D6AB4249E4}"/>
                </a:ext>
              </a:extLst>
            </p:cNvPr>
            <p:cNvSpPr txBox="1"/>
            <p:nvPr/>
          </p:nvSpPr>
          <p:spPr>
            <a:xfrm>
              <a:off x="9166174" y="5769161"/>
              <a:ext cx="523831" cy="246221"/>
            </a:xfrm>
            <a:prstGeom prst="rect">
              <a:avLst/>
            </a:prstGeom>
            <a:noFill/>
          </p:spPr>
          <p:txBody>
            <a:bodyPr wrap="square" rtlCol="0">
              <a:spAutoFit/>
            </a:bodyPr>
            <a:lstStyle/>
            <a:p>
              <a:r>
                <a:rPr lang="en-US" sz="1000" b="0" dirty="0"/>
                <a:t>&lt;500</a:t>
              </a:r>
            </a:p>
          </p:txBody>
        </p:sp>
        <p:sp>
          <p:nvSpPr>
            <p:cNvPr id="111" name="TextBox 110">
              <a:extLst>
                <a:ext uri="{FF2B5EF4-FFF2-40B4-BE49-F238E27FC236}">
                  <a16:creationId xmlns:a16="http://schemas.microsoft.com/office/drawing/2014/main" id="{23BBDFF4-BB6B-4FB5-A950-22BD973F7159}"/>
                </a:ext>
              </a:extLst>
            </p:cNvPr>
            <p:cNvSpPr txBox="1"/>
            <p:nvPr/>
          </p:nvSpPr>
          <p:spPr>
            <a:xfrm>
              <a:off x="9171362" y="4770379"/>
              <a:ext cx="643075" cy="369332"/>
            </a:xfrm>
            <a:prstGeom prst="rect">
              <a:avLst/>
            </a:prstGeom>
            <a:noFill/>
          </p:spPr>
          <p:txBody>
            <a:bodyPr wrap="square" rtlCol="0">
              <a:spAutoFit/>
            </a:bodyPr>
            <a:lstStyle/>
            <a:p>
              <a:r>
                <a:rPr lang="en-US" dirty="0">
                  <a:solidFill>
                    <a:srgbClr val="F05A28"/>
                  </a:solidFill>
                </a:rPr>
                <a:t>8%</a:t>
              </a:r>
            </a:p>
          </p:txBody>
        </p:sp>
      </p:grpSp>
      <p:grpSp>
        <p:nvGrpSpPr>
          <p:cNvPr id="80" name="Group 79">
            <a:extLst>
              <a:ext uri="{FF2B5EF4-FFF2-40B4-BE49-F238E27FC236}">
                <a16:creationId xmlns:a16="http://schemas.microsoft.com/office/drawing/2014/main" id="{15D54E51-9493-41AE-BEE1-7B15C60EE60A}"/>
              </a:ext>
            </a:extLst>
          </p:cNvPr>
          <p:cNvGrpSpPr/>
          <p:nvPr/>
        </p:nvGrpSpPr>
        <p:grpSpPr>
          <a:xfrm>
            <a:off x="9659114" y="1484336"/>
            <a:ext cx="655741" cy="4393329"/>
            <a:chOff x="10305112" y="1773679"/>
            <a:chExt cx="655741" cy="4393329"/>
          </a:xfrm>
        </p:grpSpPr>
        <p:sp>
          <p:nvSpPr>
            <p:cNvPr id="95" name="Rectangle 94">
              <a:extLst>
                <a:ext uri="{FF2B5EF4-FFF2-40B4-BE49-F238E27FC236}">
                  <a16:creationId xmlns:a16="http://schemas.microsoft.com/office/drawing/2014/main" id="{4BF13EC6-AA97-4B83-897C-8F83D63C2488}"/>
                </a:ext>
              </a:extLst>
            </p:cNvPr>
            <p:cNvSpPr/>
            <p:nvPr/>
          </p:nvSpPr>
          <p:spPr>
            <a:xfrm>
              <a:off x="10407376" y="2074279"/>
              <a:ext cx="375483" cy="3720366"/>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800ADE94-AE70-4364-8F0F-6E48104867A7}"/>
                </a:ext>
              </a:extLst>
            </p:cNvPr>
            <p:cNvSpPr txBox="1"/>
            <p:nvPr/>
          </p:nvSpPr>
          <p:spPr>
            <a:xfrm>
              <a:off x="10305112" y="5766898"/>
              <a:ext cx="543077" cy="400110"/>
            </a:xfrm>
            <a:prstGeom prst="rect">
              <a:avLst/>
            </a:prstGeom>
            <a:noFill/>
          </p:spPr>
          <p:txBody>
            <a:bodyPr wrap="square" rtlCol="0">
              <a:spAutoFit/>
            </a:bodyPr>
            <a:lstStyle/>
            <a:p>
              <a:r>
                <a:rPr lang="en-US" sz="1000" b="0" dirty="0"/>
                <a:t>1,000-2,499</a:t>
              </a:r>
            </a:p>
          </p:txBody>
        </p:sp>
        <p:sp>
          <p:nvSpPr>
            <p:cNvPr id="113" name="TextBox 112">
              <a:extLst>
                <a:ext uri="{FF2B5EF4-FFF2-40B4-BE49-F238E27FC236}">
                  <a16:creationId xmlns:a16="http://schemas.microsoft.com/office/drawing/2014/main" id="{D30211E8-94F9-4E37-8A68-FB4F14D71AC2}"/>
                </a:ext>
              </a:extLst>
            </p:cNvPr>
            <p:cNvSpPr txBox="1"/>
            <p:nvPr/>
          </p:nvSpPr>
          <p:spPr>
            <a:xfrm>
              <a:off x="10317778" y="1773679"/>
              <a:ext cx="643075" cy="369332"/>
            </a:xfrm>
            <a:prstGeom prst="rect">
              <a:avLst/>
            </a:prstGeom>
            <a:noFill/>
          </p:spPr>
          <p:txBody>
            <a:bodyPr wrap="square" rtlCol="0">
              <a:spAutoFit/>
            </a:bodyPr>
            <a:lstStyle/>
            <a:p>
              <a:r>
                <a:rPr lang="en-US" dirty="0">
                  <a:solidFill>
                    <a:srgbClr val="F05A28"/>
                  </a:solidFill>
                </a:rPr>
                <a:t>40%</a:t>
              </a:r>
            </a:p>
          </p:txBody>
        </p:sp>
      </p:grpSp>
      <p:grpSp>
        <p:nvGrpSpPr>
          <p:cNvPr id="81" name="Group 80">
            <a:extLst>
              <a:ext uri="{FF2B5EF4-FFF2-40B4-BE49-F238E27FC236}">
                <a16:creationId xmlns:a16="http://schemas.microsoft.com/office/drawing/2014/main" id="{B520C9E7-3F9F-4A62-98DD-8A1A2EE55BE4}"/>
              </a:ext>
            </a:extLst>
          </p:cNvPr>
          <p:cNvGrpSpPr/>
          <p:nvPr/>
        </p:nvGrpSpPr>
        <p:grpSpPr>
          <a:xfrm>
            <a:off x="10181343" y="3122403"/>
            <a:ext cx="643075" cy="2747282"/>
            <a:chOff x="10887801" y="3411746"/>
            <a:chExt cx="643075" cy="2747282"/>
          </a:xfrm>
        </p:grpSpPr>
        <p:sp>
          <p:nvSpPr>
            <p:cNvPr id="97" name="Rectangle 96">
              <a:extLst>
                <a:ext uri="{FF2B5EF4-FFF2-40B4-BE49-F238E27FC236}">
                  <a16:creationId xmlns:a16="http://schemas.microsoft.com/office/drawing/2014/main" id="{4C7FC572-D9B1-4BF1-8906-44CD2184E6FC}"/>
                </a:ext>
              </a:extLst>
            </p:cNvPr>
            <p:cNvSpPr/>
            <p:nvPr/>
          </p:nvSpPr>
          <p:spPr>
            <a:xfrm>
              <a:off x="10990638" y="3722103"/>
              <a:ext cx="375483" cy="2072541"/>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2" name="TextBox 101">
              <a:extLst>
                <a:ext uri="{FF2B5EF4-FFF2-40B4-BE49-F238E27FC236}">
                  <a16:creationId xmlns:a16="http://schemas.microsoft.com/office/drawing/2014/main" id="{63EE64AA-9E86-426C-ABF7-2E90468668CF}"/>
                </a:ext>
              </a:extLst>
            </p:cNvPr>
            <p:cNvSpPr txBox="1"/>
            <p:nvPr/>
          </p:nvSpPr>
          <p:spPr>
            <a:xfrm>
              <a:off x="10901753" y="5758918"/>
              <a:ext cx="577070" cy="400110"/>
            </a:xfrm>
            <a:prstGeom prst="rect">
              <a:avLst/>
            </a:prstGeom>
            <a:noFill/>
          </p:spPr>
          <p:txBody>
            <a:bodyPr wrap="square" rtlCol="0">
              <a:spAutoFit/>
            </a:bodyPr>
            <a:lstStyle/>
            <a:p>
              <a:r>
                <a:rPr lang="en-US" sz="1000" b="0" dirty="0"/>
                <a:t>2,500-4,999</a:t>
              </a:r>
            </a:p>
          </p:txBody>
        </p:sp>
        <p:sp>
          <p:nvSpPr>
            <p:cNvPr id="114" name="TextBox 113">
              <a:extLst>
                <a:ext uri="{FF2B5EF4-FFF2-40B4-BE49-F238E27FC236}">
                  <a16:creationId xmlns:a16="http://schemas.microsoft.com/office/drawing/2014/main" id="{1B3CB03D-2823-4406-8300-E7B33C89C292}"/>
                </a:ext>
              </a:extLst>
            </p:cNvPr>
            <p:cNvSpPr txBox="1"/>
            <p:nvPr/>
          </p:nvSpPr>
          <p:spPr>
            <a:xfrm>
              <a:off x="10887801" y="3411746"/>
              <a:ext cx="643075" cy="369332"/>
            </a:xfrm>
            <a:prstGeom prst="rect">
              <a:avLst/>
            </a:prstGeom>
            <a:noFill/>
          </p:spPr>
          <p:txBody>
            <a:bodyPr wrap="square" rtlCol="0">
              <a:spAutoFit/>
            </a:bodyPr>
            <a:lstStyle/>
            <a:p>
              <a:r>
                <a:rPr lang="en-US" dirty="0">
                  <a:solidFill>
                    <a:srgbClr val="F05A28"/>
                  </a:solidFill>
                </a:rPr>
                <a:t>22%</a:t>
              </a:r>
            </a:p>
          </p:txBody>
        </p:sp>
      </p:grpSp>
      <p:grpSp>
        <p:nvGrpSpPr>
          <p:cNvPr id="82" name="Group 81">
            <a:extLst>
              <a:ext uri="{FF2B5EF4-FFF2-40B4-BE49-F238E27FC236}">
                <a16:creationId xmlns:a16="http://schemas.microsoft.com/office/drawing/2014/main" id="{46EEB26A-3911-4547-8F86-AC641630D2B7}"/>
              </a:ext>
            </a:extLst>
          </p:cNvPr>
          <p:cNvGrpSpPr/>
          <p:nvPr/>
        </p:nvGrpSpPr>
        <p:grpSpPr>
          <a:xfrm>
            <a:off x="10719784" y="4620784"/>
            <a:ext cx="693889" cy="1095011"/>
            <a:chOff x="11507943" y="4910127"/>
            <a:chExt cx="693889" cy="1095011"/>
          </a:xfrm>
        </p:grpSpPr>
        <p:sp>
          <p:nvSpPr>
            <p:cNvPr id="88" name="Rectangle 87">
              <a:extLst>
                <a:ext uri="{FF2B5EF4-FFF2-40B4-BE49-F238E27FC236}">
                  <a16:creationId xmlns:a16="http://schemas.microsoft.com/office/drawing/2014/main" id="{DE3736F6-871F-4552-9913-BD6659157337}"/>
                </a:ext>
              </a:extLst>
            </p:cNvPr>
            <p:cNvSpPr/>
            <p:nvPr/>
          </p:nvSpPr>
          <p:spPr>
            <a:xfrm>
              <a:off x="11613260" y="5223859"/>
              <a:ext cx="300996" cy="570786"/>
            </a:xfrm>
            <a:prstGeom prst="rect">
              <a:avLst/>
            </a:prstGeom>
            <a:solidFill>
              <a:srgbClr val="F05A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F2203F25-7FAC-41CE-9E22-64A8EAF18F52}"/>
                </a:ext>
              </a:extLst>
            </p:cNvPr>
            <p:cNvSpPr txBox="1"/>
            <p:nvPr/>
          </p:nvSpPr>
          <p:spPr>
            <a:xfrm>
              <a:off x="11515461" y="5758917"/>
              <a:ext cx="686371" cy="246221"/>
            </a:xfrm>
            <a:prstGeom prst="rect">
              <a:avLst/>
            </a:prstGeom>
            <a:noFill/>
          </p:spPr>
          <p:txBody>
            <a:bodyPr wrap="square" rtlCol="0">
              <a:spAutoFit/>
            </a:bodyPr>
            <a:lstStyle/>
            <a:p>
              <a:r>
                <a:rPr lang="en-US" sz="1000" b="0" dirty="0"/>
                <a:t>&gt;4,999</a:t>
              </a:r>
            </a:p>
          </p:txBody>
        </p:sp>
        <p:sp>
          <p:nvSpPr>
            <p:cNvPr id="115" name="TextBox 114">
              <a:extLst>
                <a:ext uri="{FF2B5EF4-FFF2-40B4-BE49-F238E27FC236}">
                  <a16:creationId xmlns:a16="http://schemas.microsoft.com/office/drawing/2014/main" id="{8D81AF61-8BBD-491B-89BB-E2189292AE19}"/>
                </a:ext>
              </a:extLst>
            </p:cNvPr>
            <p:cNvSpPr txBox="1"/>
            <p:nvPr/>
          </p:nvSpPr>
          <p:spPr>
            <a:xfrm>
              <a:off x="11507943" y="4910127"/>
              <a:ext cx="643075" cy="369332"/>
            </a:xfrm>
            <a:prstGeom prst="rect">
              <a:avLst/>
            </a:prstGeom>
            <a:noFill/>
          </p:spPr>
          <p:txBody>
            <a:bodyPr wrap="square" rtlCol="0">
              <a:spAutoFit/>
            </a:bodyPr>
            <a:lstStyle/>
            <a:p>
              <a:r>
                <a:rPr lang="en-US" dirty="0">
                  <a:solidFill>
                    <a:srgbClr val="F05A28"/>
                  </a:solidFill>
                </a:rPr>
                <a:t>6%</a:t>
              </a:r>
            </a:p>
          </p:txBody>
        </p:sp>
      </p:grpSp>
      <p:sp>
        <p:nvSpPr>
          <p:cNvPr id="116" name="TextBox 115">
            <a:extLst>
              <a:ext uri="{FF2B5EF4-FFF2-40B4-BE49-F238E27FC236}">
                <a16:creationId xmlns:a16="http://schemas.microsoft.com/office/drawing/2014/main" id="{C37FC31A-78DD-4388-8E35-27F83070D474}"/>
              </a:ext>
            </a:extLst>
          </p:cNvPr>
          <p:cNvSpPr txBox="1"/>
          <p:nvPr/>
        </p:nvSpPr>
        <p:spPr>
          <a:xfrm>
            <a:off x="8574824" y="895827"/>
            <a:ext cx="2729029" cy="523220"/>
          </a:xfrm>
          <a:prstGeom prst="rect">
            <a:avLst/>
          </a:prstGeom>
          <a:noFill/>
        </p:spPr>
        <p:txBody>
          <a:bodyPr wrap="square" rtlCol="0">
            <a:spAutoFit/>
          </a:bodyPr>
          <a:lstStyle/>
          <a:p>
            <a:pPr algn="ctr"/>
            <a:r>
              <a:rPr lang="en-US" sz="1400" dirty="0">
                <a:solidFill>
                  <a:srgbClr val="53616F"/>
                </a:solidFill>
              </a:rPr>
              <a:t>How many employees work at your organization worldwide?</a:t>
            </a:r>
          </a:p>
        </p:txBody>
      </p:sp>
    </p:spTree>
    <p:extLst>
      <p:ext uri="{BB962C8B-B14F-4D97-AF65-F5344CB8AC3E}">
        <p14:creationId xmlns:p14="http://schemas.microsoft.com/office/powerpoint/2010/main" val="174915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20</a:t>
            </a:fld>
            <a:endParaRPr lang="en-US" dirty="0"/>
          </a:p>
        </p:txBody>
      </p:sp>
      <p:pic>
        <p:nvPicPr>
          <p:cNvPr id="2" name="Picture 1">
            <a:extLst>
              <a:ext uri="{FF2B5EF4-FFF2-40B4-BE49-F238E27FC236}">
                <a16:creationId xmlns:a16="http://schemas.microsoft.com/office/drawing/2014/main" id="{8F406037-CC9E-47F2-8DE9-66B427FBDF1A}"/>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191956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21</a:t>
            </a:fld>
            <a:endParaRPr lang="en-US" dirty="0"/>
          </a:p>
        </p:txBody>
      </p:sp>
      <p:pic>
        <p:nvPicPr>
          <p:cNvPr id="2" name="Picture 1">
            <a:extLst>
              <a:ext uri="{FF2B5EF4-FFF2-40B4-BE49-F238E27FC236}">
                <a16:creationId xmlns:a16="http://schemas.microsoft.com/office/drawing/2014/main" id="{1C159AFC-FEE7-495E-8B33-65189387C056}"/>
              </a:ext>
            </a:extLst>
          </p:cNvPr>
          <p:cNvPicPr>
            <a:picLocks noChangeAspect="1"/>
          </p:cNvPicPr>
          <p:nvPr/>
        </p:nvPicPr>
        <p:blipFill>
          <a:blip r:embed="rId3"/>
          <a:stretch>
            <a:fillRect/>
          </a:stretch>
        </p:blipFill>
        <p:spPr>
          <a:xfrm>
            <a:off x="1941200" y="0"/>
            <a:ext cx="8675360" cy="6279424"/>
          </a:xfrm>
          <a:prstGeom prst="rect">
            <a:avLst/>
          </a:prstGeom>
        </p:spPr>
      </p:pic>
    </p:spTree>
    <p:extLst>
      <p:ext uri="{BB962C8B-B14F-4D97-AF65-F5344CB8AC3E}">
        <p14:creationId xmlns:p14="http://schemas.microsoft.com/office/powerpoint/2010/main" val="139012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22</a:t>
            </a:fld>
            <a:endParaRPr lang="en-US" dirty="0"/>
          </a:p>
        </p:txBody>
      </p:sp>
      <p:pic>
        <p:nvPicPr>
          <p:cNvPr id="2" name="Picture 1">
            <a:extLst>
              <a:ext uri="{FF2B5EF4-FFF2-40B4-BE49-F238E27FC236}">
                <a16:creationId xmlns:a16="http://schemas.microsoft.com/office/drawing/2014/main" id="{BF1BAA44-AB2C-4F64-B73E-B6CEEE8E50E8}"/>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756383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23</a:t>
            </a:fld>
            <a:endParaRPr lang="en-US" dirty="0"/>
          </a:p>
        </p:txBody>
      </p:sp>
      <p:pic>
        <p:nvPicPr>
          <p:cNvPr id="2" name="Picture 1">
            <a:extLst>
              <a:ext uri="{FF2B5EF4-FFF2-40B4-BE49-F238E27FC236}">
                <a16:creationId xmlns:a16="http://schemas.microsoft.com/office/drawing/2014/main" id="{FF2CDF9A-CBFC-4BC3-8DAD-4C3726EF9743}"/>
              </a:ext>
            </a:extLst>
          </p:cNvPr>
          <p:cNvPicPr>
            <a:picLocks noChangeAspect="1"/>
          </p:cNvPicPr>
          <p:nvPr/>
        </p:nvPicPr>
        <p:blipFill>
          <a:blip r:embed="rId3"/>
          <a:stretch>
            <a:fillRect/>
          </a:stretch>
        </p:blipFill>
        <p:spPr>
          <a:xfrm>
            <a:off x="2047880" y="121919"/>
            <a:ext cx="8675360" cy="6279424"/>
          </a:xfrm>
          <a:prstGeom prst="rect">
            <a:avLst/>
          </a:prstGeom>
        </p:spPr>
      </p:pic>
    </p:spTree>
    <p:extLst>
      <p:ext uri="{BB962C8B-B14F-4D97-AF65-F5344CB8AC3E}">
        <p14:creationId xmlns:p14="http://schemas.microsoft.com/office/powerpoint/2010/main" val="307887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24</a:t>
            </a:fld>
            <a:endParaRPr lang="en-US" dirty="0"/>
          </a:p>
        </p:txBody>
      </p:sp>
      <p:pic>
        <p:nvPicPr>
          <p:cNvPr id="2" name="Picture 1">
            <a:extLst>
              <a:ext uri="{FF2B5EF4-FFF2-40B4-BE49-F238E27FC236}">
                <a16:creationId xmlns:a16="http://schemas.microsoft.com/office/drawing/2014/main" id="{039F423D-7EDC-4384-8ED7-C91311CB706F}"/>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32535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25</a:t>
            </a:fld>
            <a:endParaRPr lang="en-US" dirty="0"/>
          </a:p>
        </p:txBody>
      </p:sp>
      <p:pic>
        <p:nvPicPr>
          <p:cNvPr id="2" name="Picture 1">
            <a:extLst>
              <a:ext uri="{FF2B5EF4-FFF2-40B4-BE49-F238E27FC236}">
                <a16:creationId xmlns:a16="http://schemas.microsoft.com/office/drawing/2014/main" id="{ECA1A0F5-9509-4DD4-91D8-05E048AD82B6}"/>
              </a:ext>
            </a:extLst>
          </p:cNvPr>
          <p:cNvPicPr>
            <a:picLocks noChangeAspect="1"/>
          </p:cNvPicPr>
          <p:nvPr/>
        </p:nvPicPr>
        <p:blipFill>
          <a:blip r:embed="rId3"/>
          <a:stretch>
            <a:fillRect/>
          </a:stretch>
        </p:blipFill>
        <p:spPr>
          <a:xfrm>
            <a:off x="1941200" y="121919"/>
            <a:ext cx="8675360" cy="6279424"/>
          </a:xfrm>
          <a:prstGeom prst="rect">
            <a:avLst/>
          </a:prstGeom>
        </p:spPr>
      </p:pic>
    </p:spTree>
    <p:extLst>
      <p:ext uri="{BB962C8B-B14F-4D97-AF65-F5344CB8AC3E}">
        <p14:creationId xmlns:p14="http://schemas.microsoft.com/office/powerpoint/2010/main" val="109823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26</a:t>
            </a:fld>
            <a:endParaRPr lang="en-US" dirty="0"/>
          </a:p>
        </p:txBody>
      </p:sp>
      <p:pic>
        <p:nvPicPr>
          <p:cNvPr id="2" name="Picture 1">
            <a:extLst>
              <a:ext uri="{FF2B5EF4-FFF2-40B4-BE49-F238E27FC236}">
                <a16:creationId xmlns:a16="http://schemas.microsoft.com/office/drawing/2014/main" id="{B2A1E50D-DD3B-4764-9FF1-4BF8B41846B1}"/>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376977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27</a:t>
            </a:fld>
            <a:endParaRPr lang="en-US" dirty="0"/>
          </a:p>
        </p:txBody>
      </p:sp>
      <p:pic>
        <p:nvPicPr>
          <p:cNvPr id="2" name="Picture 1">
            <a:extLst>
              <a:ext uri="{FF2B5EF4-FFF2-40B4-BE49-F238E27FC236}">
                <a16:creationId xmlns:a16="http://schemas.microsoft.com/office/drawing/2014/main" id="{1ED68A2A-DE33-42F1-84F7-0FA352183A10}"/>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2141415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28</a:t>
            </a:fld>
            <a:endParaRPr lang="en-US" dirty="0"/>
          </a:p>
        </p:txBody>
      </p:sp>
      <p:pic>
        <p:nvPicPr>
          <p:cNvPr id="2" name="Picture 1">
            <a:extLst>
              <a:ext uri="{FF2B5EF4-FFF2-40B4-BE49-F238E27FC236}">
                <a16:creationId xmlns:a16="http://schemas.microsoft.com/office/drawing/2014/main" id="{E3A84550-73D8-49CD-81CB-174DAF3B51A1}"/>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146456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29</a:t>
            </a:fld>
            <a:endParaRPr lang="en-US" dirty="0"/>
          </a:p>
        </p:txBody>
      </p:sp>
      <p:sp>
        <p:nvSpPr>
          <p:cNvPr id="7" name="Rectangle 6">
            <a:extLst>
              <a:ext uri="{FF2B5EF4-FFF2-40B4-BE49-F238E27FC236}">
                <a16:creationId xmlns:a16="http://schemas.microsoft.com/office/drawing/2014/main" id="{F28166CE-7343-4192-9A77-6A8C8EE7C63C}"/>
              </a:ext>
            </a:extLst>
          </p:cNvPr>
          <p:cNvSpPr/>
          <p:nvPr/>
        </p:nvSpPr>
        <p:spPr>
          <a:xfrm>
            <a:off x="3102785" y="773388"/>
            <a:ext cx="6096000" cy="646331"/>
          </a:xfrm>
          <a:prstGeom prst="rect">
            <a:avLst/>
          </a:prstGeom>
        </p:spPr>
        <p:txBody>
          <a:bodyPr>
            <a:spAutoFit/>
          </a:bodyPr>
          <a:lstStyle/>
          <a:p>
            <a:pPr algn="ctr">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dirty="0">
                <a:solidFill>
                  <a:sysClr val="windowText" lastClr="000000">
                    <a:lumMod val="95000"/>
                    <a:lumOff val="5000"/>
                  </a:sysClr>
                </a:solidFill>
                <a:cs typeface="Arial" panose="020B0604020202020204" pitchFamily="34" charset="0"/>
              </a:rPr>
              <a:t>Q12: Rate your engagement with the following types of automation for each area</a:t>
            </a:r>
          </a:p>
        </p:txBody>
      </p:sp>
      <p:pic>
        <p:nvPicPr>
          <p:cNvPr id="6" name="Picture 5">
            <a:extLst>
              <a:ext uri="{FF2B5EF4-FFF2-40B4-BE49-F238E27FC236}">
                <a16:creationId xmlns:a16="http://schemas.microsoft.com/office/drawing/2014/main" id="{26C947BB-B685-4E11-A7CA-996D0BCD7B8F}"/>
              </a:ext>
            </a:extLst>
          </p:cNvPr>
          <p:cNvPicPr>
            <a:picLocks noChangeAspect="1"/>
          </p:cNvPicPr>
          <p:nvPr/>
        </p:nvPicPr>
        <p:blipFill>
          <a:blip r:embed="rId3"/>
          <a:stretch>
            <a:fillRect/>
          </a:stretch>
        </p:blipFill>
        <p:spPr>
          <a:xfrm>
            <a:off x="0" y="2665680"/>
            <a:ext cx="12192000" cy="1526639"/>
          </a:xfrm>
          <a:prstGeom prst="rect">
            <a:avLst/>
          </a:prstGeom>
        </p:spPr>
      </p:pic>
    </p:spTree>
    <p:extLst>
      <p:ext uri="{BB962C8B-B14F-4D97-AF65-F5344CB8AC3E}">
        <p14:creationId xmlns:p14="http://schemas.microsoft.com/office/powerpoint/2010/main" val="249702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DFBCF6-7007-4509-983E-24F997FCDB81}"/>
              </a:ext>
            </a:extLst>
          </p:cNvPr>
          <p:cNvSpPr>
            <a:spLocks noGrp="1"/>
          </p:cNvSpPr>
          <p:nvPr>
            <p:ph type="sldNum" sz="quarter" idx="10"/>
          </p:nvPr>
        </p:nvSpPr>
        <p:spPr/>
        <p:txBody>
          <a:bodyPr/>
          <a:lstStyle/>
          <a:p>
            <a:pPr>
              <a:defRPr/>
            </a:pPr>
            <a:fld id="{A235F780-67B9-477C-8517-42BD98B7422C}" type="slidenum">
              <a:rPr lang="en-US" smtClean="0"/>
              <a:pPr>
                <a:defRPr/>
              </a:pPr>
              <a:t>3</a:t>
            </a:fld>
            <a:endParaRPr lang="en-US" dirty="0"/>
          </a:p>
        </p:txBody>
      </p:sp>
      <p:sp>
        <p:nvSpPr>
          <p:cNvPr id="4" name="Title 3">
            <a:extLst>
              <a:ext uri="{FF2B5EF4-FFF2-40B4-BE49-F238E27FC236}">
                <a16:creationId xmlns:a16="http://schemas.microsoft.com/office/drawing/2014/main" id="{5B340DDA-5D18-414B-AA06-26FD653FBB8D}"/>
              </a:ext>
            </a:extLst>
          </p:cNvPr>
          <p:cNvSpPr>
            <a:spLocks noGrp="1"/>
          </p:cNvSpPr>
          <p:nvPr>
            <p:ph type="title"/>
          </p:nvPr>
        </p:nvSpPr>
        <p:spPr/>
        <p:txBody>
          <a:bodyPr/>
          <a:lstStyle/>
          <a:p>
            <a:r>
              <a:rPr lang="en-US" dirty="0"/>
              <a:t>Automation is IT’s Leading Initiative</a:t>
            </a:r>
          </a:p>
        </p:txBody>
      </p:sp>
      <p:graphicFrame>
        <p:nvGraphicFramePr>
          <p:cNvPr id="7" name="Chart 6">
            <a:extLst>
              <a:ext uri="{FF2B5EF4-FFF2-40B4-BE49-F238E27FC236}">
                <a16:creationId xmlns:a16="http://schemas.microsoft.com/office/drawing/2014/main" id="{73D5B055-174B-44B5-AC7A-B6CB822C39FE}"/>
              </a:ext>
            </a:extLst>
          </p:cNvPr>
          <p:cNvGraphicFramePr/>
          <p:nvPr>
            <p:extLst>
              <p:ext uri="{D42A27DB-BD31-4B8C-83A1-F6EECF244321}">
                <p14:modId xmlns:p14="http://schemas.microsoft.com/office/powerpoint/2010/main" val="693971691"/>
              </p:ext>
            </p:extLst>
          </p:nvPr>
        </p:nvGraphicFramePr>
        <p:xfrm>
          <a:off x="1798536" y="871538"/>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458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30</a:t>
            </a:fld>
            <a:endParaRPr lang="en-US" dirty="0"/>
          </a:p>
        </p:txBody>
      </p:sp>
      <p:pic>
        <p:nvPicPr>
          <p:cNvPr id="4" name="Picture 3">
            <a:extLst>
              <a:ext uri="{FF2B5EF4-FFF2-40B4-BE49-F238E27FC236}">
                <a16:creationId xmlns:a16="http://schemas.microsoft.com/office/drawing/2014/main" id="{EDF52F84-30E2-4089-8133-436621B70941}"/>
              </a:ext>
            </a:extLst>
          </p:cNvPr>
          <p:cNvPicPr>
            <a:picLocks noChangeAspect="1"/>
          </p:cNvPicPr>
          <p:nvPr/>
        </p:nvPicPr>
        <p:blipFill>
          <a:blip r:embed="rId3"/>
          <a:stretch>
            <a:fillRect/>
          </a:stretch>
        </p:blipFill>
        <p:spPr>
          <a:xfrm>
            <a:off x="1761368" y="121919"/>
            <a:ext cx="8669263" cy="6285521"/>
          </a:xfrm>
          <a:prstGeom prst="rect">
            <a:avLst/>
          </a:prstGeom>
        </p:spPr>
      </p:pic>
    </p:spTree>
    <p:extLst>
      <p:ext uri="{BB962C8B-B14F-4D97-AF65-F5344CB8AC3E}">
        <p14:creationId xmlns:p14="http://schemas.microsoft.com/office/powerpoint/2010/main" val="9350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31</a:t>
            </a:fld>
            <a:endParaRPr lang="en-US" dirty="0"/>
          </a:p>
        </p:txBody>
      </p:sp>
      <p:pic>
        <p:nvPicPr>
          <p:cNvPr id="2" name="Picture 1">
            <a:extLst>
              <a:ext uri="{FF2B5EF4-FFF2-40B4-BE49-F238E27FC236}">
                <a16:creationId xmlns:a16="http://schemas.microsoft.com/office/drawing/2014/main" id="{7AEEBAE7-D595-4E5F-B217-A6BAC600C701}"/>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95768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32</a:t>
            </a:fld>
            <a:endParaRPr lang="en-US" dirty="0"/>
          </a:p>
        </p:txBody>
      </p:sp>
      <p:pic>
        <p:nvPicPr>
          <p:cNvPr id="2" name="Picture 1">
            <a:extLst>
              <a:ext uri="{FF2B5EF4-FFF2-40B4-BE49-F238E27FC236}">
                <a16:creationId xmlns:a16="http://schemas.microsoft.com/office/drawing/2014/main" id="{0058D6FA-9025-4BA5-B177-FDDC611FF19A}"/>
              </a:ext>
            </a:extLst>
          </p:cNvPr>
          <p:cNvPicPr>
            <a:picLocks noChangeAspect="1"/>
          </p:cNvPicPr>
          <p:nvPr/>
        </p:nvPicPr>
        <p:blipFill>
          <a:blip r:embed="rId3"/>
          <a:stretch>
            <a:fillRect/>
          </a:stretch>
        </p:blipFill>
        <p:spPr>
          <a:xfrm>
            <a:off x="1910720" y="0"/>
            <a:ext cx="8675360" cy="6279424"/>
          </a:xfrm>
          <a:prstGeom prst="rect">
            <a:avLst/>
          </a:prstGeom>
        </p:spPr>
      </p:pic>
    </p:spTree>
    <p:extLst>
      <p:ext uri="{BB962C8B-B14F-4D97-AF65-F5344CB8AC3E}">
        <p14:creationId xmlns:p14="http://schemas.microsoft.com/office/powerpoint/2010/main" val="180123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33</a:t>
            </a:fld>
            <a:endParaRPr lang="en-US" dirty="0"/>
          </a:p>
        </p:txBody>
      </p:sp>
      <p:pic>
        <p:nvPicPr>
          <p:cNvPr id="2" name="Picture 1">
            <a:extLst>
              <a:ext uri="{FF2B5EF4-FFF2-40B4-BE49-F238E27FC236}">
                <a16:creationId xmlns:a16="http://schemas.microsoft.com/office/drawing/2014/main" id="{F5C76B6D-1306-4261-BB78-8E527AD26D3B}"/>
              </a:ext>
            </a:extLst>
          </p:cNvPr>
          <p:cNvPicPr>
            <a:picLocks noChangeAspect="1"/>
          </p:cNvPicPr>
          <p:nvPr/>
        </p:nvPicPr>
        <p:blipFill>
          <a:blip r:embed="rId3"/>
          <a:stretch>
            <a:fillRect/>
          </a:stretch>
        </p:blipFill>
        <p:spPr>
          <a:xfrm>
            <a:off x="1651640" y="0"/>
            <a:ext cx="8675360" cy="6279424"/>
          </a:xfrm>
          <a:prstGeom prst="rect">
            <a:avLst/>
          </a:prstGeom>
        </p:spPr>
      </p:pic>
    </p:spTree>
    <p:extLst>
      <p:ext uri="{BB962C8B-B14F-4D97-AF65-F5344CB8AC3E}">
        <p14:creationId xmlns:p14="http://schemas.microsoft.com/office/powerpoint/2010/main" val="142372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34</a:t>
            </a:fld>
            <a:endParaRPr lang="en-US" dirty="0"/>
          </a:p>
        </p:txBody>
      </p:sp>
      <p:pic>
        <p:nvPicPr>
          <p:cNvPr id="2" name="Picture 1">
            <a:extLst>
              <a:ext uri="{FF2B5EF4-FFF2-40B4-BE49-F238E27FC236}">
                <a16:creationId xmlns:a16="http://schemas.microsoft.com/office/drawing/2014/main" id="{476E6B44-1C46-4C37-B57D-818BA9710511}"/>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3046353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35</a:t>
            </a:fld>
            <a:endParaRPr lang="en-US" dirty="0"/>
          </a:p>
        </p:txBody>
      </p:sp>
      <p:pic>
        <p:nvPicPr>
          <p:cNvPr id="2" name="Picture 1">
            <a:extLst>
              <a:ext uri="{FF2B5EF4-FFF2-40B4-BE49-F238E27FC236}">
                <a16:creationId xmlns:a16="http://schemas.microsoft.com/office/drawing/2014/main" id="{38729F0D-06A7-4C4A-8A1E-6FC6F246E9D4}"/>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68813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36</a:t>
            </a:fld>
            <a:endParaRPr lang="en-US" dirty="0"/>
          </a:p>
        </p:txBody>
      </p:sp>
      <p:pic>
        <p:nvPicPr>
          <p:cNvPr id="2" name="Picture 1">
            <a:extLst>
              <a:ext uri="{FF2B5EF4-FFF2-40B4-BE49-F238E27FC236}">
                <a16:creationId xmlns:a16="http://schemas.microsoft.com/office/drawing/2014/main" id="{3FC6657E-0C3D-4543-BCCD-8A189885812B}"/>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1425654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37</a:t>
            </a:fld>
            <a:endParaRPr lang="en-US" dirty="0"/>
          </a:p>
        </p:txBody>
      </p:sp>
      <p:pic>
        <p:nvPicPr>
          <p:cNvPr id="2" name="Picture 1">
            <a:extLst>
              <a:ext uri="{FF2B5EF4-FFF2-40B4-BE49-F238E27FC236}">
                <a16:creationId xmlns:a16="http://schemas.microsoft.com/office/drawing/2014/main" id="{C1EFA938-7CC0-4A26-B8ED-986B095F9DF8}"/>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3536253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38</a:t>
            </a:fld>
            <a:endParaRPr lang="en-US" dirty="0"/>
          </a:p>
        </p:txBody>
      </p:sp>
      <p:pic>
        <p:nvPicPr>
          <p:cNvPr id="2" name="Picture 1">
            <a:extLst>
              <a:ext uri="{FF2B5EF4-FFF2-40B4-BE49-F238E27FC236}">
                <a16:creationId xmlns:a16="http://schemas.microsoft.com/office/drawing/2014/main" id="{75C700C7-4DD8-4D4F-99E7-BA6D31AF8BC9}"/>
              </a:ext>
            </a:extLst>
          </p:cNvPr>
          <p:cNvPicPr>
            <a:picLocks noChangeAspect="1"/>
          </p:cNvPicPr>
          <p:nvPr/>
        </p:nvPicPr>
        <p:blipFill>
          <a:blip r:embed="rId3"/>
          <a:stretch>
            <a:fillRect/>
          </a:stretch>
        </p:blipFill>
        <p:spPr>
          <a:xfrm>
            <a:off x="1865000" y="0"/>
            <a:ext cx="8675360" cy="6279424"/>
          </a:xfrm>
          <a:prstGeom prst="rect">
            <a:avLst/>
          </a:prstGeom>
        </p:spPr>
      </p:pic>
    </p:spTree>
    <p:extLst>
      <p:ext uri="{BB962C8B-B14F-4D97-AF65-F5344CB8AC3E}">
        <p14:creationId xmlns:p14="http://schemas.microsoft.com/office/powerpoint/2010/main" val="1410966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39</a:t>
            </a:fld>
            <a:endParaRPr lang="en-US" dirty="0"/>
          </a:p>
        </p:txBody>
      </p:sp>
      <p:pic>
        <p:nvPicPr>
          <p:cNvPr id="2" name="Picture 1">
            <a:extLst>
              <a:ext uri="{FF2B5EF4-FFF2-40B4-BE49-F238E27FC236}">
                <a16:creationId xmlns:a16="http://schemas.microsoft.com/office/drawing/2014/main" id="{A36F11A4-FC27-494C-A7B5-31B00C096DA1}"/>
              </a:ext>
            </a:extLst>
          </p:cNvPr>
          <p:cNvPicPr>
            <a:picLocks noChangeAspect="1"/>
          </p:cNvPicPr>
          <p:nvPr/>
        </p:nvPicPr>
        <p:blipFill>
          <a:blip r:embed="rId3"/>
          <a:stretch>
            <a:fillRect/>
          </a:stretch>
        </p:blipFill>
        <p:spPr>
          <a:xfrm>
            <a:off x="1880240" y="0"/>
            <a:ext cx="8675360" cy="6279424"/>
          </a:xfrm>
          <a:prstGeom prst="rect">
            <a:avLst/>
          </a:prstGeom>
        </p:spPr>
      </p:pic>
    </p:spTree>
    <p:extLst>
      <p:ext uri="{BB962C8B-B14F-4D97-AF65-F5344CB8AC3E}">
        <p14:creationId xmlns:p14="http://schemas.microsoft.com/office/powerpoint/2010/main" val="419238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DD2FC3-03DC-4B9D-938D-4E8F96C345C1}"/>
              </a:ext>
            </a:extLst>
          </p:cNvPr>
          <p:cNvSpPr>
            <a:spLocks noGrp="1"/>
          </p:cNvSpPr>
          <p:nvPr>
            <p:ph type="sldNum" sz="quarter" idx="10"/>
          </p:nvPr>
        </p:nvSpPr>
        <p:spPr/>
        <p:txBody>
          <a:bodyPr/>
          <a:lstStyle/>
          <a:p>
            <a:pPr>
              <a:defRPr/>
            </a:pPr>
            <a:fld id="{A235F780-67B9-477C-8517-42BD98B7422C}" type="slidenum">
              <a:rPr lang="en-US" smtClean="0"/>
              <a:pPr>
                <a:defRPr/>
              </a:pPr>
              <a:t>4</a:t>
            </a:fld>
            <a:endParaRPr lang="en-US" dirty="0"/>
          </a:p>
        </p:txBody>
      </p:sp>
      <p:sp>
        <p:nvSpPr>
          <p:cNvPr id="4" name="Title 3">
            <a:extLst>
              <a:ext uri="{FF2B5EF4-FFF2-40B4-BE49-F238E27FC236}">
                <a16:creationId xmlns:a16="http://schemas.microsoft.com/office/drawing/2014/main" id="{153BF2D3-C2CE-463E-8576-AADC536B325D}"/>
              </a:ext>
            </a:extLst>
          </p:cNvPr>
          <p:cNvSpPr>
            <a:spLocks noGrp="1"/>
          </p:cNvSpPr>
          <p:nvPr>
            <p:ph type="title"/>
          </p:nvPr>
        </p:nvSpPr>
        <p:spPr/>
        <p:txBody>
          <a:bodyPr/>
          <a:lstStyle/>
          <a:p>
            <a:r>
              <a:rPr lang="en-US" dirty="0"/>
              <a:t>IT Automation Progress Varies by Focus</a:t>
            </a:r>
          </a:p>
        </p:txBody>
      </p:sp>
      <p:pic>
        <p:nvPicPr>
          <p:cNvPr id="2" name="Picture 1">
            <a:extLst>
              <a:ext uri="{FF2B5EF4-FFF2-40B4-BE49-F238E27FC236}">
                <a16:creationId xmlns:a16="http://schemas.microsoft.com/office/drawing/2014/main" id="{F4DAA3AF-577E-4BDB-AA1C-6EF1BBADBC35}"/>
              </a:ext>
            </a:extLst>
          </p:cNvPr>
          <p:cNvPicPr>
            <a:picLocks noChangeAspect="1"/>
          </p:cNvPicPr>
          <p:nvPr/>
        </p:nvPicPr>
        <p:blipFill>
          <a:blip r:embed="rId3"/>
          <a:stretch>
            <a:fillRect/>
          </a:stretch>
        </p:blipFill>
        <p:spPr>
          <a:xfrm>
            <a:off x="3102785" y="1021414"/>
            <a:ext cx="6973450" cy="5053296"/>
          </a:xfrm>
          <a:prstGeom prst="rect">
            <a:avLst/>
          </a:prstGeom>
        </p:spPr>
      </p:pic>
    </p:spTree>
    <p:extLst>
      <p:ext uri="{BB962C8B-B14F-4D97-AF65-F5344CB8AC3E}">
        <p14:creationId xmlns:p14="http://schemas.microsoft.com/office/powerpoint/2010/main" val="159758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40</a:t>
            </a:fld>
            <a:endParaRPr lang="en-US" dirty="0"/>
          </a:p>
        </p:txBody>
      </p:sp>
      <p:pic>
        <p:nvPicPr>
          <p:cNvPr id="2" name="Picture 1">
            <a:extLst>
              <a:ext uri="{FF2B5EF4-FFF2-40B4-BE49-F238E27FC236}">
                <a16:creationId xmlns:a16="http://schemas.microsoft.com/office/drawing/2014/main" id="{E49C3AD2-B074-4897-AD9C-A9DBE97E101B}"/>
              </a:ext>
            </a:extLst>
          </p:cNvPr>
          <p:cNvPicPr>
            <a:picLocks noChangeAspect="1"/>
          </p:cNvPicPr>
          <p:nvPr/>
        </p:nvPicPr>
        <p:blipFill>
          <a:blip r:embed="rId3"/>
          <a:stretch>
            <a:fillRect/>
          </a:stretch>
        </p:blipFill>
        <p:spPr>
          <a:xfrm>
            <a:off x="1986920" y="0"/>
            <a:ext cx="8675360" cy="6279424"/>
          </a:xfrm>
          <a:prstGeom prst="rect">
            <a:avLst/>
          </a:prstGeom>
        </p:spPr>
      </p:pic>
    </p:spTree>
    <p:extLst>
      <p:ext uri="{BB962C8B-B14F-4D97-AF65-F5344CB8AC3E}">
        <p14:creationId xmlns:p14="http://schemas.microsoft.com/office/powerpoint/2010/main" val="1932267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41</a:t>
            </a:fld>
            <a:endParaRPr lang="en-US" dirty="0"/>
          </a:p>
        </p:txBody>
      </p:sp>
      <p:pic>
        <p:nvPicPr>
          <p:cNvPr id="2" name="Picture 1">
            <a:extLst>
              <a:ext uri="{FF2B5EF4-FFF2-40B4-BE49-F238E27FC236}">
                <a16:creationId xmlns:a16="http://schemas.microsoft.com/office/drawing/2014/main" id="{2EB50CBF-1191-4F4B-A79C-0E6B2048C00E}"/>
              </a:ext>
            </a:extLst>
          </p:cNvPr>
          <p:cNvPicPr>
            <a:picLocks noChangeAspect="1"/>
          </p:cNvPicPr>
          <p:nvPr/>
        </p:nvPicPr>
        <p:blipFill>
          <a:blip r:embed="rId3"/>
          <a:stretch>
            <a:fillRect/>
          </a:stretch>
        </p:blipFill>
        <p:spPr>
          <a:xfrm>
            <a:off x="1925960" y="0"/>
            <a:ext cx="8675360" cy="6279424"/>
          </a:xfrm>
          <a:prstGeom prst="rect">
            <a:avLst/>
          </a:prstGeom>
        </p:spPr>
      </p:pic>
    </p:spTree>
    <p:extLst>
      <p:ext uri="{BB962C8B-B14F-4D97-AF65-F5344CB8AC3E}">
        <p14:creationId xmlns:p14="http://schemas.microsoft.com/office/powerpoint/2010/main" val="122768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42</a:t>
            </a:fld>
            <a:endParaRPr lang="en-US" dirty="0"/>
          </a:p>
        </p:txBody>
      </p:sp>
      <p:pic>
        <p:nvPicPr>
          <p:cNvPr id="2" name="Picture 1">
            <a:extLst>
              <a:ext uri="{FF2B5EF4-FFF2-40B4-BE49-F238E27FC236}">
                <a16:creationId xmlns:a16="http://schemas.microsoft.com/office/drawing/2014/main" id="{DCA5B1E7-985F-4A0E-A1AB-A69DCB4B86A6}"/>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4213374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43</a:t>
            </a:fld>
            <a:endParaRPr lang="en-US" dirty="0"/>
          </a:p>
        </p:txBody>
      </p:sp>
      <p:pic>
        <p:nvPicPr>
          <p:cNvPr id="2" name="Picture 1">
            <a:extLst>
              <a:ext uri="{FF2B5EF4-FFF2-40B4-BE49-F238E27FC236}">
                <a16:creationId xmlns:a16="http://schemas.microsoft.com/office/drawing/2014/main" id="{0EFB2BD3-9F54-42DC-9552-B1ADC4AF6DAB}"/>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903186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44</a:t>
            </a:fld>
            <a:endParaRPr lang="en-US" dirty="0"/>
          </a:p>
        </p:txBody>
      </p:sp>
      <p:pic>
        <p:nvPicPr>
          <p:cNvPr id="2" name="Picture 1">
            <a:extLst>
              <a:ext uri="{FF2B5EF4-FFF2-40B4-BE49-F238E27FC236}">
                <a16:creationId xmlns:a16="http://schemas.microsoft.com/office/drawing/2014/main" id="{A6A92F76-9F8C-45B4-A88F-52FC40468DC1}"/>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2930762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45</a:t>
            </a:fld>
            <a:endParaRPr lang="en-US" dirty="0"/>
          </a:p>
        </p:txBody>
      </p:sp>
      <p:pic>
        <p:nvPicPr>
          <p:cNvPr id="2" name="Picture 1">
            <a:extLst>
              <a:ext uri="{FF2B5EF4-FFF2-40B4-BE49-F238E27FC236}">
                <a16:creationId xmlns:a16="http://schemas.microsoft.com/office/drawing/2014/main" id="{E4FC68F2-8963-4BC2-8A67-5C957A7B6FEA}"/>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3771956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46</a:t>
            </a:fld>
            <a:endParaRPr lang="en-US" dirty="0"/>
          </a:p>
        </p:txBody>
      </p:sp>
      <p:pic>
        <p:nvPicPr>
          <p:cNvPr id="2" name="Picture 1">
            <a:extLst>
              <a:ext uri="{FF2B5EF4-FFF2-40B4-BE49-F238E27FC236}">
                <a16:creationId xmlns:a16="http://schemas.microsoft.com/office/drawing/2014/main" id="{6439E539-61F9-45FD-AC4D-20527E88F134}"/>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3364097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47</a:t>
            </a:fld>
            <a:endParaRPr lang="en-US" dirty="0"/>
          </a:p>
        </p:txBody>
      </p:sp>
      <p:pic>
        <p:nvPicPr>
          <p:cNvPr id="2" name="Picture 1">
            <a:extLst>
              <a:ext uri="{FF2B5EF4-FFF2-40B4-BE49-F238E27FC236}">
                <a16:creationId xmlns:a16="http://schemas.microsoft.com/office/drawing/2014/main" id="{DF92F119-51C1-44FB-BC80-38E0DEF718A1}"/>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2805742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48</a:t>
            </a:fld>
            <a:endParaRPr lang="en-US" dirty="0"/>
          </a:p>
        </p:txBody>
      </p:sp>
      <p:pic>
        <p:nvPicPr>
          <p:cNvPr id="2" name="Picture 1">
            <a:extLst>
              <a:ext uri="{FF2B5EF4-FFF2-40B4-BE49-F238E27FC236}">
                <a16:creationId xmlns:a16="http://schemas.microsoft.com/office/drawing/2014/main" id="{50D65630-E237-421D-BACB-CDF9A41D15D6}"/>
              </a:ext>
            </a:extLst>
          </p:cNvPr>
          <p:cNvPicPr>
            <a:picLocks noChangeAspect="1"/>
          </p:cNvPicPr>
          <p:nvPr/>
        </p:nvPicPr>
        <p:blipFill>
          <a:blip r:embed="rId3"/>
          <a:stretch>
            <a:fillRect/>
          </a:stretch>
        </p:blipFill>
        <p:spPr>
          <a:xfrm>
            <a:off x="1895480" y="0"/>
            <a:ext cx="8675360" cy="6279424"/>
          </a:xfrm>
          <a:prstGeom prst="rect">
            <a:avLst/>
          </a:prstGeom>
        </p:spPr>
      </p:pic>
    </p:spTree>
    <p:extLst>
      <p:ext uri="{BB962C8B-B14F-4D97-AF65-F5344CB8AC3E}">
        <p14:creationId xmlns:p14="http://schemas.microsoft.com/office/powerpoint/2010/main" val="1476625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49</a:t>
            </a:fld>
            <a:endParaRPr lang="en-US" dirty="0"/>
          </a:p>
        </p:txBody>
      </p:sp>
      <p:pic>
        <p:nvPicPr>
          <p:cNvPr id="2" name="Picture 1">
            <a:extLst>
              <a:ext uri="{FF2B5EF4-FFF2-40B4-BE49-F238E27FC236}">
                <a16:creationId xmlns:a16="http://schemas.microsoft.com/office/drawing/2014/main" id="{291B2C02-8C35-4C97-89F1-1D27891C1EA6}"/>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44342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DFBCF6-7007-4509-983E-24F997FCDB81}"/>
              </a:ext>
            </a:extLst>
          </p:cNvPr>
          <p:cNvSpPr>
            <a:spLocks noGrp="1"/>
          </p:cNvSpPr>
          <p:nvPr>
            <p:ph type="sldNum" sz="quarter" idx="10"/>
          </p:nvPr>
        </p:nvSpPr>
        <p:spPr/>
        <p:txBody>
          <a:bodyPr/>
          <a:lstStyle/>
          <a:p>
            <a:fld id="{A235F780-67B9-477C-8517-42BD98B7422C}" type="slidenum">
              <a:rPr lang="en-US" smtClean="0"/>
              <a:pPr/>
              <a:t>5</a:t>
            </a:fld>
            <a:endParaRPr lang="en-US" dirty="0"/>
          </a:p>
        </p:txBody>
      </p:sp>
      <p:sp>
        <p:nvSpPr>
          <p:cNvPr id="4" name="Title 3">
            <a:extLst>
              <a:ext uri="{FF2B5EF4-FFF2-40B4-BE49-F238E27FC236}">
                <a16:creationId xmlns:a16="http://schemas.microsoft.com/office/drawing/2014/main" id="{5B340DDA-5D18-414B-AA06-26FD653FBB8D}"/>
              </a:ext>
            </a:extLst>
          </p:cNvPr>
          <p:cNvSpPr>
            <a:spLocks noGrp="1"/>
          </p:cNvSpPr>
          <p:nvPr>
            <p:ph type="title"/>
          </p:nvPr>
        </p:nvSpPr>
        <p:spPr/>
        <p:txBody>
          <a:bodyPr/>
          <a:lstStyle/>
          <a:p>
            <a:r>
              <a:rPr lang="en-US" dirty="0"/>
              <a:t>IT Automation Drivers by Area of Automation</a:t>
            </a:r>
          </a:p>
        </p:txBody>
      </p:sp>
      <p:pic>
        <p:nvPicPr>
          <p:cNvPr id="9" name="Picture 8">
            <a:extLst>
              <a:ext uri="{FF2B5EF4-FFF2-40B4-BE49-F238E27FC236}">
                <a16:creationId xmlns:a16="http://schemas.microsoft.com/office/drawing/2014/main" id="{8AA4A410-B61D-D040-AC8B-B6B50EE9D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8471"/>
            <a:ext cx="12192000" cy="5410200"/>
          </a:xfrm>
          <a:prstGeom prst="rect">
            <a:avLst/>
          </a:prstGeom>
        </p:spPr>
      </p:pic>
    </p:spTree>
    <p:extLst>
      <p:ext uri="{BB962C8B-B14F-4D97-AF65-F5344CB8AC3E}">
        <p14:creationId xmlns:p14="http://schemas.microsoft.com/office/powerpoint/2010/main" val="1407266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50</a:t>
            </a:fld>
            <a:endParaRPr lang="en-US" dirty="0"/>
          </a:p>
        </p:txBody>
      </p:sp>
      <p:pic>
        <p:nvPicPr>
          <p:cNvPr id="2" name="Picture 1">
            <a:extLst>
              <a:ext uri="{FF2B5EF4-FFF2-40B4-BE49-F238E27FC236}">
                <a16:creationId xmlns:a16="http://schemas.microsoft.com/office/drawing/2014/main" id="{E0F48884-6FAA-4BC3-B680-A3E4A46CC96A}"/>
              </a:ext>
            </a:extLst>
          </p:cNvPr>
          <p:cNvPicPr>
            <a:picLocks noChangeAspect="1"/>
          </p:cNvPicPr>
          <p:nvPr/>
        </p:nvPicPr>
        <p:blipFill>
          <a:blip r:embed="rId3"/>
          <a:stretch>
            <a:fillRect/>
          </a:stretch>
        </p:blipFill>
        <p:spPr>
          <a:xfrm>
            <a:off x="1986920" y="0"/>
            <a:ext cx="8675360" cy="6279424"/>
          </a:xfrm>
          <a:prstGeom prst="rect">
            <a:avLst/>
          </a:prstGeom>
        </p:spPr>
      </p:pic>
    </p:spTree>
    <p:extLst>
      <p:ext uri="{BB962C8B-B14F-4D97-AF65-F5344CB8AC3E}">
        <p14:creationId xmlns:p14="http://schemas.microsoft.com/office/powerpoint/2010/main" val="569157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51</a:t>
            </a:fld>
            <a:endParaRPr lang="en-US" dirty="0"/>
          </a:p>
        </p:txBody>
      </p:sp>
      <p:pic>
        <p:nvPicPr>
          <p:cNvPr id="2" name="Picture 1">
            <a:extLst>
              <a:ext uri="{FF2B5EF4-FFF2-40B4-BE49-F238E27FC236}">
                <a16:creationId xmlns:a16="http://schemas.microsoft.com/office/drawing/2014/main" id="{CCAEC5A6-69A7-4B23-8138-1CA9A5359B16}"/>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423852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52</a:t>
            </a:fld>
            <a:endParaRPr lang="en-US" dirty="0"/>
          </a:p>
        </p:txBody>
      </p:sp>
      <p:pic>
        <p:nvPicPr>
          <p:cNvPr id="2" name="Picture 1">
            <a:extLst>
              <a:ext uri="{FF2B5EF4-FFF2-40B4-BE49-F238E27FC236}">
                <a16:creationId xmlns:a16="http://schemas.microsoft.com/office/drawing/2014/main" id="{FEC6E4A1-FC3C-4BFB-9182-88840B9819E5}"/>
              </a:ext>
            </a:extLst>
          </p:cNvPr>
          <p:cNvPicPr>
            <a:picLocks noChangeAspect="1"/>
          </p:cNvPicPr>
          <p:nvPr/>
        </p:nvPicPr>
        <p:blipFill>
          <a:blip r:embed="rId3"/>
          <a:stretch>
            <a:fillRect/>
          </a:stretch>
        </p:blipFill>
        <p:spPr>
          <a:xfrm>
            <a:off x="1590680" y="121919"/>
            <a:ext cx="8675360" cy="6279424"/>
          </a:xfrm>
          <a:prstGeom prst="rect">
            <a:avLst/>
          </a:prstGeom>
        </p:spPr>
      </p:pic>
    </p:spTree>
    <p:extLst>
      <p:ext uri="{BB962C8B-B14F-4D97-AF65-F5344CB8AC3E}">
        <p14:creationId xmlns:p14="http://schemas.microsoft.com/office/powerpoint/2010/main" val="3120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53</a:t>
            </a:fld>
            <a:endParaRPr lang="en-US" dirty="0"/>
          </a:p>
        </p:txBody>
      </p:sp>
      <p:pic>
        <p:nvPicPr>
          <p:cNvPr id="2" name="Picture 1">
            <a:extLst>
              <a:ext uri="{FF2B5EF4-FFF2-40B4-BE49-F238E27FC236}">
                <a16:creationId xmlns:a16="http://schemas.microsoft.com/office/drawing/2014/main" id="{2242F2DB-6A1D-4F40-A7BF-6DD5432FF3BD}"/>
              </a:ext>
            </a:extLst>
          </p:cNvPr>
          <p:cNvPicPr>
            <a:picLocks noChangeAspect="1"/>
          </p:cNvPicPr>
          <p:nvPr/>
        </p:nvPicPr>
        <p:blipFill>
          <a:blip r:embed="rId3"/>
          <a:stretch>
            <a:fillRect/>
          </a:stretch>
        </p:blipFill>
        <p:spPr>
          <a:xfrm>
            <a:off x="1758320" y="0"/>
            <a:ext cx="8675360" cy="6279424"/>
          </a:xfrm>
          <a:prstGeom prst="rect">
            <a:avLst/>
          </a:prstGeom>
        </p:spPr>
      </p:pic>
    </p:spTree>
    <p:extLst>
      <p:ext uri="{BB962C8B-B14F-4D97-AF65-F5344CB8AC3E}">
        <p14:creationId xmlns:p14="http://schemas.microsoft.com/office/powerpoint/2010/main" val="2183639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54</a:t>
            </a:fld>
            <a:endParaRPr lang="en-US" dirty="0"/>
          </a:p>
        </p:txBody>
      </p:sp>
      <p:pic>
        <p:nvPicPr>
          <p:cNvPr id="2" name="Picture 1">
            <a:extLst>
              <a:ext uri="{FF2B5EF4-FFF2-40B4-BE49-F238E27FC236}">
                <a16:creationId xmlns:a16="http://schemas.microsoft.com/office/drawing/2014/main" id="{82525B54-76CE-4C29-8E6C-6ACADEFDE614}"/>
              </a:ext>
            </a:extLst>
          </p:cNvPr>
          <p:cNvPicPr>
            <a:picLocks noChangeAspect="1"/>
          </p:cNvPicPr>
          <p:nvPr/>
        </p:nvPicPr>
        <p:blipFill>
          <a:blip r:embed="rId3"/>
          <a:stretch>
            <a:fillRect/>
          </a:stretch>
        </p:blipFill>
        <p:spPr>
          <a:xfrm>
            <a:off x="1767465" y="292336"/>
            <a:ext cx="8657070" cy="6273328"/>
          </a:xfrm>
          <a:prstGeom prst="rect">
            <a:avLst/>
          </a:prstGeom>
        </p:spPr>
      </p:pic>
    </p:spTree>
    <p:extLst>
      <p:ext uri="{BB962C8B-B14F-4D97-AF65-F5344CB8AC3E}">
        <p14:creationId xmlns:p14="http://schemas.microsoft.com/office/powerpoint/2010/main" val="366152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55</a:t>
            </a:fld>
            <a:endParaRPr lang="en-US" dirty="0"/>
          </a:p>
        </p:txBody>
      </p:sp>
      <p:pic>
        <p:nvPicPr>
          <p:cNvPr id="4" name="Picture 3">
            <a:extLst>
              <a:ext uri="{FF2B5EF4-FFF2-40B4-BE49-F238E27FC236}">
                <a16:creationId xmlns:a16="http://schemas.microsoft.com/office/drawing/2014/main" id="{2642CE59-AEC5-4927-A9CF-5CC275CB0499}"/>
              </a:ext>
            </a:extLst>
          </p:cNvPr>
          <p:cNvPicPr>
            <a:picLocks noChangeAspect="1"/>
          </p:cNvPicPr>
          <p:nvPr/>
        </p:nvPicPr>
        <p:blipFill>
          <a:blip r:embed="rId3"/>
          <a:stretch>
            <a:fillRect/>
          </a:stretch>
        </p:blipFill>
        <p:spPr>
          <a:xfrm>
            <a:off x="1767465" y="0"/>
            <a:ext cx="8657070" cy="6273328"/>
          </a:xfrm>
          <a:prstGeom prst="rect">
            <a:avLst/>
          </a:prstGeom>
        </p:spPr>
      </p:pic>
    </p:spTree>
    <p:extLst>
      <p:ext uri="{BB962C8B-B14F-4D97-AF65-F5344CB8AC3E}">
        <p14:creationId xmlns:p14="http://schemas.microsoft.com/office/powerpoint/2010/main" val="420994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56</a:t>
            </a:fld>
            <a:endParaRPr lang="en-US" dirty="0"/>
          </a:p>
        </p:txBody>
      </p:sp>
      <p:pic>
        <p:nvPicPr>
          <p:cNvPr id="2" name="Picture 1">
            <a:extLst>
              <a:ext uri="{FF2B5EF4-FFF2-40B4-BE49-F238E27FC236}">
                <a16:creationId xmlns:a16="http://schemas.microsoft.com/office/drawing/2014/main" id="{5FF3FDDF-309A-4D10-A4E9-3F1D1AB1DBC2}"/>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2145881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57</a:t>
            </a:fld>
            <a:endParaRPr lang="en-US" dirty="0"/>
          </a:p>
        </p:txBody>
      </p:sp>
      <p:pic>
        <p:nvPicPr>
          <p:cNvPr id="2" name="Picture 1">
            <a:extLst>
              <a:ext uri="{FF2B5EF4-FFF2-40B4-BE49-F238E27FC236}">
                <a16:creationId xmlns:a16="http://schemas.microsoft.com/office/drawing/2014/main" id="{4C5E919E-CEE2-4FF5-9B09-CD8A423D3B0A}"/>
              </a:ext>
            </a:extLst>
          </p:cNvPr>
          <p:cNvPicPr>
            <a:picLocks noChangeAspect="1"/>
          </p:cNvPicPr>
          <p:nvPr/>
        </p:nvPicPr>
        <p:blipFill>
          <a:blip r:embed="rId3"/>
          <a:stretch>
            <a:fillRect/>
          </a:stretch>
        </p:blipFill>
        <p:spPr>
          <a:xfrm>
            <a:off x="1895480" y="121919"/>
            <a:ext cx="8675360" cy="6279424"/>
          </a:xfrm>
          <a:prstGeom prst="rect">
            <a:avLst/>
          </a:prstGeom>
        </p:spPr>
      </p:pic>
    </p:spTree>
    <p:extLst>
      <p:ext uri="{BB962C8B-B14F-4D97-AF65-F5344CB8AC3E}">
        <p14:creationId xmlns:p14="http://schemas.microsoft.com/office/powerpoint/2010/main" val="3514300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58</a:t>
            </a:fld>
            <a:endParaRPr lang="en-US" dirty="0"/>
          </a:p>
        </p:txBody>
      </p:sp>
      <p:pic>
        <p:nvPicPr>
          <p:cNvPr id="2" name="Picture 1">
            <a:extLst>
              <a:ext uri="{FF2B5EF4-FFF2-40B4-BE49-F238E27FC236}">
                <a16:creationId xmlns:a16="http://schemas.microsoft.com/office/drawing/2014/main" id="{26C4CC83-B27C-4EB2-9938-153248741179}"/>
              </a:ext>
            </a:extLst>
          </p:cNvPr>
          <p:cNvPicPr>
            <a:picLocks noChangeAspect="1"/>
          </p:cNvPicPr>
          <p:nvPr/>
        </p:nvPicPr>
        <p:blipFill>
          <a:blip r:embed="rId3"/>
          <a:stretch>
            <a:fillRect/>
          </a:stretch>
        </p:blipFill>
        <p:spPr>
          <a:xfrm>
            <a:off x="1865000" y="0"/>
            <a:ext cx="8675360" cy="6279424"/>
          </a:xfrm>
          <a:prstGeom prst="rect">
            <a:avLst/>
          </a:prstGeom>
        </p:spPr>
      </p:pic>
    </p:spTree>
    <p:extLst>
      <p:ext uri="{BB962C8B-B14F-4D97-AF65-F5344CB8AC3E}">
        <p14:creationId xmlns:p14="http://schemas.microsoft.com/office/powerpoint/2010/main" val="2319202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59</a:t>
            </a:fld>
            <a:endParaRPr lang="en-US" dirty="0"/>
          </a:p>
        </p:txBody>
      </p:sp>
      <p:pic>
        <p:nvPicPr>
          <p:cNvPr id="2" name="Picture 1">
            <a:extLst>
              <a:ext uri="{FF2B5EF4-FFF2-40B4-BE49-F238E27FC236}">
                <a16:creationId xmlns:a16="http://schemas.microsoft.com/office/drawing/2014/main" id="{72E649E7-2827-4CCA-93E4-3A417F991215}"/>
              </a:ext>
            </a:extLst>
          </p:cNvPr>
          <p:cNvPicPr>
            <a:picLocks noChangeAspect="1"/>
          </p:cNvPicPr>
          <p:nvPr/>
        </p:nvPicPr>
        <p:blipFill>
          <a:blip r:embed="rId3"/>
          <a:stretch>
            <a:fillRect/>
          </a:stretch>
        </p:blipFill>
        <p:spPr>
          <a:xfrm>
            <a:off x="2002160" y="121919"/>
            <a:ext cx="8675360" cy="6279424"/>
          </a:xfrm>
          <a:prstGeom prst="rect">
            <a:avLst/>
          </a:prstGeom>
        </p:spPr>
      </p:pic>
    </p:spTree>
    <p:extLst>
      <p:ext uri="{BB962C8B-B14F-4D97-AF65-F5344CB8AC3E}">
        <p14:creationId xmlns:p14="http://schemas.microsoft.com/office/powerpoint/2010/main" val="401124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DFBCF6-7007-4509-983E-24F997FCDB81}"/>
              </a:ext>
            </a:extLst>
          </p:cNvPr>
          <p:cNvSpPr>
            <a:spLocks noGrp="1"/>
          </p:cNvSpPr>
          <p:nvPr>
            <p:ph type="sldNum" sz="quarter" idx="10"/>
          </p:nvPr>
        </p:nvSpPr>
        <p:spPr/>
        <p:txBody>
          <a:bodyPr/>
          <a:lstStyle/>
          <a:p>
            <a:fld id="{A235F780-67B9-477C-8517-42BD98B7422C}" type="slidenum">
              <a:rPr lang="en-US" smtClean="0"/>
              <a:pPr/>
              <a:t>6</a:t>
            </a:fld>
            <a:endParaRPr lang="en-US" dirty="0"/>
          </a:p>
        </p:txBody>
      </p:sp>
      <p:sp>
        <p:nvSpPr>
          <p:cNvPr id="4" name="Title 3">
            <a:extLst>
              <a:ext uri="{FF2B5EF4-FFF2-40B4-BE49-F238E27FC236}">
                <a16:creationId xmlns:a16="http://schemas.microsoft.com/office/drawing/2014/main" id="{5B340DDA-5D18-414B-AA06-26FD653FBB8D}"/>
              </a:ext>
            </a:extLst>
          </p:cNvPr>
          <p:cNvSpPr>
            <a:spLocks noGrp="1"/>
          </p:cNvSpPr>
          <p:nvPr>
            <p:ph type="title"/>
          </p:nvPr>
        </p:nvSpPr>
        <p:spPr/>
        <p:txBody>
          <a:bodyPr/>
          <a:lstStyle/>
          <a:p>
            <a:r>
              <a:rPr lang="en-US" dirty="0"/>
              <a:t>IT’s Automation Goals</a:t>
            </a:r>
          </a:p>
        </p:txBody>
      </p:sp>
      <p:pic>
        <p:nvPicPr>
          <p:cNvPr id="11" name="Picture 10">
            <a:extLst>
              <a:ext uri="{FF2B5EF4-FFF2-40B4-BE49-F238E27FC236}">
                <a16:creationId xmlns:a16="http://schemas.microsoft.com/office/drawing/2014/main" id="{67DBA68C-8465-694A-B270-BBBF986F6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8471"/>
            <a:ext cx="12192000" cy="5410200"/>
          </a:xfrm>
          <a:prstGeom prst="rect">
            <a:avLst/>
          </a:prstGeom>
        </p:spPr>
      </p:pic>
    </p:spTree>
    <p:extLst>
      <p:ext uri="{BB962C8B-B14F-4D97-AF65-F5344CB8AC3E}">
        <p14:creationId xmlns:p14="http://schemas.microsoft.com/office/powerpoint/2010/main" val="1475178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60</a:t>
            </a:fld>
            <a:endParaRPr lang="en-US" dirty="0"/>
          </a:p>
        </p:txBody>
      </p:sp>
      <p:pic>
        <p:nvPicPr>
          <p:cNvPr id="2" name="Picture 1">
            <a:extLst>
              <a:ext uri="{FF2B5EF4-FFF2-40B4-BE49-F238E27FC236}">
                <a16:creationId xmlns:a16="http://schemas.microsoft.com/office/drawing/2014/main" id="{F4508BDC-3F5A-4A76-9523-8FCA17F0F7AB}"/>
              </a:ext>
            </a:extLst>
          </p:cNvPr>
          <p:cNvPicPr>
            <a:picLocks noChangeAspect="1"/>
          </p:cNvPicPr>
          <p:nvPr/>
        </p:nvPicPr>
        <p:blipFill>
          <a:blip r:embed="rId3"/>
          <a:stretch>
            <a:fillRect/>
          </a:stretch>
        </p:blipFill>
        <p:spPr>
          <a:xfrm>
            <a:off x="1880240" y="121919"/>
            <a:ext cx="8675360" cy="6279424"/>
          </a:xfrm>
          <a:prstGeom prst="rect">
            <a:avLst/>
          </a:prstGeom>
        </p:spPr>
      </p:pic>
    </p:spTree>
    <p:extLst>
      <p:ext uri="{BB962C8B-B14F-4D97-AF65-F5344CB8AC3E}">
        <p14:creationId xmlns:p14="http://schemas.microsoft.com/office/powerpoint/2010/main" val="322123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61</a:t>
            </a:fld>
            <a:endParaRPr lang="en-US" dirty="0"/>
          </a:p>
        </p:txBody>
      </p:sp>
      <p:pic>
        <p:nvPicPr>
          <p:cNvPr id="2" name="Picture 1">
            <a:extLst>
              <a:ext uri="{FF2B5EF4-FFF2-40B4-BE49-F238E27FC236}">
                <a16:creationId xmlns:a16="http://schemas.microsoft.com/office/drawing/2014/main" id="{86E9D07F-7C12-4754-A54A-1C927F3D71B6}"/>
              </a:ext>
            </a:extLst>
          </p:cNvPr>
          <p:cNvPicPr>
            <a:picLocks noChangeAspect="1"/>
          </p:cNvPicPr>
          <p:nvPr/>
        </p:nvPicPr>
        <p:blipFill>
          <a:blip r:embed="rId3"/>
          <a:stretch>
            <a:fillRect/>
          </a:stretch>
        </p:blipFill>
        <p:spPr>
          <a:xfrm>
            <a:off x="1590680" y="0"/>
            <a:ext cx="8675360" cy="6279424"/>
          </a:xfrm>
          <a:prstGeom prst="rect">
            <a:avLst/>
          </a:prstGeom>
        </p:spPr>
      </p:pic>
    </p:spTree>
    <p:extLst>
      <p:ext uri="{BB962C8B-B14F-4D97-AF65-F5344CB8AC3E}">
        <p14:creationId xmlns:p14="http://schemas.microsoft.com/office/powerpoint/2010/main" val="2346417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62</a:t>
            </a:fld>
            <a:endParaRPr lang="en-US" dirty="0"/>
          </a:p>
        </p:txBody>
      </p:sp>
      <p:pic>
        <p:nvPicPr>
          <p:cNvPr id="2" name="Picture 1">
            <a:extLst>
              <a:ext uri="{FF2B5EF4-FFF2-40B4-BE49-F238E27FC236}">
                <a16:creationId xmlns:a16="http://schemas.microsoft.com/office/drawing/2014/main" id="{E9E0FC93-82C3-4C75-B5FC-5B6D599BE9B1}"/>
              </a:ext>
            </a:extLst>
          </p:cNvPr>
          <p:cNvPicPr>
            <a:picLocks noChangeAspect="1"/>
          </p:cNvPicPr>
          <p:nvPr/>
        </p:nvPicPr>
        <p:blipFill>
          <a:blip r:embed="rId3"/>
          <a:stretch>
            <a:fillRect/>
          </a:stretch>
        </p:blipFill>
        <p:spPr>
          <a:xfrm>
            <a:off x="2078360" y="121919"/>
            <a:ext cx="8675360" cy="6279424"/>
          </a:xfrm>
          <a:prstGeom prst="rect">
            <a:avLst/>
          </a:prstGeom>
        </p:spPr>
      </p:pic>
    </p:spTree>
    <p:extLst>
      <p:ext uri="{BB962C8B-B14F-4D97-AF65-F5344CB8AC3E}">
        <p14:creationId xmlns:p14="http://schemas.microsoft.com/office/powerpoint/2010/main" val="2627592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63</a:t>
            </a:fld>
            <a:endParaRPr lang="en-US" dirty="0"/>
          </a:p>
        </p:txBody>
      </p:sp>
      <p:pic>
        <p:nvPicPr>
          <p:cNvPr id="2" name="Picture 1">
            <a:extLst>
              <a:ext uri="{FF2B5EF4-FFF2-40B4-BE49-F238E27FC236}">
                <a16:creationId xmlns:a16="http://schemas.microsoft.com/office/drawing/2014/main" id="{8010D713-0B65-4A16-AE28-DC7DF5554AEE}"/>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2621871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64</a:t>
            </a:fld>
            <a:endParaRPr lang="en-US" dirty="0"/>
          </a:p>
        </p:txBody>
      </p:sp>
      <p:pic>
        <p:nvPicPr>
          <p:cNvPr id="2" name="Picture 1">
            <a:extLst>
              <a:ext uri="{FF2B5EF4-FFF2-40B4-BE49-F238E27FC236}">
                <a16:creationId xmlns:a16="http://schemas.microsoft.com/office/drawing/2014/main" id="{8B82E46E-721F-447B-9044-276986FFE8FD}"/>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231883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65</a:t>
            </a:fld>
            <a:endParaRPr lang="en-US" dirty="0"/>
          </a:p>
        </p:txBody>
      </p:sp>
      <p:pic>
        <p:nvPicPr>
          <p:cNvPr id="2" name="Picture 1">
            <a:extLst>
              <a:ext uri="{FF2B5EF4-FFF2-40B4-BE49-F238E27FC236}">
                <a16:creationId xmlns:a16="http://schemas.microsoft.com/office/drawing/2014/main" id="{AEA1E084-89B9-427E-A929-4CFFAE1E6386}"/>
              </a:ext>
            </a:extLst>
          </p:cNvPr>
          <p:cNvPicPr>
            <a:picLocks noChangeAspect="1"/>
          </p:cNvPicPr>
          <p:nvPr/>
        </p:nvPicPr>
        <p:blipFill>
          <a:blip r:embed="rId3"/>
          <a:stretch>
            <a:fillRect/>
          </a:stretch>
        </p:blipFill>
        <p:spPr>
          <a:xfrm>
            <a:off x="1758320" y="121919"/>
            <a:ext cx="8675360" cy="6279424"/>
          </a:xfrm>
          <a:prstGeom prst="rect">
            <a:avLst/>
          </a:prstGeom>
        </p:spPr>
      </p:pic>
    </p:spTree>
    <p:extLst>
      <p:ext uri="{BB962C8B-B14F-4D97-AF65-F5344CB8AC3E}">
        <p14:creationId xmlns:p14="http://schemas.microsoft.com/office/powerpoint/2010/main" val="3872565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66</a:t>
            </a:fld>
            <a:endParaRPr lang="en-US" dirty="0"/>
          </a:p>
        </p:txBody>
      </p:sp>
      <p:pic>
        <p:nvPicPr>
          <p:cNvPr id="2" name="Picture 1">
            <a:extLst>
              <a:ext uri="{FF2B5EF4-FFF2-40B4-BE49-F238E27FC236}">
                <a16:creationId xmlns:a16="http://schemas.microsoft.com/office/drawing/2014/main" id="{5981B2A6-B26A-4645-8507-12018AFD3595}"/>
              </a:ext>
            </a:extLst>
          </p:cNvPr>
          <p:cNvPicPr>
            <a:picLocks noChangeAspect="1"/>
          </p:cNvPicPr>
          <p:nvPr/>
        </p:nvPicPr>
        <p:blipFill>
          <a:blip r:embed="rId3"/>
          <a:stretch>
            <a:fillRect/>
          </a:stretch>
        </p:blipFill>
        <p:spPr>
          <a:xfrm>
            <a:off x="1767465" y="121919"/>
            <a:ext cx="8657070" cy="6273328"/>
          </a:xfrm>
          <a:prstGeom prst="rect">
            <a:avLst/>
          </a:prstGeom>
        </p:spPr>
      </p:pic>
    </p:spTree>
    <p:extLst>
      <p:ext uri="{BB962C8B-B14F-4D97-AF65-F5344CB8AC3E}">
        <p14:creationId xmlns:p14="http://schemas.microsoft.com/office/powerpoint/2010/main" val="2637697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8D62A-938E-084C-943F-20280D0A797D}"/>
              </a:ext>
            </a:extLst>
          </p:cNvPr>
          <p:cNvSpPr>
            <a:spLocks noGrp="1"/>
          </p:cNvSpPr>
          <p:nvPr>
            <p:ph type="sldNum" sz="quarter" idx="10"/>
          </p:nvPr>
        </p:nvSpPr>
        <p:spPr/>
        <p:txBody>
          <a:bodyPr/>
          <a:lstStyle/>
          <a:p>
            <a:pPr>
              <a:defRPr/>
            </a:pPr>
            <a:fld id="{A235F780-67B9-477C-8517-42BD98B7422C}" type="slidenum">
              <a:rPr lang="en-US" smtClean="0"/>
              <a:pPr>
                <a:defRPr/>
              </a:pPr>
              <a:t>67</a:t>
            </a:fld>
            <a:endParaRPr lang="en-US" dirty="0"/>
          </a:p>
        </p:txBody>
      </p:sp>
      <p:pic>
        <p:nvPicPr>
          <p:cNvPr id="2" name="Picture 1">
            <a:extLst>
              <a:ext uri="{FF2B5EF4-FFF2-40B4-BE49-F238E27FC236}">
                <a16:creationId xmlns:a16="http://schemas.microsoft.com/office/drawing/2014/main" id="{A93E89B8-9950-40E8-8C76-0B600DD8E282}"/>
              </a:ext>
            </a:extLst>
          </p:cNvPr>
          <p:cNvPicPr>
            <a:picLocks noChangeAspect="1"/>
          </p:cNvPicPr>
          <p:nvPr/>
        </p:nvPicPr>
        <p:blipFill>
          <a:blip r:embed="rId3"/>
          <a:stretch>
            <a:fillRect/>
          </a:stretch>
        </p:blipFill>
        <p:spPr>
          <a:xfrm>
            <a:off x="2059319" y="121919"/>
            <a:ext cx="8669263" cy="6285521"/>
          </a:xfrm>
          <a:prstGeom prst="rect">
            <a:avLst/>
          </a:prstGeom>
        </p:spPr>
      </p:pic>
    </p:spTree>
    <p:extLst>
      <p:ext uri="{BB962C8B-B14F-4D97-AF65-F5344CB8AC3E}">
        <p14:creationId xmlns:p14="http://schemas.microsoft.com/office/powerpoint/2010/main" val="2601746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l"/>
            <a:r>
              <a:rPr lang="en-US" sz="3200" dirty="0"/>
              <a:t>Jeff Paine, SVP, Marketing                   jeff.paine@pica8.com </a:t>
            </a:r>
          </a:p>
        </p:txBody>
      </p:sp>
      <p:sp>
        <p:nvSpPr>
          <p:cNvPr id="4" name="Title 3"/>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048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DFBCF6-7007-4509-983E-24F997FCDB81}"/>
              </a:ext>
            </a:extLst>
          </p:cNvPr>
          <p:cNvSpPr>
            <a:spLocks noGrp="1"/>
          </p:cNvSpPr>
          <p:nvPr>
            <p:ph type="sldNum" sz="quarter" idx="10"/>
          </p:nvPr>
        </p:nvSpPr>
        <p:spPr/>
        <p:txBody>
          <a:bodyPr/>
          <a:lstStyle/>
          <a:p>
            <a:fld id="{A235F780-67B9-477C-8517-42BD98B7422C}" type="slidenum">
              <a:rPr lang="en-US" smtClean="0"/>
              <a:pPr/>
              <a:t>7</a:t>
            </a:fld>
            <a:endParaRPr lang="en-US" dirty="0"/>
          </a:p>
        </p:txBody>
      </p:sp>
      <p:sp>
        <p:nvSpPr>
          <p:cNvPr id="4" name="Title 3">
            <a:extLst>
              <a:ext uri="{FF2B5EF4-FFF2-40B4-BE49-F238E27FC236}">
                <a16:creationId xmlns:a16="http://schemas.microsoft.com/office/drawing/2014/main" id="{5B340DDA-5D18-414B-AA06-26FD653FBB8D}"/>
              </a:ext>
            </a:extLst>
          </p:cNvPr>
          <p:cNvSpPr>
            <a:spLocks noGrp="1"/>
          </p:cNvSpPr>
          <p:nvPr>
            <p:ph type="title"/>
          </p:nvPr>
        </p:nvSpPr>
        <p:spPr/>
        <p:txBody>
          <a:bodyPr/>
          <a:lstStyle/>
          <a:p>
            <a:r>
              <a:rPr lang="en-US" dirty="0"/>
              <a:t>Automation Challenges</a:t>
            </a:r>
          </a:p>
        </p:txBody>
      </p:sp>
      <p:pic>
        <p:nvPicPr>
          <p:cNvPr id="9" name="Picture 8">
            <a:extLst>
              <a:ext uri="{FF2B5EF4-FFF2-40B4-BE49-F238E27FC236}">
                <a16:creationId xmlns:a16="http://schemas.microsoft.com/office/drawing/2014/main" id="{3409243D-E45E-3A4A-AC24-8A175DC28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8471"/>
            <a:ext cx="12192000" cy="5410200"/>
          </a:xfrm>
          <a:prstGeom prst="rect">
            <a:avLst/>
          </a:prstGeom>
        </p:spPr>
      </p:pic>
    </p:spTree>
    <p:extLst>
      <p:ext uri="{BB962C8B-B14F-4D97-AF65-F5344CB8AC3E}">
        <p14:creationId xmlns:p14="http://schemas.microsoft.com/office/powerpoint/2010/main" val="348837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AB13B-917A-4B07-B2E4-02B593559219}"/>
              </a:ext>
            </a:extLst>
          </p:cNvPr>
          <p:cNvSpPr>
            <a:spLocks noGrp="1"/>
          </p:cNvSpPr>
          <p:nvPr>
            <p:ph type="sldNum" sz="quarter" idx="10"/>
          </p:nvPr>
        </p:nvSpPr>
        <p:spPr/>
        <p:txBody>
          <a:bodyPr/>
          <a:lstStyle/>
          <a:p>
            <a:pPr>
              <a:defRPr/>
            </a:pPr>
            <a:fld id="{A235F780-67B9-477C-8517-42BD98B7422C}" type="slidenum">
              <a:rPr lang="en-US" smtClean="0"/>
              <a:pPr>
                <a:defRPr/>
              </a:pPr>
              <a:t>8</a:t>
            </a:fld>
            <a:endParaRPr lang="en-US" dirty="0"/>
          </a:p>
        </p:txBody>
      </p:sp>
      <p:sp>
        <p:nvSpPr>
          <p:cNvPr id="4" name="Title 3">
            <a:extLst>
              <a:ext uri="{FF2B5EF4-FFF2-40B4-BE49-F238E27FC236}">
                <a16:creationId xmlns:a16="http://schemas.microsoft.com/office/drawing/2014/main" id="{5AA4DAD3-7DCF-4B2F-B5EE-2CD3E044334B}"/>
              </a:ext>
            </a:extLst>
          </p:cNvPr>
          <p:cNvSpPr>
            <a:spLocks noGrp="1"/>
          </p:cNvSpPr>
          <p:nvPr>
            <p:ph type="title"/>
          </p:nvPr>
        </p:nvSpPr>
        <p:spPr/>
        <p:txBody>
          <a:bodyPr/>
          <a:lstStyle/>
          <a:p>
            <a:r>
              <a:rPr lang="en-US" dirty="0"/>
              <a:t>Mixed Report Card for IT Automation Progress</a:t>
            </a:r>
          </a:p>
        </p:txBody>
      </p:sp>
      <p:pic>
        <p:nvPicPr>
          <p:cNvPr id="2" name="Picture 1">
            <a:extLst>
              <a:ext uri="{FF2B5EF4-FFF2-40B4-BE49-F238E27FC236}">
                <a16:creationId xmlns:a16="http://schemas.microsoft.com/office/drawing/2014/main" id="{80631C61-B1DF-4FBA-A6D0-D13580300E1A}"/>
              </a:ext>
            </a:extLst>
          </p:cNvPr>
          <p:cNvPicPr>
            <a:picLocks noChangeAspect="1"/>
          </p:cNvPicPr>
          <p:nvPr/>
        </p:nvPicPr>
        <p:blipFill>
          <a:blip r:embed="rId3"/>
          <a:stretch>
            <a:fillRect/>
          </a:stretch>
        </p:blipFill>
        <p:spPr>
          <a:xfrm>
            <a:off x="1650571" y="742147"/>
            <a:ext cx="7415608" cy="5373705"/>
          </a:xfrm>
          <a:prstGeom prst="rect">
            <a:avLst/>
          </a:prstGeom>
        </p:spPr>
      </p:pic>
    </p:spTree>
    <p:extLst>
      <p:ext uri="{BB962C8B-B14F-4D97-AF65-F5344CB8AC3E}">
        <p14:creationId xmlns:p14="http://schemas.microsoft.com/office/powerpoint/2010/main" val="210785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DFBCF6-7007-4509-983E-24F997FCDB81}"/>
              </a:ext>
            </a:extLst>
          </p:cNvPr>
          <p:cNvSpPr>
            <a:spLocks noGrp="1"/>
          </p:cNvSpPr>
          <p:nvPr>
            <p:ph type="sldNum" sz="quarter" idx="10"/>
          </p:nvPr>
        </p:nvSpPr>
        <p:spPr/>
        <p:txBody>
          <a:bodyPr/>
          <a:lstStyle/>
          <a:p>
            <a:fld id="{A235F780-67B9-477C-8517-42BD98B7422C}" type="slidenum">
              <a:rPr lang="en-US" smtClean="0"/>
              <a:pPr/>
              <a:t>9</a:t>
            </a:fld>
            <a:endParaRPr lang="en-US" dirty="0"/>
          </a:p>
        </p:txBody>
      </p:sp>
      <p:sp>
        <p:nvSpPr>
          <p:cNvPr id="4" name="Title 3">
            <a:extLst>
              <a:ext uri="{FF2B5EF4-FFF2-40B4-BE49-F238E27FC236}">
                <a16:creationId xmlns:a16="http://schemas.microsoft.com/office/drawing/2014/main" id="{5B340DDA-5D18-414B-AA06-26FD653FBB8D}"/>
              </a:ext>
            </a:extLst>
          </p:cNvPr>
          <p:cNvSpPr>
            <a:spLocks noGrp="1"/>
          </p:cNvSpPr>
          <p:nvPr>
            <p:ph type="title"/>
          </p:nvPr>
        </p:nvSpPr>
        <p:spPr/>
        <p:txBody>
          <a:bodyPr/>
          <a:lstStyle/>
          <a:p>
            <a:r>
              <a:rPr lang="en-US" dirty="0"/>
              <a:t>Most Commonly Requested IT Automation Features</a:t>
            </a:r>
          </a:p>
        </p:txBody>
      </p:sp>
      <p:pic>
        <p:nvPicPr>
          <p:cNvPr id="9" name="Picture 8">
            <a:extLst>
              <a:ext uri="{FF2B5EF4-FFF2-40B4-BE49-F238E27FC236}">
                <a16:creationId xmlns:a16="http://schemas.microsoft.com/office/drawing/2014/main" id="{B9B95EF3-073C-2A43-B1ED-198EBE468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8471"/>
            <a:ext cx="12192000" cy="5410200"/>
          </a:xfrm>
          <a:prstGeom prst="rect">
            <a:avLst/>
          </a:prstGeom>
        </p:spPr>
      </p:pic>
    </p:spTree>
    <p:extLst>
      <p:ext uri="{BB962C8B-B14F-4D97-AF65-F5344CB8AC3E}">
        <p14:creationId xmlns:p14="http://schemas.microsoft.com/office/powerpoint/2010/main" val="3294530446"/>
      </p:ext>
    </p:extLst>
  </p:cSld>
  <p:clrMapOvr>
    <a:masterClrMapping/>
  </p:clrMapOvr>
</p:sld>
</file>

<file path=ppt/theme/theme1.xml><?xml version="1.0" encoding="utf-8"?>
<a:theme xmlns:a="http://schemas.openxmlformats.org/drawingml/2006/main" name="5_Pica8">
  <a:themeElements>
    <a:clrScheme name="Pica8">
      <a:dk1>
        <a:sysClr val="windowText" lastClr="000000"/>
      </a:dk1>
      <a:lt1>
        <a:sysClr val="window" lastClr="FFFFFF"/>
      </a:lt1>
      <a:dk2>
        <a:srgbClr val="505153"/>
      </a:dk2>
      <a:lt2>
        <a:srgbClr val="949494"/>
      </a:lt2>
      <a:accent1>
        <a:srgbClr val="D93615"/>
      </a:accent1>
      <a:accent2>
        <a:srgbClr val="F05A28"/>
      </a:accent2>
      <a:accent3>
        <a:srgbClr val="FF9900"/>
      </a:accent3>
      <a:accent4>
        <a:srgbClr val="AF0820"/>
      </a:accent4>
      <a:accent5>
        <a:srgbClr val="457880"/>
      </a:accent5>
      <a:accent6>
        <a:srgbClr val="0099CC"/>
      </a:accent6>
      <a:hlink>
        <a:srgbClr val="F05A28"/>
      </a:hlink>
      <a:folHlink>
        <a:srgbClr val="94949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Pica8.thmx</Template>
  <TotalTime>68300</TotalTime>
  <Words>1307</Words>
  <Application>Microsoft Office PowerPoint</Application>
  <PresentationFormat>Widescreen</PresentationFormat>
  <Paragraphs>277</Paragraphs>
  <Slides>68</Slides>
  <Notes>66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Wingdings</vt:lpstr>
      <vt:lpstr>5_Pica8</vt:lpstr>
      <vt:lpstr>IT Automation Survey  Jeff Paine, SVP, Marketing</vt:lpstr>
      <vt:lpstr>Demographics</vt:lpstr>
      <vt:lpstr>Automation is IT’s Leading Initiative</vt:lpstr>
      <vt:lpstr>IT Automation Progress Varies by Focus</vt:lpstr>
      <vt:lpstr>IT Automation Drivers by Area of Automation</vt:lpstr>
      <vt:lpstr>IT’s Automation Goals</vt:lpstr>
      <vt:lpstr>Automation Challenges</vt:lpstr>
      <vt:lpstr>Mixed Report Card for IT Automation Progress</vt:lpstr>
      <vt:lpstr>Most Commonly Requested IT Automation Features</vt:lpstr>
      <vt:lpstr>Pica8 IT Automation Recommendations</vt:lpstr>
      <vt:lpstr>Appendix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Pica8</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M. Garrison</dc:creator>
  <cp:lastModifiedBy>Janeen Bullock</cp:lastModifiedBy>
  <cp:revision>1111</cp:revision>
  <dcterms:created xsi:type="dcterms:W3CDTF">2012-11-05T21:50:02Z</dcterms:created>
  <dcterms:modified xsi:type="dcterms:W3CDTF">2020-01-08T18:28:17Z</dcterms:modified>
</cp:coreProperties>
</file>