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70"/>
  </p:notesMasterIdLst>
  <p:sldIdLst>
    <p:sldId id="256" r:id="rId2"/>
    <p:sldId id="390" r:id="rId3"/>
    <p:sldId id="377" r:id="rId4"/>
    <p:sldId id="265" r:id="rId5"/>
    <p:sldId id="387" r:id="rId6"/>
    <p:sldId id="388" r:id="rId7"/>
    <p:sldId id="389" r:id="rId8"/>
    <p:sldId id="391" r:id="rId9"/>
    <p:sldId id="342" r:id="rId10"/>
    <p:sldId id="338" r:id="rId11"/>
    <p:sldId id="273" r:id="rId12"/>
    <p:sldId id="313" r:id="rId13"/>
    <p:sldId id="376"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40" r:id="rId37"/>
    <p:sldId id="343" r:id="rId38"/>
    <p:sldId id="347" r:id="rId39"/>
    <p:sldId id="348" r:id="rId40"/>
    <p:sldId id="274" r:id="rId41"/>
    <p:sldId id="314"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1" r:id="rId55"/>
    <p:sldId id="362" r:id="rId56"/>
    <p:sldId id="363" r:id="rId57"/>
    <p:sldId id="364" r:id="rId58"/>
    <p:sldId id="365" r:id="rId59"/>
    <p:sldId id="366" r:id="rId60"/>
    <p:sldId id="367" r:id="rId61"/>
    <p:sldId id="368" r:id="rId62"/>
    <p:sldId id="369" r:id="rId63"/>
    <p:sldId id="370" r:id="rId64"/>
    <p:sldId id="371" r:id="rId65"/>
    <p:sldId id="372" r:id="rId66"/>
    <p:sldId id="375" r:id="rId67"/>
    <p:sldId id="373" r:id="rId68"/>
    <p:sldId id="374" r:id="rId69"/>
  </p:sldIdLst>
  <p:sldSz cx="9144000" cy="5143500" type="screen16x9"/>
  <p:notesSz cx="6858000" cy="9144000"/>
  <p:embeddedFontLst>
    <p:embeddedFont>
      <p:font typeface="Montserrat Light" panose="00000400000000000000" pitchFamily="2"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1CB"/>
    <a:srgbClr val="FF733E"/>
    <a:srgbClr val="646464"/>
    <a:srgbClr val="D82B00"/>
    <a:srgbClr val="EA4F2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97" autoAdjust="0"/>
  </p:normalViewPr>
  <p:slideViewPr>
    <p:cSldViewPr snapToGrid="0">
      <p:cViewPr varScale="1">
        <p:scale>
          <a:sx n="112" d="100"/>
          <a:sy n="112" d="100"/>
        </p:scale>
        <p:origin x="450"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45967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d7d13ee2d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3d7d13ee2d_2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400" dirty="0"/>
              <a:t>In 2019 Snappt published a study which showed application fraud was costing the property manager of a typical residential building millions of dollars annually.  Since that study, the COVID-19 pandemic has turned the world upside down.  We wanted to see how this has impacted the prevalence and impact of application fraud, so we commissioned the 2020 Eviction and Fraud in the Rental Industry Survey.</a:t>
            </a:r>
            <a:endParaRPr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N=120</a:t>
            </a:r>
          </a:p>
          <a:p>
            <a:pPr marL="0" lvl="0" indent="0" algn="l" rtl="0">
              <a:spcBef>
                <a:spcPts val="0"/>
              </a:spcBef>
              <a:spcAft>
                <a:spcPts val="0"/>
              </a:spcAft>
              <a:buNone/>
            </a:pPr>
            <a:r>
              <a:rPr lang="en-US" dirty="0"/>
              <a:t>Median: 50.5</a:t>
            </a:r>
            <a:endParaRPr dirty="0"/>
          </a:p>
        </p:txBody>
      </p:sp>
    </p:spTree>
    <p:extLst>
      <p:ext uri="{BB962C8B-B14F-4D97-AF65-F5344CB8AC3E}">
        <p14:creationId xmlns:p14="http://schemas.microsoft.com/office/powerpoint/2010/main" val="1744638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N=120</a:t>
            </a:r>
          </a:p>
        </p:txBody>
      </p:sp>
    </p:spTree>
    <p:extLst>
      <p:ext uri="{BB962C8B-B14F-4D97-AF65-F5344CB8AC3E}">
        <p14:creationId xmlns:p14="http://schemas.microsoft.com/office/powerpoint/2010/main" val="2093210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N=120</a:t>
            </a:r>
          </a:p>
        </p:txBody>
      </p:sp>
    </p:spTree>
    <p:extLst>
      <p:ext uri="{BB962C8B-B14F-4D97-AF65-F5344CB8AC3E}">
        <p14:creationId xmlns:p14="http://schemas.microsoft.com/office/powerpoint/2010/main" val="3433327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N=120</a:t>
            </a:r>
          </a:p>
        </p:txBody>
      </p:sp>
    </p:spTree>
    <p:extLst>
      <p:ext uri="{BB962C8B-B14F-4D97-AF65-F5344CB8AC3E}">
        <p14:creationId xmlns:p14="http://schemas.microsoft.com/office/powerpoint/2010/main" val="1476276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N=120</a:t>
            </a:r>
          </a:p>
        </p:txBody>
      </p:sp>
    </p:spTree>
    <p:extLst>
      <p:ext uri="{BB962C8B-B14F-4D97-AF65-F5344CB8AC3E}">
        <p14:creationId xmlns:p14="http://schemas.microsoft.com/office/powerpoint/2010/main" val="3998362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N=120</a:t>
            </a:r>
          </a:p>
          <a:p>
            <a:pPr marL="0" lvl="0" indent="0" algn="l" rtl="0">
              <a:spcBef>
                <a:spcPts val="0"/>
              </a:spcBef>
              <a:spcAft>
                <a:spcPts val="0"/>
              </a:spcAft>
              <a:buNone/>
            </a:pPr>
            <a:r>
              <a:rPr lang="en-US" dirty="0"/>
              <a:t>Median = 3 years</a:t>
            </a:r>
            <a:endParaRPr dirty="0"/>
          </a:p>
        </p:txBody>
      </p:sp>
    </p:spTree>
    <p:extLst>
      <p:ext uri="{BB962C8B-B14F-4D97-AF65-F5344CB8AC3E}">
        <p14:creationId xmlns:p14="http://schemas.microsoft.com/office/powerpoint/2010/main" val="2578657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N=120</a:t>
            </a:r>
          </a:p>
          <a:p>
            <a:pPr marL="0" lvl="0" indent="0" algn="l" rtl="0">
              <a:spcBef>
                <a:spcPts val="0"/>
              </a:spcBef>
              <a:spcAft>
                <a:spcPts val="0"/>
              </a:spcAft>
              <a:buNone/>
            </a:pPr>
            <a:r>
              <a:rPr lang="en-US" dirty="0"/>
              <a:t>Median = $873</a:t>
            </a:r>
            <a:endParaRPr dirty="0"/>
          </a:p>
        </p:txBody>
      </p:sp>
    </p:spTree>
    <p:extLst>
      <p:ext uri="{BB962C8B-B14F-4D97-AF65-F5344CB8AC3E}">
        <p14:creationId xmlns:p14="http://schemas.microsoft.com/office/powerpoint/2010/main" val="1968906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N=120</a:t>
            </a:r>
          </a:p>
        </p:txBody>
      </p:sp>
    </p:spTree>
    <p:extLst>
      <p:ext uri="{BB962C8B-B14F-4D97-AF65-F5344CB8AC3E}">
        <p14:creationId xmlns:p14="http://schemas.microsoft.com/office/powerpoint/2010/main" val="1306327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N=15</a:t>
            </a:r>
            <a:endParaRPr dirty="0"/>
          </a:p>
        </p:txBody>
      </p:sp>
    </p:spTree>
    <p:extLst>
      <p:ext uri="{BB962C8B-B14F-4D97-AF65-F5344CB8AC3E}">
        <p14:creationId xmlns:p14="http://schemas.microsoft.com/office/powerpoint/2010/main" val="4085373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N=15</a:t>
            </a:r>
            <a:endParaRPr dirty="0"/>
          </a:p>
        </p:txBody>
      </p:sp>
    </p:spTree>
    <p:extLst>
      <p:ext uri="{BB962C8B-B14F-4D97-AF65-F5344CB8AC3E}">
        <p14:creationId xmlns:p14="http://schemas.microsoft.com/office/powerpoint/2010/main" val="227907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ReRez Research, of Dallas, surveyed both property managers as well as renters.  The 100 property managers either manage or are involved directly with evaluating rental applications.  They had a variety of titles and roles, but were most commonly business or property managers.</a:t>
            </a:r>
          </a:p>
          <a:p>
            <a:pPr marL="158750" indent="0">
              <a:buNone/>
            </a:pPr>
            <a:endParaRPr lang="en-US" dirty="0"/>
          </a:p>
          <a:p>
            <a:pPr marL="158750" indent="0">
              <a:buNone/>
            </a:pPr>
            <a:r>
              <a:rPr lang="en-US" dirty="0"/>
              <a:t>The 120 renters were split between Millennials, Gen-X, Boomers and the Silent Generation.  They were geographically distributed across the US.  They were all renting apartments or townhouses.  We did not survey renters of single family homes.</a:t>
            </a:r>
          </a:p>
        </p:txBody>
      </p:sp>
    </p:spTree>
    <p:extLst>
      <p:ext uri="{BB962C8B-B14F-4D97-AF65-F5344CB8AC3E}">
        <p14:creationId xmlns:p14="http://schemas.microsoft.com/office/powerpoint/2010/main" val="1758653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N=15</a:t>
            </a:r>
            <a:endParaRPr dirty="0"/>
          </a:p>
        </p:txBody>
      </p:sp>
    </p:spTree>
    <p:extLst>
      <p:ext uri="{BB962C8B-B14F-4D97-AF65-F5344CB8AC3E}">
        <p14:creationId xmlns:p14="http://schemas.microsoft.com/office/powerpoint/2010/main" val="1855322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N=6</a:t>
            </a:r>
            <a:endParaRPr dirty="0"/>
          </a:p>
        </p:txBody>
      </p:sp>
    </p:spTree>
    <p:extLst>
      <p:ext uri="{BB962C8B-B14F-4D97-AF65-F5344CB8AC3E}">
        <p14:creationId xmlns:p14="http://schemas.microsoft.com/office/powerpoint/2010/main" val="4021356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N=6</a:t>
            </a:r>
            <a:endParaRPr dirty="0"/>
          </a:p>
        </p:txBody>
      </p:sp>
    </p:spTree>
    <p:extLst>
      <p:ext uri="{BB962C8B-B14F-4D97-AF65-F5344CB8AC3E}">
        <p14:creationId xmlns:p14="http://schemas.microsoft.com/office/powerpoint/2010/main" val="573205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N=6</a:t>
            </a:r>
            <a:endParaRPr dirty="0"/>
          </a:p>
        </p:txBody>
      </p:sp>
    </p:spTree>
    <p:extLst>
      <p:ext uri="{BB962C8B-B14F-4D97-AF65-F5344CB8AC3E}">
        <p14:creationId xmlns:p14="http://schemas.microsoft.com/office/powerpoint/2010/main" val="2001992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N=15</a:t>
            </a:r>
            <a:endParaRPr dirty="0"/>
          </a:p>
        </p:txBody>
      </p:sp>
    </p:spTree>
    <p:extLst>
      <p:ext uri="{BB962C8B-B14F-4D97-AF65-F5344CB8AC3E}">
        <p14:creationId xmlns:p14="http://schemas.microsoft.com/office/powerpoint/2010/main" val="3877597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N=3</a:t>
            </a:r>
            <a:endParaRPr dirty="0"/>
          </a:p>
        </p:txBody>
      </p:sp>
    </p:spTree>
    <p:extLst>
      <p:ext uri="{BB962C8B-B14F-4D97-AF65-F5344CB8AC3E}">
        <p14:creationId xmlns:p14="http://schemas.microsoft.com/office/powerpoint/2010/main" val="1729951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N=120</a:t>
            </a:r>
          </a:p>
        </p:txBody>
      </p:sp>
    </p:spTree>
    <p:extLst>
      <p:ext uri="{BB962C8B-B14F-4D97-AF65-F5344CB8AC3E}">
        <p14:creationId xmlns:p14="http://schemas.microsoft.com/office/powerpoint/2010/main" val="118549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N=120</a:t>
            </a:r>
          </a:p>
          <a:p>
            <a:pPr marL="0" lvl="0" indent="0" algn="l" rtl="0">
              <a:spcBef>
                <a:spcPts val="0"/>
              </a:spcBef>
              <a:spcAft>
                <a:spcPts val="0"/>
              </a:spcAft>
              <a:buNone/>
            </a:pPr>
            <a:r>
              <a:rPr lang="en-US" dirty="0"/>
              <a:t>Median = 35,000 to $39,999</a:t>
            </a:r>
            <a:endParaRPr dirty="0"/>
          </a:p>
        </p:txBody>
      </p:sp>
    </p:spTree>
    <p:extLst>
      <p:ext uri="{BB962C8B-B14F-4D97-AF65-F5344CB8AC3E}">
        <p14:creationId xmlns:p14="http://schemas.microsoft.com/office/powerpoint/2010/main" val="1372625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N=120</a:t>
            </a:r>
          </a:p>
          <a:p>
            <a:pPr marL="0" lvl="0" indent="0" algn="l" rtl="0">
              <a:spcBef>
                <a:spcPts val="0"/>
              </a:spcBef>
              <a:spcAft>
                <a:spcPts val="0"/>
              </a:spcAft>
              <a:buNone/>
            </a:pPr>
            <a:r>
              <a:rPr lang="en-US" dirty="0"/>
              <a:t>Median = 2</a:t>
            </a:r>
            <a:endParaRPr dirty="0"/>
          </a:p>
        </p:txBody>
      </p:sp>
    </p:spTree>
    <p:extLst>
      <p:ext uri="{BB962C8B-B14F-4D97-AF65-F5344CB8AC3E}">
        <p14:creationId xmlns:p14="http://schemas.microsoft.com/office/powerpoint/2010/main" val="1244956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N=120</a:t>
            </a:r>
          </a:p>
        </p:txBody>
      </p:sp>
    </p:spTree>
    <p:extLst>
      <p:ext uri="{BB962C8B-B14F-4D97-AF65-F5344CB8AC3E}">
        <p14:creationId xmlns:p14="http://schemas.microsoft.com/office/powerpoint/2010/main" val="311467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651bdd6f0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651bdd6f0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dirty="0"/>
              <a:t>So, what’s going on in this age of COVID-19?</a:t>
            </a:r>
            <a:endParaRPr dirty="0"/>
          </a:p>
        </p:txBody>
      </p:sp>
    </p:spTree>
    <p:extLst>
      <p:ext uri="{BB962C8B-B14F-4D97-AF65-F5344CB8AC3E}">
        <p14:creationId xmlns:p14="http://schemas.microsoft.com/office/powerpoint/2010/main" val="3792148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N=120</a:t>
            </a:r>
          </a:p>
        </p:txBody>
      </p:sp>
    </p:spTree>
    <p:extLst>
      <p:ext uri="{BB962C8B-B14F-4D97-AF65-F5344CB8AC3E}">
        <p14:creationId xmlns:p14="http://schemas.microsoft.com/office/powerpoint/2010/main" val="1040180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N=120</a:t>
            </a:r>
          </a:p>
        </p:txBody>
      </p:sp>
    </p:spTree>
    <p:extLst>
      <p:ext uri="{BB962C8B-B14F-4D97-AF65-F5344CB8AC3E}">
        <p14:creationId xmlns:p14="http://schemas.microsoft.com/office/powerpoint/2010/main" val="808435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N=120</a:t>
            </a:r>
          </a:p>
        </p:txBody>
      </p:sp>
    </p:spTree>
    <p:extLst>
      <p:ext uri="{BB962C8B-B14F-4D97-AF65-F5344CB8AC3E}">
        <p14:creationId xmlns:p14="http://schemas.microsoft.com/office/powerpoint/2010/main" val="3109375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N=120</a:t>
            </a:r>
          </a:p>
        </p:txBody>
      </p:sp>
    </p:spTree>
    <p:extLst>
      <p:ext uri="{BB962C8B-B14F-4D97-AF65-F5344CB8AC3E}">
        <p14:creationId xmlns:p14="http://schemas.microsoft.com/office/powerpoint/2010/main" val="607930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N=100</a:t>
            </a:r>
            <a:endParaRPr dirty="0"/>
          </a:p>
        </p:txBody>
      </p:sp>
    </p:spTree>
    <p:extLst>
      <p:ext uri="{BB962C8B-B14F-4D97-AF65-F5344CB8AC3E}">
        <p14:creationId xmlns:p14="http://schemas.microsoft.com/office/powerpoint/2010/main" val="1332724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10939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65570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8353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N=100</a:t>
            </a:r>
            <a:endParaRPr dirty="0"/>
          </a:p>
        </p:txBody>
      </p:sp>
    </p:spTree>
    <p:extLst>
      <p:ext uri="{BB962C8B-B14F-4D97-AF65-F5344CB8AC3E}">
        <p14:creationId xmlns:p14="http://schemas.microsoft.com/office/powerpoint/2010/main" val="37927519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r>
              <a:rPr lang="en-US" dirty="0"/>
              <a:t>Median = 2,500 to 4,999 units</a:t>
            </a:r>
            <a:endParaRPr dirty="0"/>
          </a:p>
        </p:txBody>
      </p:sp>
    </p:spTree>
    <p:extLst>
      <p:ext uri="{BB962C8B-B14F-4D97-AF65-F5344CB8AC3E}">
        <p14:creationId xmlns:p14="http://schemas.microsoft.com/office/powerpoint/2010/main" val="29116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651bdd6f0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651bdd6f0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r>
              <a:rPr lang="en-US" sz="1100" b="0" i="0" u="none" strike="noStrike" cap="none" dirty="0">
                <a:solidFill>
                  <a:srgbClr val="000000"/>
                </a:solidFill>
                <a:effectLst/>
                <a:latin typeface="Arial"/>
                <a:ea typeface="Arial"/>
                <a:cs typeface="Arial"/>
                <a:sym typeface="Arial"/>
              </a:rPr>
              <a:t>In a nutshell, application fraud has risen dramatically because of COVID-19.  Property managers say 29 percent of rental applications now exhibit application fraud … nearly double the 15 percent we found in our survey from the end of 2019.  85 percent of all landlords now report being a victim of application fraud, up from 66 percent last year.  </a:t>
            </a:r>
          </a:p>
          <a:p>
            <a:pPr marL="158750" lvl="0" indent="0">
              <a:buNone/>
            </a:pPr>
            <a:endParaRPr lang="en-US" sz="1100" b="0" i="0" u="none" strike="noStrike" cap="none" dirty="0">
              <a:solidFill>
                <a:srgbClr val="000000"/>
              </a:solidFill>
              <a:effectLst/>
              <a:latin typeface="Arial"/>
              <a:ea typeface="Arial"/>
              <a:cs typeface="Arial"/>
              <a:sym typeface="Arial"/>
            </a:endParaRPr>
          </a:p>
          <a:p>
            <a:pPr marL="158750" lvl="0" indent="0">
              <a:buNone/>
            </a:pPr>
            <a:r>
              <a:rPr lang="en-US" sz="1100" b="0" i="0" u="none" strike="noStrike" cap="none" dirty="0">
                <a:solidFill>
                  <a:srgbClr val="000000"/>
                </a:solidFill>
                <a:effectLst/>
                <a:latin typeface="Arial"/>
                <a:ea typeface="Arial"/>
                <a:cs typeface="Arial"/>
                <a:sym typeface="Arial"/>
              </a:rPr>
              <a:t>And, whereas last year property managers felt just one in ten fraudulently altered application went through undetected, they now say one in FOUR is undetected.  </a:t>
            </a:r>
          </a:p>
          <a:p>
            <a:pPr marL="158750" lvl="0" indent="0">
              <a:buNone/>
            </a:pPr>
            <a:endParaRPr lang="en-US" sz="1100" b="0" i="0" u="none" strike="noStrike" cap="none" baseline="0" dirty="0">
              <a:solidFill>
                <a:srgbClr val="000000"/>
              </a:solidFill>
              <a:effectLst/>
              <a:latin typeface="Arial"/>
              <a:cs typeface="Arial"/>
              <a:sym typeface="Arial"/>
            </a:endParaRPr>
          </a:p>
          <a:p>
            <a:pPr marL="158750" lvl="0" indent="0">
              <a:buNone/>
            </a:pPr>
            <a:r>
              <a:rPr lang="en-US" sz="1100" b="0" i="0" u="none" strike="noStrike" cap="none" baseline="0" dirty="0">
                <a:solidFill>
                  <a:srgbClr val="000000"/>
                </a:solidFill>
                <a:effectLst/>
                <a:latin typeface="Arial"/>
                <a:cs typeface="Arial"/>
                <a:sym typeface="Arial"/>
              </a:rPr>
              <a:t>Clearly, application fraud is up, but what does that mean for landlords?</a:t>
            </a:r>
          </a:p>
          <a:p>
            <a:pPr marL="158750" lvl="0" indent="0">
              <a:buNone/>
            </a:pPr>
            <a:endParaRPr lang="en-US" sz="1100" b="0" i="0" u="none" strike="noStrike" cap="none" baseline="0" dirty="0">
              <a:solidFill>
                <a:srgbClr val="000000"/>
              </a:solidFill>
              <a:effectLst/>
              <a:latin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Median = 300-499 units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65314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45338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25522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Median = 29</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082640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Median = 17</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73757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Median = 22.5</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912859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Median = 21</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9572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Median = 25</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75222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52212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71392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651bdd6f0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651bdd6f0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r>
              <a:rPr lang="en-US" sz="1100" b="0" i="0" u="none" strike="noStrike" cap="none" dirty="0">
                <a:solidFill>
                  <a:srgbClr val="000000"/>
                </a:solidFill>
                <a:effectLst/>
                <a:latin typeface="Arial"/>
                <a:ea typeface="Arial"/>
                <a:cs typeface="Arial"/>
                <a:sym typeface="Arial"/>
              </a:rPr>
              <a:t>The most direct effect is problems with rent payments.  Landlords report more than HALF of tenants are having trouble making rent.  A quarter are paying late, one in six (17 percent) now pay less than full rent and one in nine (11%) have stopping paying at all.</a:t>
            </a:r>
          </a:p>
          <a:p>
            <a:pPr marL="158750" lvl="0" indent="0">
              <a:buNone/>
            </a:pPr>
            <a:endParaRPr lang="en-US" sz="1100" b="0" i="0" u="none" strike="noStrike" cap="none" baseline="0" dirty="0">
              <a:solidFill>
                <a:srgbClr val="000000"/>
              </a:solidFill>
              <a:effectLst/>
              <a:latin typeface="Arial"/>
              <a:cs typeface="Arial"/>
              <a:sym typeface="Arial"/>
            </a:endParaRPr>
          </a:p>
          <a:p>
            <a:pPr marL="158750" lvl="0" indent="0">
              <a:buNone/>
            </a:pPr>
            <a:r>
              <a:rPr lang="en-US" sz="1100" b="0" i="0" u="none" strike="noStrike" cap="none" baseline="0" dirty="0">
                <a:solidFill>
                  <a:srgbClr val="000000"/>
                </a:solidFill>
                <a:effectLst/>
                <a:latin typeface="Arial"/>
                <a:cs typeface="Arial"/>
                <a:sym typeface="Arial"/>
              </a:rPr>
              <a:t>What’s that driving?</a:t>
            </a:r>
          </a:p>
          <a:p>
            <a:pPr marL="158750" lvl="0" indent="0">
              <a:buNone/>
            </a:pPr>
            <a:endParaRPr dirty="0"/>
          </a:p>
        </p:txBody>
      </p:sp>
    </p:spTree>
    <p:extLst>
      <p:ext uri="{BB962C8B-B14F-4D97-AF65-F5344CB8AC3E}">
        <p14:creationId xmlns:p14="http://schemas.microsoft.com/office/powerpoint/2010/main" val="24370944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Median = 56.5</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298162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249502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252241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232914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N=74</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478738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N=74</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Median = 15</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127284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787496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964978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338098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32893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651bdd6f0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651bdd6f0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r>
              <a:rPr lang="en-US" sz="1100" b="0" i="0" u="none" strike="noStrike" cap="none" dirty="0">
                <a:solidFill>
                  <a:srgbClr val="000000"/>
                </a:solidFill>
                <a:effectLst/>
                <a:latin typeface="Arial"/>
                <a:ea typeface="Arial"/>
                <a:cs typeface="Arial"/>
                <a:sym typeface="Arial"/>
              </a:rPr>
              <a:t>Evictions.  Landlords report an astounding 21 percent eviction rate today, a 75 percent increase from last year.  One in four of these are tied to application fraud.  </a:t>
            </a:r>
          </a:p>
          <a:p>
            <a:pPr marL="158750" lvl="0" indent="0">
              <a:buNone/>
            </a:pPr>
            <a:endParaRPr lang="en-US" sz="1100" b="0" i="0" u="none" strike="noStrike" cap="none" baseline="0" dirty="0">
              <a:solidFill>
                <a:srgbClr val="000000"/>
              </a:solidFill>
              <a:effectLst/>
              <a:latin typeface="Arial"/>
              <a:cs typeface="Arial"/>
              <a:sym typeface="Arial"/>
            </a:endParaRPr>
          </a:p>
          <a:p>
            <a:pPr marL="158750" lvl="0" indent="0">
              <a:buNone/>
            </a:pPr>
            <a:r>
              <a:rPr lang="en-US" sz="1100" b="0" i="0" u="none" strike="noStrike" cap="none" baseline="0" dirty="0">
                <a:solidFill>
                  <a:srgbClr val="000000"/>
                </a:solidFill>
                <a:effectLst/>
                <a:latin typeface="Arial"/>
                <a:cs typeface="Arial"/>
                <a:sym typeface="Arial"/>
              </a:rPr>
              <a:t>Three of ten renters have been, or will be evicted after moratoriums expire.  In fact, the typical property manager has 15 evictions stacked-up awaiting for moratoriums to expire.</a:t>
            </a:r>
          </a:p>
          <a:p>
            <a:pPr marL="158750" lvl="0" indent="0">
              <a:buNone/>
            </a:pPr>
            <a:endParaRPr lang="en-US" sz="1100" b="0" i="0" u="none" strike="noStrike" cap="none" baseline="0" dirty="0">
              <a:solidFill>
                <a:srgbClr val="000000"/>
              </a:solidFill>
              <a:effectLst/>
              <a:latin typeface="Arial"/>
              <a:cs typeface="Arial"/>
              <a:sym typeface="Arial"/>
            </a:endParaRPr>
          </a:p>
          <a:p>
            <a:pPr marL="158750" lvl="0" indent="0">
              <a:buNone/>
            </a:pPr>
            <a:endParaRPr lang="en-US" sz="1100" b="0" i="0" u="none" strike="noStrike" cap="none" baseline="0" dirty="0">
              <a:solidFill>
                <a:srgbClr val="000000"/>
              </a:solidFill>
              <a:effectLst/>
              <a:latin typeface="Arial"/>
              <a:cs typeface="Arial"/>
              <a:sym typeface="Arial"/>
            </a:endParaRPr>
          </a:p>
          <a:p>
            <a:pPr marL="158750" lvl="0" indent="0">
              <a:buNone/>
            </a:pPr>
            <a:endParaRPr lang="en-US" sz="1100" b="0" i="0" u="none" strike="noStrike" cap="none" baseline="0" dirty="0">
              <a:solidFill>
                <a:srgbClr val="000000"/>
              </a:solidFill>
              <a:effectLst/>
              <a:latin typeface="Arial"/>
              <a:cs typeface="Arial"/>
              <a:sym typeface="Arial"/>
            </a:endParaRPr>
          </a:p>
          <a:p>
            <a:pPr marL="158750" lvl="0" indent="0">
              <a:buNone/>
            </a:pPr>
            <a:endParaRPr dirty="0"/>
          </a:p>
        </p:txBody>
      </p:sp>
    </p:spTree>
    <p:extLst>
      <p:ext uri="{BB962C8B-B14F-4D97-AF65-F5344CB8AC3E}">
        <p14:creationId xmlns:p14="http://schemas.microsoft.com/office/powerpoint/2010/main" val="33003618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Median = $71,500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502857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2118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Median = 332</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126618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Median = 225</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45580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92283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N=100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825749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651bdd6f0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651bdd6f0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r>
              <a:rPr lang="en-US" sz="1100" b="0" i="0" u="none" strike="noStrike" cap="none" dirty="0">
                <a:solidFill>
                  <a:srgbClr val="000000"/>
                </a:solidFill>
                <a:effectLst/>
                <a:latin typeface="Arial"/>
                <a:ea typeface="Arial"/>
                <a:cs typeface="Arial"/>
                <a:sym typeface="Arial"/>
              </a:rPr>
              <a:t>If this sounds expensive, it is.  The typical building has lost more than $70,000 from COVID-19.</a:t>
            </a:r>
          </a:p>
          <a:p>
            <a:pPr marL="158750" lvl="0" indent="0">
              <a:buNone/>
            </a:pPr>
            <a:endParaRPr lang="en-US" sz="1100" b="0" i="0" u="none" strike="noStrike" cap="none" baseline="0" dirty="0">
              <a:solidFill>
                <a:srgbClr val="000000"/>
              </a:solidFill>
              <a:effectLst/>
              <a:latin typeface="Arial"/>
              <a:cs typeface="Arial"/>
              <a:sym typeface="Arial"/>
            </a:endParaRPr>
          </a:p>
          <a:p>
            <a:pPr marL="158750" lvl="0" indent="0">
              <a:buNone/>
            </a:pPr>
            <a:endParaRPr dirty="0"/>
          </a:p>
        </p:txBody>
      </p:sp>
    </p:spTree>
    <p:extLst>
      <p:ext uri="{BB962C8B-B14F-4D97-AF65-F5344CB8AC3E}">
        <p14:creationId xmlns:p14="http://schemas.microsoft.com/office/powerpoint/2010/main" val="831271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651bdd6f0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651bdd6f0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14506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4e966f4c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4e966f4c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N=120</a:t>
            </a:r>
            <a:endParaRPr dirty="0"/>
          </a:p>
        </p:txBody>
      </p:sp>
    </p:spTree>
    <p:extLst>
      <p:ext uri="{BB962C8B-B14F-4D97-AF65-F5344CB8AC3E}">
        <p14:creationId xmlns:p14="http://schemas.microsoft.com/office/powerpoint/2010/main" val="1332724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3" name="Google Shape;349;p47">
            <a:extLst>
              <a:ext uri="{FF2B5EF4-FFF2-40B4-BE49-F238E27FC236}">
                <a16:creationId xmlns:a16="http://schemas.microsoft.com/office/drawing/2014/main" id="{7640B11B-F393-43EA-B9A6-F4AA4E3253EB}"/>
              </a:ext>
            </a:extLst>
          </p:cNvPr>
          <p:cNvPicPr preferRelativeResize="0"/>
          <p:nvPr userDrawn="1"/>
        </p:nvPicPr>
        <p:blipFill rotWithShape="1">
          <a:blip r:embed="rId2">
            <a:alphaModFix/>
          </a:blip>
          <a:srcRect r="14225" b="4303"/>
          <a:stretch/>
        </p:blipFill>
        <p:spPr>
          <a:xfrm>
            <a:off x="4960121" y="4493021"/>
            <a:ext cx="4183880" cy="650480"/>
          </a:xfrm>
          <a:prstGeom prst="rect">
            <a:avLst/>
          </a:prstGeom>
          <a:noFill/>
          <a:ln>
            <a:noFill/>
          </a:ln>
        </p:spPr>
      </p:pic>
      <p:pic>
        <p:nvPicPr>
          <p:cNvPr id="9" name="Google Shape;353;p47">
            <a:extLst>
              <a:ext uri="{FF2B5EF4-FFF2-40B4-BE49-F238E27FC236}">
                <a16:creationId xmlns:a16="http://schemas.microsoft.com/office/drawing/2014/main" id="{47140435-C03C-42B7-BFA8-97C04C3084BF}"/>
              </a:ext>
            </a:extLst>
          </p:cNvPr>
          <p:cNvPicPr preferRelativeResize="0"/>
          <p:nvPr userDrawn="1"/>
        </p:nvPicPr>
        <p:blipFill rotWithShape="1">
          <a:blip r:embed="rId2">
            <a:alphaModFix/>
          </a:blip>
          <a:srcRect b="4303"/>
          <a:stretch/>
        </p:blipFill>
        <p:spPr>
          <a:xfrm>
            <a:off x="29197" y="4493021"/>
            <a:ext cx="4877731" cy="650480"/>
          </a:xfrm>
          <a:prstGeom prst="rect">
            <a:avLst/>
          </a:prstGeom>
          <a:noFill/>
          <a:ln>
            <a:noFill/>
          </a:ln>
        </p:spPr>
      </p:pic>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2" name="Picture 1">
            <a:extLst>
              <a:ext uri="{FF2B5EF4-FFF2-40B4-BE49-F238E27FC236}">
                <a16:creationId xmlns:a16="http://schemas.microsoft.com/office/drawing/2014/main" id="{A8EB2A2D-6CF0-4A39-ACC0-527FDE82EF91}"/>
              </a:ext>
            </a:extLst>
          </p:cNvPr>
          <p:cNvPicPr>
            <a:picLocks noChangeAspect="1"/>
          </p:cNvPicPr>
          <p:nvPr userDrawn="1"/>
        </p:nvPicPr>
        <p:blipFill rotWithShape="1">
          <a:blip r:embed="rId3"/>
          <a:srcRect r="60752" b="2790"/>
          <a:stretch/>
        </p:blipFill>
        <p:spPr>
          <a:xfrm>
            <a:off x="8459673" y="4041186"/>
            <a:ext cx="684328" cy="110231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8" name="Picture 7">
            <a:extLst>
              <a:ext uri="{FF2B5EF4-FFF2-40B4-BE49-F238E27FC236}">
                <a16:creationId xmlns:a16="http://schemas.microsoft.com/office/drawing/2014/main" id="{BA1A08E3-0019-4F48-B566-0EB1627348E0}"/>
              </a:ext>
            </a:extLst>
          </p:cNvPr>
          <p:cNvPicPr>
            <a:picLocks noChangeAspect="1"/>
          </p:cNvPicPr>
          <p:nvPr userDrawn="1"/>
        </p:nvPicPr>
        <p:blipFill rotWithShape="1">
          <a:blip r:embed="rId2"/>
          <a:srcRect r="60752" b="2790"/>
          <a:stretch/>
        </p:blipFill>
        <p:spPr>
          <a:xfrm>
            <a:off x="8459673" y="4041186"/>
            <a:ext cx="684328" cy="110231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pic>
        <p:nvPicPr>
          <p:cNvPr id="3" name="Google Shape;349;p47">
            <a:extLst>
              <a:ext uri="{FF2B5EF4-FFF2-40B4-BE49-F238E27FC236}">
                <a16:creationId xmlns:a16="http://schemas.microsoft.com/office/drawing/2014/main" id="{0A6E24C9-C719-4CC6-BE8E-A1C4BF161211}"/>
              </a:ext>
            </a:extLst>
          </p:cNvPr>
          <p:cNvPicPr preferRelativeResize="0"/>
          <p:nvPr userDrawn="1"/>
        </p:nvPicPr>
        <p:blipFill rotWithShape="1">
          <a:blip r:embed="rId2">
            <a:alphaModFix/>
          </a:blip>
          <a:srcRect r="14225" b="4303"/>
          <a:stretch/>
        </p:blipFill>
        <p:spPr>
          <a:xfrm>
            <a:off x="4960121" y="4493021"/>
            <a:ext cx="4183880" cy="650480"/>
          </a:xfrm>
          <a:prstGeom prst="rect">
            <a:avLst/>
          </a:prstGeom>
          <a:noFill/>
          <a:ln>
            <a:noFill/>
          </a:ln>
        </p:spPr>
      </p:pic>
      <p:pic>
        <p:nvPicPr>
          <p:cNvPr id="4" name="Google Shape;353;p47">
            <a:extLst>
              <a:ext uri="{FF2B5EF4-FFF2-40B4-BE49-F238E27FC236}">
                <a16:creationId xmlns:a16="http://schemas.microsoft.com/office/drawing/2014/main" id="{219C8A2B-6140-4CB7-B891-CAEE00F75909}"/>
              </a:ext>
            </a:extLst>
          </p:cNvPr>
          <p:cNvPicPr preferRelativeResize="0"/>
          <p:nvPr userDrawn="1"/>
        </p:nvPicPr>
        <p:blipFill rotWithShape="1">
          <a:blip r:embed="rId2">
            <a:alphaModFix/>
          </a:blip>
          <a:srcRect b="4303"/>
          <a:stretch/>
        </p:blipFill>
        <p:spPr>
          <a:xfrm>
            <a:off x="29197" y="4493021"/>
            <a:ext cx="4877731" cy="650480"/>
          </a:xfrm>
          <a:prstGeom prst="rect">
            <a:avLst/>
          </a:prstGeom>
          <a:noFill/>
          <a:ln>
            <a:noFill/>
          </a:ln>
        </p:spPr>
      </p:pic>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2" name="Picture 1">
            <a:extLst>
              <a:ext uri="{FF2B5EF4-FFF2-40B4-BE49-F238E27FC236}">
                <a16:creationId xmlns:a16="http://schemas.microsoft.com/office/drawing/2014/main" id="{EB3D5F01-F50A-4BC2-94D6-9A48F9FF9BAD}"/>
              </a:ext>
            </a:extLst>
          </p:cNvPr>
          <p:cNvPicPr>
            <a:picLocks noChangeAspect="1"/>
          </p:cNvPicPr>
          <p:nvPr userDrawn="1"/>
        </p:nvPicPr>
        <p:blipFill rotWithShape="1">
          <a:blip r:embed="rId3"/>
          <a:srcRect r="60752" b="2790"/>
          <a:stretch/>
        </p:blipFill>
        <p:spPr>
          <a:xfrm>
            <a:off x="8459673" y="4041186"/>
            <a:ext cx="684328" cy="110231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pic>
        <p:nvPicPr>
          <p:cNvPr id="3" name="Google Shape;349;p47">
            <a:extLst>
              <a:ext uri="{FF2B5EF4-FFF2-40B4-BE49-F238E27FC236}">
                <a16:creationId xmlns:a16="http://schemas.microsoft.com/office/drawing/2014/main" id="{83C7C301-7E73-45D0-A4A5-C167CB976863}"/>
              </a:ext>
            </a:extLst>
          </p:cNvPr>
          <p:cNvPicPr preferRelativeResize="0"/>
          <p:nvPr userDrawn="1"/>
        </p:nvPicPr>
        <p:blipFill rotWithShape="1">
          <a:blip r:embed="rId2">
            <a:alphaModFix/>
          </a:blip>
          <a:srcRect r="14225" b="4303"/>
          <a:stretch/>
        </p:blipFill>
        <p:spPr>
          <a:xfrm>
            <a:off x="4960121" y="4493021"/>
            <a:ext cx="4183880" cy="650480"/>
          </a:xfrm>
          <a:prstGeom prst="rect">
            <a:avLst/>
          </a:prstGeom>
          <a:noFill/>
          <a:ln>
            <a:noFill/>
          </a:ln>
        </p:spPr>
      </p:pic>
      <p:pic>
        <p:nvPicPr>
          <p:cNvPr id="4" name="Google Shape;353;p47">
            <a:extLst>
              <a:ext uri="{FF2B5EF4-FFF2-40B4-BE49-F238E27FC236}">
                <a16:creationId xmlns:a16="http://schemas.microsoft.com/office/drawing/2014/main" id="{D2E58D67-AB45-42FB-AB38-5DF9940916AB}"/>
              </a:ext>
            </a:extLst>
          </p:cNvPr>
          <p:cNvPicPr preferRelativeResize="0"/>
          <p:nvPr userDrawn="1"/>
        </p:nvPicPr>
        <p:blipFill rotWithShape="1">
          <a:blip r:embed="rId2">
            <a:alphaModFix/>
          </a:blip>
          <a:srcRect b="4303"/>
          <a:stretch/>
        </p:blipFill>
        <p:spPr>
          <a:xfrm>
            <a:off x="29197" y="4493021"/>
            <a:ext cx="4877731" cy="650480"/>
          </a:xfrm>
          <a:prstGeom prst="rect">
            <a:avLst/>
          </a:prstGeom>
          <a:noFill/>
          <a:ln>
            <a:noFill/>
          </a:ln>
        </p:spPr>
      </p:pic>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2" name="Picture 1">
            <a:extLst>
              <a:ext uri="{FF2B5EF4-FFF2-40B4-BE49-F238E27FC236}">
                <a16:creationId xmlns:a16="http://schemas.microsoft.com/office/drawing/2014/main" id="{F15100A7-A4CE-4F81-984A-7CCD640A8E40}"/>
              </a:ext>
            </a:extLst>
          </p:cNvPr>
          <p:cNvPicPr>
            <a:picLocks noChangeAspect="1"/>
          </p:cNvPicPr>
          <p:nvPr userDrawn="1"/>
        </p:nvPicPr>
        <p:blipFill rotWithShape="1">
          <a:blip r:embed="rId3"/>
          <a:srcRect r="60752" b="2790"/>
          <a:stretch/>
        </p:blipFill>
        <p:spPr>
          <a:xfrm>
            <a:off x="8459673" y="4041186"/>
            <a:ext cx="684328" cy="110231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pic>
        <p:nvPicPr>
          <p:cNvPr id="3" name="Google Shape;349;p47">
            <a:extLst>
              <a:ext uri="{FF2B5EF4-FFF2-40B4-BE49-F238E27FC236}">
                <a16:creationId xmlns:a16="http://schemas.microsoft.com/office/drawing/2014/main" id="{7DD686AB-12EC-4D90-8C52-3958BF87BD4F}"/>
              </a:ext>
            </a:extLst>
          </p:cNvPr>
          <p:cNvPicPr preferRelativeResize="0"/>
          <p:nvPr userDrawn="1"/>
        </p:nvPicPr>
        <p:blipFill rotWithShape="1">
          <a:blip r:embed="rId2">
            <a:alphaModFix/>
          </a:blip>
          <a:srcRect r="14225" b="4303"/>
          <a:stretch/>
        </p:blipFill>
        <p:spPr>
          <a:xfrm>
            <a:off x="4960121" y="4493021"/>
            <a:ext cx="4183880" cy="650480"/>
          </a:xfrm>
          <a:prstGeom prst="rect">
            <a:avLst/>
          </a:prstGeom>
          <a:noFill/>
          <a:ln>
            <a:noFill/>
          </a:ln>
        </p:spPr>
      </p:pic>
      <p:pic>
        <p:nvPicPr>
          <p:cNvPr id="9" name="Google Shape;353;p47">
            <a:extLst>
              <a:ext uri="{FF2B5EF4-FFF2-40B4-BE49-F238E27FC236}">
                <a16:creationId xmlns:a16="http://schemas.microsoft.com/office/drawing/2014/main" id="{910C4D58-0CCF-40DE-869D-D365807269A1}"/>
              </a:ext>
            </a:extLst>
          </p:cNvPr>
          <p:cNvPicPr preferRelativeResize="0"/>
          <p:nvPr userDrawn="1"/>
        </p:nvPicPr>
        <p:blipFill rotWithShape="1">
          <a:blip r:embed="rId2">
            <a:alphaModFix/>
          </a:blip>
          <a:srcRect b="4303"/>
          <a:stretch/>
        </p:blipFill>
        <p:spPr>
          <a:xfrm>
            <a:off x="29197" y="4493021"/>
            <a:ext cx="4877731" cy="650480"/>
          </a:xfrm>
          <a:prstGeom prst="rect">
            <a:avLst/>
          </a:prstGeom>
          <a:noFill/>
          <a:ln>
            <a:noFill/>
          </a:ln>
        </p:spPr>
      </p:pic>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2" name="Picture 1">
            <a:extLst>
              <a:ext uri="{FF2B5EF4-FFF2-40B4-BE49-F238E27FC236}">
                <a16:creationId xmlns:a16="http://schemas.microsoft.com/office/drawing/2014/main" id="{82EBFDC3-EFEC-4898-8271-4EF8AC7A0B13}"/>
              </a:ext>
            </a:extLst>
          </p:cNvPr>
          <p:cNvPicPr>
            <a:picLocks noChangeAspect="1"/>
          </p:cNvPicPr>
          <p:nvPr userDrawn="1"/>
        </p:nvPicPr>
        <p:blipFill rotWithShape="1">
          <a:blip r:embed="rId3"/>
          <a:srcRect r="60752" b="2790"/>
          <a:stretch/>
        </p:blipFill>
        <p:spPr>
          <a:xfrm>
            <a:off x="8459673" y="4041186"/>
            <a:ext cx="684328" cy="110231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5" name="Google Shape;349;p47">
            <a:extLst>
              <a:ext uri="{FF2B5EF4-FFF2-40B4-BE49-F238E27FC236}">
                <a16:creationId xmlns:a16="http://schemas.microsoft.com/office/drawing/2014/main" id="{5678889C-C93A-4618-A3E3-AB283997A447}"/>
              </a:ext>
            </a:extLst>
          </p:cNvPr>
          <p:cNvPicPr preferRelativeResize="0"/>
          <p:nvPr userDrawn="1"/>
        </p:nvPicPr>
        <p:blipFill rotWithShape="1">
          <a:blip r:embed="rId2">
            <a:alphaModFix/>
          </a:blip>
          <a:srcRect r="14225" b="4303"/>
          <a:stretch/>
        </p:blipFill>
        <p:spPr>
          <a:xfrm>
            <a:off x="4960121" y="4493021"/>
            <a:ext cx="4183880" cy="650480"/>
          </a:xfrm>
          <a:prstGeom prst="rect">
            <a:avLst/>
          </a:prstGeom>
          <a:noFill/>
          <a:ln>
            <a:noFill/>
          </a:ln>
        </p:spPr>
      </p:pic>
      <p:pic>
        <p:nvPicPr>
          <p:cNvPr id="8" name="Google Shape;353;p47">
            <a:extLst>
              <a:ext uri="{FF2B5EF4-FFF2-40B4-BE49-F238E27FC236}">
                <a16:creationId xmlns:a16="http://schemas.microsoft.com/office/drawing/2014/main" id="{02424DC2-2FBE-4CFF-8DF7-E87F91809044}"/>
              </a:ext>
            </a:extLst>
          </p:cNvPr>
          <p:cNvPicPr preferRelativeResize="0"/>
          <p:nvPr userDrawn="1"/>
        </p:nvPicPr>
        <p:blipFill rotWithShape="1">
          <a:blip r:embed="rId2">
            <a:alphaModFix/>
          </a:blip>
          <a:srcRect b="4303"/>
          <a:stretch/>
        </p:blipFill>
        <p:spPr>
          <a:xfrm>
            <a:off x="29197" y="4493021"/>
            <a:ext cx="4877731" cy="650480"/>
          </a:xfrm>
          <a:prstGeom prst="rect">
            <a:avLst/>
          </a:prstGeom>
          <a:noFill/>
          <a:ln>
            <a:noFill/>
          </a:ln>
        </p:spPr>
      </p:pic>
      <p:pic>
        <p:nvPicPr>
          <p:cNvPr id="2" name="Picture 1">
            <a:extLst>
              <a:ext uri="{FF2B5EF4-FFF2-40B4-BE49-F238E27FC236}">
                <a16:creationId xmlns:a16="http://schemas.microsoft.com/office/drawing/2014/main" id="{4412063E-A9C6-48C2-B69E-0882AB95EA34}"/>
              </a:ext>
            </a:extLst>
          </p:cNvPr>
          <p:cNvPicPr>
            <a:picLocks noChangeAspect="1"/>
          </p:cNvPicPr>
          <p:nvPr userDrawn="1"/>
        </p:nvPicPr>
        <p:blipFill rotWithShape="1">
          <a:blip r:embed="rId3"/>
          <a:srcRect r="60752" b="2790"/>
          <a:stretch/>
        </p:blipFill>
        <p:spPr>
          <a:xfrm>
            <a:off x="8459673" y="4041186"/>
            <a:ext cx="684328" cy="110231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mailto:daniel@snappt.com"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xml"/><Relationship Id="rId16"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8"/>
          <p:cNvSpPr/>
          <p:nvPr/>
        </p:nvSpPr>
        <p:spPr>
          <a:xfrm>
            <a:off x="1192840" y="-239124"/>
            <a:ext cx="11333742" cy="7454986"/>
          </a:xfrm>
          <a:prstGeom prst="parallelogram">
            <a:avLst>
              <a:gd name="adj" fmla="val 62405"/>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180" name="Google Shape;180;p38"/>
          <p:cNvPicPr preferRelativeResize="0"/>
          <p:nvPr/>
        </p:nvPicPr>
        <p:blipFill rotWithShape="1">
          <a:blip r:embed="rId4">
            <a:alphaModFix/>
          </a:blip>
          <a:srcRect/>
          <a:stretch/>
        </p:blipFill>
        <p:spPr>
          <a:xfrm>
            <a:off x="423583" y="419074"/>
            <a:ext cx="2400298" cy="453837"/>
          </a:xfrm>
          <a:prstGeom prst="rect">
            <a:avLst/>
          </a:prstGeom>
          <a:noFill/>
          <a:ln>
            <a:noFill/>
          </a:ln>
        </p:spPr>
      </p:pic>
      <p:sp>
        <p:nvSpPr>
          <p:cNvPr id="181" name="Google Shape;181;p38"/>
          <p:cNvSpPr txBox="1"/>
          <p:nvPr/>
        </p:nvSpPr>
        <p:spPr>
          <a:xfrm>
            <a:off x="941512" y="825201"/>
            <a:ext cx="1628135" cy="13849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67EC1"/>
                </a:solidFill>
                <a:latin typeface="Montserrat Light"/>
                <a:ea typeface="Montserrat Light"/>
                <a:cs typeface="Montserrat Light"/>
                <a:sym typeface="Montserrat Light"/>
              </a:rPr>
              <a:t>Rent Better</a:t>
            </a:r>
            <a:endParaRPr sz="1400" b="0" i="0" u="none" strike="noStrike" cap="none" dirty="0">
              <a:solidFill>
                <a:srgbClr val="000000"/>
              </a:solidFill>
              <a:latin typeface="Arial"/>
              <a:ea typeface="Arial"/>
              <a:cs typeface="Arial"/>
              <a:sym typeface="Arial"/>
            </a:endParaRPr>
          </a:p>
        </p:txBody>
      </p:sp>
      <p:sp>
        <p:nvSpPr>
          <p:cNvPr id="182" name="Google Shape;182;p38"/>
          <p:cNvSpPr txBox="1"/>
          <p:nvPr/>
        </p:nvSpPr>
        <p:spPr>
          <a:xfrm>
            <a:off x="515825" y="1787675"/>
            <a:ext cx="4056300" cy="109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p:txBody>
      </p:sp>
      <p:sp>
        <p:nvSpPr>
          <p:cNvPr id="183" name="Google Shape;183;p38"/>
          <p:cNvSpPr txBox="1"/>
          <p:nvPr/>
        </p:nvSpPr>
        <p:spPr>
          <a:xfrm>
            <a:off x="438375" y="3666953"/>
            <a:ext cx="2295900" cy="104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a:solidFill>
                  <a:srgbClr val="567EC1"/>
                </a:solidFill>
              </a:rPr>
              <a:t>Daniel Berlind, CEO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u="sng">
                <a:solidFill>
                  <a:schemeClr val="hlink"/>
                </a:solidFill>
                <a:hlinkClick r:id="rId5"/>
              </a:rPr>
              <a:t>daniel@snappt.com</a:t>
            </a:r>
            <a:endParaRPr sz="1200" dirty="0">
              <a:solidFill>
                <a:srgbClr val="567EC1"/>
              </a:solidFill>
            </a:endParaRPr>
          </a:p>
          <a:p>
            <a:pPr marL="0" marR="0" lvl="0" indent="0" algn="l" rtl="0">
              <a:lnSpc>
                <a:spcPct val="100000"/>
              </a:lnSpc>
              <a:spcBef>
                <a:spcPts val="0"/>
              </a:spcBef>
              <a:spcAft>
                <a:spcPts val="0"/>
              </a:spcAft>
              <a:buClr>
                <a:srgbClr val="000000"/>
              </a:buClr>
              <a:buSzPts val="1200"/>
              <a:buFont typeface="Arial"/>
              <a:buNone/>
            </a:pPr>
            <a:endParaRPr sz="1200" dirty="0">
              <a:solidFill>
                <a:srgbClr val="567EC1"/>
              </a:solidFil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567EC1"/>
                </a:solidFill>
                <a:latin typeface="Arial"/>
                <a:ea typeface="Arial"/>
                <a:cs typeface="Arial"/>
                <a:sym typeface="Arial"/>
              </a:rPr>
              <a:t>www.snappt.com</a:t>
            </a:r>
            <a:endParaRPr sz="800" b="0" i="0" u="none" strike="noStrike" cap="none" dirty="0">
              <a:solidFill>
                <a:srgbClr val="567EC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100"/>
              <a:buFont typeface="Arial"/>
              <a:buNone/>
            </a:pPr>
            <a:r>
              <a:rPr lang="en" sz="1100">
                <a:solidFill>
                  <a:srgbClr val="567EC1"/>
                </a:solidFill>
              </a:rPr>
              <a:t>818. 331. 8031</a:t>
            </a:r>
            <a:endParaRPr sz="1400" b="0" i="0" u="none" strike="noStrike" cap="none" dirty="0">
              <a:solidFill>
                <a:srgbClr val="000000"/>
              </a:solidFill>
              <a:latin typeface="Arial"/>
              <a:ea typeface="Arial"/>
              <a:cs typeface="Arial"/>
              <a:sym typeface="Arial"/>
            </a:endParaRPr>
          </a:p>
        </p:txBody>
      </p:sp>
      <p:sp>
        <p:nvSpPr>
          <p:cNvPr id="184" name="Google Shape;184;p38"/>
          <p:cNvSpPr txBox="1"/>
          <p:nvPr/>
        </p:nvSpPr>
        <p:spPr>
          <a:xfrm>
            <a:off x="423575" y="1787675"/>
            <a:ext cx="3044100" cy="119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Arial"/>
              <a:buNone/>
            </a:pPr>
            <a:r>
              <a:rPr lang="en-US" dirty="0">
                <a:solidFill>
                  <a:srgbClr val="646464"/>
                </a:solidFill>
              </a:rPr>
              <a:t>2020 Effects of the COVID-19 Pandemic on Residential Rentals Survey</a:t>
            </a:r>
            <a:endParaRPr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F2FCB-2D30-4542-89CC-7CA36ACAF2B1}"/>
              </a:ext>
            </a:extLst>
          </p:cNvPr>
          <p:cNvSpPr>
            <a:spLocks noGrp="1"/>
          </p:cNvSpPr>
          <p:nvPr>
            <p:ph type="title"/>
          </p:nvPr>
        </p:nvSpPr>
        <p:spPr/>
        <p:txBody>
          <a:bodyPr/>
          <a:lstStyle/>
          <a:p>
            <a:r>
              <a:rPr lang="en-US" dirty="0"/>
              <a:t>Renters</a:t>
            </a:r>
          </a:p>
        </p:txBody>
      </p:sp>
    </p:spTree>
    <p:extLst>
      <p:ext uri="{BB962C8B-B14F-4D97-AF65-F5344CB8AC3E}">
        <p14:creationId xmlns:p14="http://schemas.microsoft.com/office/powerpoint/2010/main" val="3189521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6EFCCBA5-C36F-4012-94CB-FF543AC71ED1}"/>
              </a:ext>
            </a:extLst>
          </p:cNvPr>
          <p:cNvPicPr>
            <a:picLocks noChangeAspect="1"/>
          </p:cNvPicPr>
          <p:nvPr/>
        </p:nvPicPr>
        <p:blipFill>
          <a:blip r:embed="rId3"/>
          <a:stretch>
            <a:fillRect/>
          </a:stretch>
        </p:blipFill>
        <p:spPr>
          <a:xfrm>
            <a:off x="1615857" y="162839"/>
            <a:ext cx="6409897" cy="4638386"/>
          </a:xfrm>
          <a:prstGeom prst="rect">
            <a:avLst/>
          </a:prstGeom>
        </p:spPr>
      </p:pic>
    </p:spTree>
    <p:extLst>
      <p:ext uri="{BB962C8B-B14F-4D97-AF65-F5344CB8AC3E}">
        <p14:creationId xmlns:p14="http://schemas.microsoft.com/office/powerpoint/2010/main" val="1172534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4F2AD437-0FF4-4EB5-8096-1E1B6138B92E}"/>
              </a:ext>
            </a:extLst>
          </p:cNvPr>
          <p:cNvPicPr>
            <a:picLocks noChangeAspect="1"/>
          </p:cNvPicPr>
          <p:nvPr/>
        </p:nvPicPr>
        <p:blipFill>
          <a:blip r:embed="rId3"/>
          <a:stretch>
            <a:fillRect/>
          </a:stretch>
        </p:blipFill>
        <p:spPr>
          <a:xfrm>
            <a:off x="1450719" y="0"/>
            <a:ext cx="6242561" cy="4526077"/>
          </a:xfrm>
          <a:prstGeom prst="rect">
            <a:avLst/>
          </a:prstGeom>
        </p:spPr>
      </p:pic>
    </p:spTree>
    <p:extLst>
      <p:ext uri="{BB962C8B-B14F-4D97-AF65-F5344CB8AC3E}">
        <p14:creationId xmlns:p14="http://schemas.microsoft.com/office/powerpoint/2010/main" val="265471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999A2F37-035A-4B7B-87C8-E3883717CF52}"/>
              </a:ext>
            </a:extLst>
          </p:cNvPr>
          <p:cNvPicPr>
            <a:picLocks noChangeAspect="1"/>
          </p:cNvPicPr>
          <p:nvPr/>
        </p:nvPicPr>
        <p:blipFill>
          <a:blip r:embed="rId3"/>
          <a:stretch>
            <a:fillRect/>
          </a:stretch>
        </p:blipFill>
        <p:spPr>
          <a:xfrm>
            <a:off x="1632902" y="198783"/>
            <a:ext cx="5878196" cy="4261899"/>
          </a:xfrm>
          <a:prstGeom prst="rect">
            <a:avLst/>
          </a:prstGeom>
        </p:spPr>
      </p:pic>
    </p:spTree>
    <p:extLst>
      <p:ext uri="{BB962C8B-B14F-4D97-AF65-F5344CB8AC3E}">
        <p14:creationId xmlns:p14="http://schemas.microsoft.com/office/powerpoint/2010/main" val="425518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286F0C04-DDD4-440D-880F-A39802B4F26B}"/>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1918435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3221F6F4-99A7-4259-8D18-0D7026CB86BF}"/>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788338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CD7B86F4-08AC-4B79-8F82-108B6561E970}"/>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863222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1AAA3F3D-BCC9-4603-9105-3FC80E621DF1}"/>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101900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3422A24E-67D3-4B1B-9691-7C0A286255BB}"/>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1973629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4" name="Picture 3">
            <a:extLst>
              <a:ext uri="{FF2B5EF4-FFF2-40B4-BE49-F238E27FC236}">
                <a16:creationId xmlns:a16="http://schemas.microsoft.com/office/drawing/2014/main" id="{6FC0E88F-34A5-4736-BCDC-BE57F75334D8}"/>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238365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88;p50">
            <a:extLst>
              <a:ext uri="{FF2B5EF4-FFF2-40B4-BE49-F238E27FC236}">
                <a16:creationId xmlns:a16="http://schemas.microsoft.com/office/drawing/2014/main" id="{A5690717-65B6-4C16-B978-6B42050D2FE9}"/>
              </a:ext>
            </a:extLst>
          </p:cNvPr>
          <p:cNvSpPr txBox="1">
            <a:spLocks/>
          </p:cNvSpPr>
          <p:nvPr/>
        </p:nvSpPr>
        <p:spPr>
          <a:xfrm>
            <a:off x="235500" y="329625"/>
            <a:ext cx="280729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solidFill>
                  <a:srgbClr val="567EC1"/>
                </a:solidFill>
              </a:rPr>
              <a:t>Demographics</a:t>
            </a:r>
            <a:endParaRPr lang="en-US" dirty="0">
              <a:solidFill>
                <a:srgbClr val="567EC1"/>
              </a:solidFill>
            </a:endParaRPr>
          </a:p>
        </p:txBody>
      </p:sp>
      <p:grpSp>
        <p:nvGrpSpPr>
          <p:cNvPr id="5" name="Group 4">
            <a:extLst>
              <a:ext uri="{FF2B5EF4-FFF2-40B4-BE49-F238E27FC236}">
                <a16:creationId xmlns:a16="http://schemas.microsoft.com/office/drawing/2014/main" id="{9147BE82-9318-4BD0-95AD-56749882337F}"/>
              </a:ext>
            </a:extLst>
          </p:cNvPr>
          <p:cNvGrpSpPr/>
          <p:nvPr/>
        </p:nvGrpSpPr>
        <p:grpSpPr>
          <a:xfrm>
            <a:off x="309823" y="2080206"/>
            <a:ext cx="3773861" cy="1158444"/>
            <a:chOff x="5221456" y="2125926"/>
            <a:chExt cx="3773861" cy="1158444"/>
          </a:xfrm>
        </p:grpSpPr>
        <p:sp>
          <p:nvSpPr>
            <p:cNvPr id="6" name="Google Shape;389;p50">
              <a:extLst>
                <a:ext uri="{FF2B5EF4-FFF2-40B4-BE49-F238E27FC236}">
                  <a16:creationId xmlns:a16="http://schemas.microsoft.com/office/drawing/2014/main" id="{C268D432-D1F8-43D6-BFD3-F5119BC0FC06}"/>
                </a:ext>
              </a:extLst>
            </p:cNvPr>
            <p:cNvSpPr txBox="1"/>
            <p:nvPr/>
          </p:nvSpPr>
          <p:spPr>
            <a:xfrm>
              <a:off x="5221456" y="2125926"/>
              <a:ext cx="3773861" cy="297813"/>
            </a:xfrm>
            <a:prstGeom prst="rect">
              <a:avLst/>
            </a:prstGeom>
            <a:noFill/>
            <a:ln>
              <a:noFill/>
            </a:ln>
          </p:spPr>
          <p:txBody>
            <a:bodyPr spcFirstLastPara="1" wrap="square" lIns="91425" tIns="91425" rIns="91425" bIns="91425" anchor="t" anchorCtr="0">
              <a:noAutofit/>
            </a:bodyPr>
            <a:lstStyle/>
            <a:p>
              <a:pPr lvl="0" algn="l" rtl="0">
                <a:lnSpc>
                  <a:spcPct val="90000"/>
                </a:lnSpc>
                <a:spcBef>
                  <a:spcPts val="0"/>
                </a:spcBef>
                <a:spcAft>
                  <a:spcPts val="0"/>
                </a:spcAft>
                <a:buClr>
                  <a:schemeClr val="dk1"/>
                </a:buClr>
                <a:buSzPts val="1100"/>
              </a:pPr>
              <a:r>
                <a:rPr lang="en-US" dirty="0">
                  <a:solidFill>
                    <a:srgbClr val="6691CB"/>
                  </a:solidFill>
                </a:rPr>
                <a:t>Involvement with rental application evaluation</a:t>
              </a:r>
              <a:endParaRPr sz="1300" dirty="0">
                <a:solidFill>
                  <a:srgbClr val="6691CB"/>
                </a:solidFill>
                <a:highlight>
                  <a:srgbClr val="646464"/>
                </a:highlight>
              </a:endParaRPr>
            </a:p>
          </p:txBody>
        </p:sp>
        <p:sp>
          <p:nvSpPr>
            <p:cNvPr id="7" name="Rectangle 6">
              <a:extLst>
                <a:ext uri="{FF2B5EF4-FFF2-40B4-BE49-F238E27FC236}">
                  <a16:creationId xmlns:a16="http://schemas.microsoft.com/office/drawing/2014/main" id="{BDD94369-0D9C-4594-98D0-C968C0CFF47F}"/>
                </a:ext>
              </a:extLst>
            </p:cNvPr>
            <p:cNvSpPr/>
            <p:nvPr/>
          </p:nvSpPr>
          <p:spPr>
            <a:xfrm>
              <a:off x="6333444" y="2513227"/>
              <a:ext cx="2462569" cy="321359"/>
            </a:xfrm>
            <a:prstGeom prst="rect">
              <a:avLst/>
            </a:prstGeom>
            <a:solidFill>
              <a:srgbClr val="66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389;p50">
              <a:extLst>
                <a:ext uri="{FF2B5EF4-FFF2-40B4-BE49-F238E27FC236}">
                  <a16:creationId xmlns:a16="http://schemas.microsoft.com/office/drawing/2014/main" id="{60CD0C56-1FF7-4A4E-B5F1-5938DB0FB185}"/>
                </a:ext>
              </a:extLst>
            </p:cNvPr>
            <p:cNvSpPr txBox="1"/>
            <p:nvPr/>
          </p:nvSpPr>
          <p:spPr>
            <a:xfrm>
              <a:off x="5228890" y="2477036"/>
              <a:ext cx="1215714" cy="411033"/>
            </a:xfrm>
            <a:prstGeom prst="rect">
              <a:avLst/>
            </a:prstGeom>
            <a:noFill/>
            <a:ln>
              <a:noFill/>
            </a:ln>
          </p:spPr>
          <p:txBody>
            <a:bodyPr spcFirstLastPara="1" wrap="square" lIns="91425" tIns="91425" rIns="91425" bIns="91425" anchor="t" anchorCtr="0">
              <a:noAutofit/>
            </a:bodyPr>
            <a:lstStyle/>
            <a:p>
              <a:pPr lvl="0" algn="l" rtl="0">
                <a:lnSpc>
                  <a:spcPct val="90000"/>
                </a:lnSpc>
                <a:spcBef>
                  <a:spcPts val="0"/>
                </a:spcBef>
                <a:spcAft>
                  <a:spcPts val="0"/>
                </a:spcAft>
                <a:buClr>
                  <a:schemeClr val="dk1"/>
                </a:buClr>
                <a:buSzPts val="1100"/>
              </a:pPr>
              <a:r>
                <a:rPr lang="en-US" sz="1050" dirty="0">
                  <a:solidFill>
                    <a:srgbClr val="6692CC"/>
                  </a:solidFill>
                </a:rPr>
                <a:t>I manage the evaluation team</a:t>
              </a:r>
              <a:endParaRPr sz="1050" dirty="0">
                <a:solidFill>
                  <a:srgbClr val="6692CC"/>
                </a:solidFill>
                <a:highlight>
                  <a:srgbClr val="646464"/>
                </a:highlight>
              </a:endParaRPr>
            </a:p>
            <a:p>
              <a:pPr lvl="0" indent="0" algn="l" rtl="0">
                <a:lnSpc>
                  <a:spcPct val="90000"/>
                </a:lnSpc>
                <a:spcBef>
                  <a:spcPts val="0"/>
                </a:spcBef>
                <a:spcAft>
                  <a:spcPts val="0"/>
                </a:spcAft>
              </a:pPr>
              <a:endParaRPr sz="1050" dirty="0">
                <a:solidFill>
                  <a:srgbClr val="6692CC"/>
                </a:solidFill>
              </a:endParaRPr>
            </a:p>
          </p:txBody>
        </p:sp>
        <p:sp>
          <p:nvSpPr>
            <p:cNvPr id="9" name="Google Shape;389;p50">
              <a:extLst>
                <a:ext uri="{FF2B5EF4-FFF2-40B4-BE49-F238E27FC236}">
                  <a16:creationId xmlns:a16="http://schemas.microsoft.com/office/drawing/2014/main" id="{AC204FE6-15AA-435C-A792-E2E1E205C1DA}"/>
                </a:ext>
              </a:extLst>
            </p:cNvPr>
            <p:cNvSpPr txBox="1"/>
            <p:nvPr/>
          </p:nvSpPr>
          <p:spPr>
            <a:xfrm>
              <a:off x="8165757" y="2490009"/>
              <a:ext cx="630256" cy="307104"/>
            </a:xfrm>
            <a:prstGeom prst="rect">
              <a:avLst/>
            </a:prstGeom>
            <a:noFill/>
            <a:ln>
              <a:noFill/>
            </a:ln>
          </p:spPr>
          <p:txBody>
            <a:bodyPr spcFirstLastPara="1" wrap="square" lIns="91425" tIns="91425" rIns="91425" bIns="91425" anchor="t" anchorCtr="0">
              <a:noAutofit/>
            </a:bodyPr>
            <a:lstStyle/>
            <a:p>
              <a:pPr lvl="0" algn="r" rtl="0">
                <a:lnSpc>
                  <a:spcPct val="90000"/>
                </a:lnSpc>
                <a:spcBef>
                  <a:spcPts val="0"/>
                </a:spcBef>
                <a:spcAft>
                  <a:spcPts val="0"/>
                </a:spcAft>
                <a:buClr>
                  <a:schemeClr val="dk1"/>
                </a:buClr>
                <a:buSzPts val="1100"/>
              </a:pPr>
              <a:r>
                <a:rPr lang="en-US" sz="1600" b="1" dirty="0">
                  <a:solidFill>
                    <a:schemeClr val="bg1"/>
                  </a:solidFill>
                </a:rPr>
                <a:t>66%</a:t>
              </a:r>
            </a:p>
            <a:p>
              <a:pPr lvl="0" indent="0" algn="r" rtl="0">
                <a:lnSpc>
                  <a:spcPct val="90000"/>
                </a:lnSpc>
                <a:spcBef>
                  <a:spcPts val="0"/>
                </a:spcBef>
                <a:spcAft>
                  <a:spcPts val="0"/>
                </a:spcAft>
                <a:buClr>
                  <a:schemeClr val="dk1"/>
                </a:buClr>
                <a:buSzPts val="1100"/>
              </a:pPr>
              <a:endParaRPr sz="1600" b="1" dirty="0">
                <a:solidFill>
                  <a:schemeClr val="bg1"/>
                </a:solidFill>
                <a:highlight>
                  <a:srgbClr val="646464"/>
                </a:highlight>
              </a:endParaRPr>
            </a:p>
            <a:p>
              <a:pPr lvl="0" indent="0" algn="r" rtl="0">
                <a:lnSpc>
                  <a:spcPct val="90000"/>
                </a:lnSpc>
                <a:spcBef>
                  <a:spcPts val="0"/>
                </a:spcBef>
                <a:spcAft>
                  <a:spcPts val="0"/>
                </a:spcAft>
              </a:pPr>
              <a:endParaRPr sz="1600" b="1" dirty="0">
                <a:solidFill>
                  <a:schemeClr val="bg1"/>
                </a:solidFill>
              </a:endParaRPr>
            </a:p>
          </p:txBody>
        </p:sp>
        <p:sp>
          <p:nvSpPr>
            <p:cNvPr id="10" name="Rectangle 9">
              <a:extLst>
                <a:ext uri="{FF2B5EF4-FFF2-40B4-BE49-F238E27FC236}">
                  <a16:creationId xmlns:a16="http://schemas.microsoft.com/office/drawing/2014/main" id="{3DA2E7F4-E3D9-40E3-A02C-6467D8BF35D6}"/>
                </a:ext>
              </a:extLst>
            </p:cNvPr>
            <p:cNvSpPr/>
            <p:nvPr/>
          </p:nvSpPr>
          <p:spPr>
            <a:xfrm>
              <a:off x="6333444" y="2922449"/>
              <a:ext cx="1000840" cy="321359"/>
            </a:xfrm>
            <a:prstGeom prst="rect">
              <a:avLst/>
            </a:prstGeom>
            <a:solidFill>
              <a:srgbClr val="66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389;p50">
              <a:extLst>
                <a:ext uri="{FF2B5EF4-FFF2-40B4-BE49-F238E27FC236}">
                  <a16:creationId xmlns:a16="http://schemas.microsoft.com/office/drawing/2014/main" id="{8D2CD66C-DEB1-40F2-917B-2DCB312057D5}"/>
                </a:ext>
              </a:extLst>
            </p:cNvPr>
            <p:cNvSpPr txBox="1"/>
            <p:nvPr/>
          </p:nvSpPr>
          <p:spPr>
            <a:xfrm>
              <a:off x="5221456" y="2873337"/>
              <a:ext cx="1211664" cy="411033"/>
            </a:xfrm>
            <a:prstGeom prst="rect">
              <a:avLst/>
            </a:prstGeom>
            <a:noFill/>
            <a:ln>
              <a:noFill/>
            </a:ln>
          </p:spPr>
          <p:txBody>
            <a:bodyPr spcFirstLastPara="1" wrap="square" lIns="91425" tIns="91425" rIns="91425" bIns="91425" anchor="t" anchorCtr="0">
              <a:noAutofit/>
            </a:bodyPr>
            <a:lstStyle/>
            <a:p>
              <a:pPr lvl="0" algn="l" rtl="0">
                <a:lnSpc>
                  <a:spcPct val="90000"/>
                </a:lnSpc>
                <a:spcBef>
                  <a:spcPts val="0"/>
                </a:spcBef>
                <a:spcAft>
                  <a:spcPts val="0"/>
                </a:spcAft>
                <a:buClr>
                  <a:schemeClr val="dk1"/>
                </a:buClr>
                <a:buSzPts val="1100"/>
              </a:pPr>
              <a:r>
                <a:rPr lang="en-US" sz="1050" dirty="0">
                  <a:solidFill>
                    <a:srgbClr val="6692CC"/>
                  </a:solidFill>
                </a:rPr>
                <a:t>I am involved with evaluation</a:t>
              </a:r>
            </a:p>
          </p:txBody>
        </p:sp>
        <p:sp>
          <p:nvSpPr>
            <p:cNvPr id="12" name="Google Shape;389;p50">
              <a:extLst>
                <a:ext uri="{FF2B5EF4-FFF2-40B4-BE49-F238E27FC236}">
                  <a16:creationId xmlns:a16="http://schemas.microsoft.com/office/drawing/2014/main" id="{7B5F0AF5-4DBB-43C5-931F-156E7EF6265A}"/>
                </a:ext>
              </a:extLst>
            </p:cNvPr>
            <p:cNvSpPr txBox="1"/>
            <p:nvPr/>
          </p:nvSpPr>
          <p:spPr>
            <a:xfrm>
              <a:off x="6704028" y="2894001"/>
              <a:ext cx="630256" cy="307104"/>
            </a:xfrm>
            <a:prstGeom prst="rect">
              <a:avLst/>
            </a:prstGeom>
            <a:noFill/>
            <a:ln>
              <a:noFill/>
            </a:ln>
          </p:spPr>
          <p:txBody>
            <a:bodyPr spcFirstLastPara="1" wrap="square" lIns="91425" tIns="91425" rIns="91425" bIns="91425" anchor="t" anchorCtr="0">
              <a:noAutofit/>
            </a:bodyPr>
            <a:lstStyle/>
            <a:p>
              <a:pPr lvl="0" algn="r" rtl="0">
                <a:lnSpc>
                  <a:spcPct val="90000"/>
                </a:lnSpc>
                <a:spcBef>
                  <a:spcPts val="0"/>
                </a:spcBef>
                <a:spcAft>
                  <a:spcPts val="0"/>
                </a:spcAft>
                <a:buClr>
                  <a:schemeClr val="dk1"/>
                </a:buClr>
                <a:buSzPts val="1100"/>
              </a:pPr>
              <a:r>
                <a:rPr lang="en-US" sz="1600" b="1" dirty="0">
                  <a:solidFill>
                    <a:schemeClr val="bg1"/>
                  </a:solidFill>
                </a:rPr>
                <a:t>37%</a:t>
              </a:r>
            </a:p>
            <a:p>
              <a:pPr lvl="0" indent="0" algn="r" rtl="0">
                <a:lnSpc>
                  <a:spcPct val="90000"/>
                </a:lnSpc>
                <a:spcBef>
                  <a:spcPts val="0"/>
                </a:spcBef>
                <a:spcAft>
                  <a:spcPts val="0"/>
                </a:spcAft>
                <a:buClr>
                  <a:schemeClr val="dk1"/>
                </a:buClr>
                <a:buSzPts val="1100"/>
              </a:pPr>
              <a:endParaRPr sz="1600" b="1" dirty="0">
                <a:solidFill>
                  <a:schemeClr val="bg1"/>
                </a:solidFill>
                <a:highlight>
                  <a:srgbClr val="646464"/>
                </a:highlight>
              </a:endParaRPr>
            </a:p>
            <a:p>
              <a:pPr lvl="0" indent="0" algn="r" rtl="0">
                <a:lnSpc>
                  <a:spcPct val="90000"/>
                </a:lnSpc>
                <a:spcBef>
                  <a:spcPts val="0"/>
                </a:spcBef>
                <a:spcAft>
                  <a:spcPts val="0"/>
                </a:spcAft>
              </a:pPr>
              <a:endParaRPr sz="1600" b="1" dirty="0">
                <a:solidFill>
                  <a:schemeClr val="bg1"/>
                </a:solidFill>
              </a:endParaRPr>
            </a:p>
          </p:txBody>
        </p:sp>
      </p:grpSp>
      <p:sp>
        <p:nvSpPr>
          <p:cNvPr id="13" name="Google Shape;389;p50">
            <a:extLst>
              <a:ext uri="{FF2B5EF4-FFF2-40B4-BE49-F238E27FC236}">
                <a16:creationId xmlns:a16="http://schemas.microsoft.com/office/drawing/2014/main" id="{1CED3D64-8626-4522-8D5A-E2F5852137CB}"/>
              </a:ext>
            </a:extLst>
          </p:cNvPr>
          <p:cNvSpPr txBox="1"/>
          <p:nvPr/>
        </p:nvSpPr>
        <p:spPr>
          <a:xfrm>
            <a:off x="2731554" y="389188"/>
            <a:ext cx="3942491" cy="544725"/>
          </a:xfrm>
          <a:prstGeom prst="rect">
            <a:avLst/>
          </a:prstGeom>
          <a:noFill/>
          <a:ln>
            <a:noFill/>
          </a:ln>
        </p:spPr>
        <p:txBody>
          <a:bodyPr spcFirstLastPara="1" wrap="square" lIns="91425" tIns="91425" rIns="91425" bIns="91425" anchor="t" anchorCtr="0">
            <a:noAutofit/>
          </a:bodyPr>
          <a:lstStyle/>
          <a:p>
            <a:pPr lvl="0">
              <a:lnSpc>
                <a:spcPct val="90000"/>
              </a:lnSpc>
              <a:buClr>
                <a:schemeClr val="dk1"/>
              </a:buClr>
              <a:buSzPts val="1100"/>
            </a:pPr>
            <a:r>
              <a:rPr lang="en-US" dirty="0">
                <a:solidFill>
                  <a:srgbClr val="6691CB"/>
                </a:solidFill>
              </a:rPr>
              <a:t>Snappt commissioned a study of property managers and renters across the United States </a:t>
            </a:r>
            <a:endParaRPr dirty="0">
              <a:solidFill>
                <a:srgbClr val="6691CB"/>
              </a:solidFill>
            </a:endParaRPr>
          </a:p>
        </p:txBody>
      </p:sp>
      <p:grpSp>
        <p:nvGrpSpPr>
          <p:cNvPr id="28" name="Group 27">
            <a:extLst>
              <a:ext uri="{FF2B5EF4-FFF2-40B4-BE49-F238E27FC236}">
                <a16:creationId xmlns:a16="http://schemas.microsoft.com/office/drawing/2014/main" id="{7FCBA814-EB3E-4E79-BAAA-1009352EECFA}"/>
              </a:ext>
            </a:extLst>
          </p:cNvPr>
          <p:cNvGrpSpPr/>
          <p:nvPr/>
        </p:nvGrpSpPr>
        <p:grpSpPr>
          <a:xfrm>
            <a:off x="269131" y="1086951"/>
            <a:ext cx="1653100" cy="942320"/>
            <a:chOff x="267175" y="1936593"/>
            <a:chExt cx="1653100" cy="942320"/>
          </a:xfrm>
        </p:grpSpPr>
        <p:sp>
          <p:nvSpPr>
            <p:cNvPr id="29" name="Google Shape;389;p50">
              <a:extLst>
                <a:ext uri="{FF2B5EF4-FFF2-40B4-BE49-F238E27FC236}">
                  <a16:creationId xmlns:a16="http://schemas.microsoft.com/office/drawing/2014/main" id="{6154C292-9BBA-41E0-89B5-2164B4DCEDB9}"/>
                </a:ext>
              </a:extLst>
            </p:cNvPr>
            <p:cNvSpPr txBox="1"/>
            <p:nvPr/>
          </p:nvSpPr>
          <p:spPr>
            <a:xfrm>
              <a:off x="337666" y="1943426"/>
              <a:ext cx="1015275" cy="448306"/>
            </a:xfrm>
            <a:prstGeom prst="rect">
              <a:avLst/>
            </a:prstGeom>
            <a:noFill/>
            <a:ln>
              <a:noFill/>
            </a:ln>
          </p:spPr>
          <p:txBody>
            <a:bodyPr spcFirstLastPara="1" wrap="square" lIns="91425" tIns="91425" rIns="91425" bIns="91425" anchor="t" anchorCtr="0">
              <a:noAutofit/>
            </a:bodyPr>
            <a:lstStyle/>
            <a:p>
              <a:pPr lvl="0" algn="ctr" rtl="0">
                <a:lnSpc>
                  <a:spcPct val="60000"/>
                </a:lnSpc>
                <a:spcBef>
                  <a:spcPts val="0"/>
                </a:spcBef>
                <a:spcAft>
                  <a:spcPts val="0"/>
                </a:spcAft>
                <a:buClr>
                  <a:schemeClr val="dk1"/>
                </a:buClr>
                <a:buSzPts val="1100"/>
              </a:pPr>
              <a:r>
                <a:rPr lang="en-US" sz="4000" spc="-150" dirty="0">
                  <a:solidFill>
                    <a:srgbClr val="6691CB"/>
                  </a:solidFill>
                </a:rPr>
                <a:t>100</a:t>
              </a:r>
              <a:endParaRPr sz="1800" dirty="0">
                <a:solidFill>
                  <a:srgbClr val="6691CB"/>
                </a:solidFill>
              </a:endParaRPr>
            </a:p>
          </p:txBody>
        </p:sp>
        <p:sp>
          <p:nvSpPr>
            <p:cNvPr id="30" name="Google Shape;389;p50">
              <a:extLst>
                <a:ext uri="{FF2B5EF4-FFF2-40B4-BE49-F238E27FC236}">
                  <a16:creationId xmlns:a16="http://schemas.microsoft.com/office/drawing/2014/main" id="{5A442F1F-618B-4C4A-8D0C-AE1BC3878EE0}"/>
                </a:ext>
              </a:extLst>
            </p:cNvPr>
            <p:cNvSpPr txBox="1"/>
            <p:nvPr/>
          </p:nvSpPr>
          <p:spPr>
            <a:xfrm>
              <a:off x="267175" y="2269314"/>
              <a:ext cx="1219630" cy="609599"/>
            </a:xfrm>
            <a:prstGeom prst="rect">
              <a:avLst/>
            </a:prstGeom>
            <a:noFill/>
            <a:ln>
              <a:noFill/>
            </a:ln>
          </p:spPr>
          <p:txBody>
            <a:bodyPr spcFirstLastPara="1" wrap="square" lIns="91425" tIns="91425" rIns="91425" bIns="91425" anchor="t" anchorCtr="0">
              <a:noAutofit/>
            </a:bodyPr>
            <a:lstStyle/>
            <a:p>
              <a:pPr lvl="0" algn="ctr" rtl="0">
                <a:spcBef>
                  <a:spcPts val="0"/>
                </a:spcBef>
                <a:spcAft>
                  <a:spcPts val="0"/>
                </a:spcAft>
                <a:buClr>
                  <a:schemeClr val="dk1"/>
                </a:buClr>
                <a:buSzPts val="1100"/>
              </a:pPr>
              <a:r>
                <a:rPr lang="en-US" sz="1600" b="1" dirty="0">
                  <a:solidFill>
                    <a:srgbClr val="6691CB"/>
                  </a:solidFill>
                </a:rPr>
                <a:t>Property managers</a:t>
              </a:r>
              <a:endParaRPr sz="1600" dirty="0">
                <a:solidFill>
                  <a:srgbClr val="6691CB"/>
                </a:solidFill>
              </a:endParaRPr>
            </a:p>
          </p:txBody>
        </p:sp>
        <p:pic>
          <p:nvPicPr>
            <p:cNvPr id="31" name="Graphic 30">
              <a:extLst>
                <a:ext uri="{FF2B5EF4-FFF2-40B4-BE49-F238E27FC236}">
                  <a16:creationId xmlns:a16="http://schemas.microsoft.com/office/drawing/2014/main" id="{42C847FD-05BD-44EE-B737-4FE9A8136D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258" y="1936593"/>
              <a:ext cx="429017" cy="890757"/>
            </a:xfrm>
            <a:prstGeom prst="rect">
              <a:avLst/>
            </a:prstGeom>
          </p:spPr>
        </p:pic>
      </p:grpSp>
      <p:grpSp>
        <p:nvGrpSpPr>
          <p:cNvPr id="36" name="Group 35">
            <a:extLst>
              <a:ext uri="{FF2B5EF4-FFF2-40B4-BE49-F238E27FC236}">
                <a16:creationId xmlns:a16="http://schemas.microsoft.com/office/drawing/2014/main" id="{E9359204-BDDF-4E5A-A88D-0DBDE5E935F1}"/>
              </a:ext>
            </a:extLst>
          </p:cNvPr>
          <p:cNvGrpSpPr/>
          <p:nvPr/>
        </p:nvGrpSpPr>
        <p:grpSpPr>
          <a:xfrm>
            <a:off x="197400" y="3372233"/>
            <a:ext cx="3612835" cy="1516337"/>
            <a:chOff x="185185" y="2737138"/>
            <a:chExt cx="3612835" cy="1516337"/>
          </a:xfrm>
        </p:grpSpPr>
        <p:sp>
          <p:nvSpPr>
            <p:cNvPr id="37" name="Rectangle 36">
              <a:extLst>
                <a:ext uri="{FF2B5EF4-FFF2-40B4-BE49-F238E27FC236}">
                  <a16:creationId xmlns:a16="http://schemas.microsoft.com/office/drawing/2014/main" id="{14A40919-4FEC-4A88-8217-C1B266729C86}"/>
                </a:ext>
              </a:extLst>
            </p:cNvPr>
            <p:cNvSpPr/>
            <p:nvPr/>
          </p:nvSpPr>
          <p:spPr>
            <a:xfrm>
              <a:off x="407586" y="2974234"/>
              <a:ext cx="609019" cy="1042610"/>
            </a:xfrm>
            <a:prstGeom prst="rect">
              <a:avLst/>
            </a:prstGeom>
            <a:solidFill>
              <a:srgbClr val="66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3D5F919-3BEC-40F5-91B6-6BE2BD862929}"/>
                </a:ext>
              </a:extLst>
            </p:cNvPr>
            <p:cNvSpPr/>
            <p:nvPr/>
          </p:nvSpPr>
          <p:spPr>
            <a:xfrm>
              <a:off x="1089932" y="3587756"/>
              <a:ext cx="609019" cy="429087"/>
            </a:xfrm>
            <a:prstGeom prst="rect">
              <a:avLst/>
            </a:prstGeom>
            <a:solidFill>
              <a:srgbClr val="66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5D877741-69A6-48C0-B149-331D123AFBB4}"/>
                </a:ext>
              </a:extLst>
            </p:cNvPr>
            <p:cNvSpPr/>
            <p:nvPr/>
          </p:nvSpPr>
          <p:spPr>
            <a:xfrm>
              <a:off x="1772278" y="3585046"/>
              <a:ext cx="609019" cy="431797"/>
            </a:xfrm>
            <a:prstGeom prst="rect">
              <a:avLst/>
            </a:prstGeom>
            <a:solidFill>
              <a:srgbClr val="66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7BF872DC-0FE0-43B8-9BE5-19E2F06286D1}"/>
                </a:ext>
              </a:extLst>
            </p:cNvPr>
            <p:cNvSpPr/>
            <p:nvPr/>
          </p:nvSpPr>
          <p:spPr>
            <a:xfrm>
              <a:off x="2454624" y="3659195"/>
              <a:ext cx="609019" cy="357648"/>
            </a:xfrm>
            <a:prstGeom prst="rect">
              <a:avLst/>
            </a:prstGeom>
            <a:solidFill>
              <a:srgbClr val="66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3D2E8F8-C6AF-4BBC-A94F-2A27CD2B8E60}"/>
                </a:ext>
              </a:extLst>
            </p:cNvPr>
            <p:cNvSpPr/>
            <p:nvPr/>
          </p:nvSpPr>
          <p:spPr>
            <a:xfrm>
              <a:off x="3136970" y="3716345"/>
              <a:ext cx="609019" cy="300498"/>
            </a:xfrm>
            <a:prstGeom prst="rect">
              <a:avLst/>
            </a:prstGeom>
            <a:solidFill>
              <a:srgbClr val="66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Google Shape;389;p50">
              <a:extLst>
                <a:ext uri="{FF2B5EF4-FFF2-40B4-BE49-F238E27FC236}">
                  <a16:creationId xmlns:a16="http://schemas.microsoft.com/office/drawing/2014/main" id="{C8ADA0EE-B1B0-4440-B9FC-55EA24151C08}"/>
                </a:ext>
              </a:extLst>
            </p:cNvPr>
            <p:cNvSpPr txBox="1"/>
            <p:nvPr/>
          </p:nvSpPr>
          <p:spPr>
            <a:xfrm>
              <a:off x="185185" y="3952977"/>
              <a:ext cx="1061575" cy="223700"/>
            </a:xfrm>
            <a:prstGeom prst="rect">
              <a:avLst/>
            </a:prstGeom>
            <a:noFill/>
            <a:ln>
              <a:noFill/>
            </a:ln>
          </p:spPr>
          <p:txBody>
            <a:bodyPr spcFirstLastPara="1" wrap="square" lIns="91425" tIns="91425" rIns="91425" bIns="91425" anchor="t" anchorCtr="0">
              <a:noAutofit/>
            </a:bodyPr>
            <a:lstStyle/>
            <a:p>
              <a:pPr lvl="0" algn="ctr" rtl="0">
                <a:lnSpc>
                  <a:spcPct val="90000"/>
                </a:lnSpc>
                <a:spcBef>
                  <a:spcPts val="0"/>
                </a:spcBef>
                <a:spcAft>
                  <a:spcPts val="0"/>
                </a:spcAft>
                <a:buClr>
                  <a:schemeClr val="dk1"/>
                </a:buClr>
                <a:buSzPts val="1100"/>
              </a:pPr>
              <a:r>
                <a:rPr lang="en-US" sz="800" dirty="0">
                  <a:solidFill>
                    <a:srgbClr val="6692CC"/>
                  </a:solidFill>
                </a:rPr>
                <a:t>Business or Property Mgr.</a:t>
              </a:r>
            </a:p>
            <a:p>
              <a:pPr lvl="0" indent="0" algn="ctr" rtl="0">
                <a:lnSpc>
                  <a:spcPct val="90000"/>
                </a:lnSpc>
                <a:spcBef>
                  <a:spcPts val="0"/>
                </a:spcBef>
                <a:spcAft>
                  <a:spcPts val="0"/>
                </a:spcAft>
                <a:buClr>
                  <a:schemeClr val="dk1"/>
                </a:buClr>
                <a:buSzPts val="1100"/>
              </a:pPr>
              <a:endParaRPr sz="800" dirty="0">
                <a:solidFill>
                  <a:srgbClr val="6692CC"/>
                </a:solidFill>
                <a:highlight>
                  <a:srgbClr val="646464"/>
                </a:highlight>
              </a:endParaRPr>
            </a:p>
            <a:p>
              <a:pPr lvl="0" indent="0" algn="ctr" rtl="0">
                <a:lnSpc>
                  <a:spcPct val="90000"/>
                </a:lnSpc>
                <a:spcBef>
                  <a:spcPts val="0"/>
                </a:spcBef>
                <a:spcAft>
                  <a:spcPts val="0"/>
                </a:spcAft>
              </a:pPr>
              <a:endParaRPr sz="800" dirty="0">
                <a:solidFill>
                  <a:srgbClr val="6692CC"/>
                </a:solidFill>
              </a:endParaRPr>
            </a:p>
          </p:txBody>
        </p:sp>
        <p:sp>
          <p:nvSpPr>
            <p:cNvPr id="43" name="Google Shape;389;p50">
              <a:extLst>
                <a:ext uri="{FF2B5EF4-FFF2-40B4-BE49-F238E27FC236}">
                  <a16:creationId xmlns:a16="http://schemas.microsoft.com/office/drawing/2014/main" id="{97844FCA-4429-4D29-9B46-CF8F6120F029}"/>
                </a:ext>
              </a:extLst>
            </p:cNvPr>
            <p:cNvSpPr txBox="1"/>
            <p:nvPr/>
          </p:nvSpPr>
          <p:spPr>
            <a:xfrm>
              <a:off x="3138491" y="3952977"/>
              <a:ext cx="609020" cy="300498"/>
            </a:xfrm>
            <a:prstGeom prst="rect">
              <a:avLst/>
            </a:prstGeom>
            <a:noFill/>
            <a:ln>
              <a:noFill/>
            </a:ln>
          </p:spPr>
          <p:txBody>
            <a:bodyPr spcFirstLastPara="1" wrap="square" lIns="91425" tIns="91425" rIns="91425" bIns="91425" anchor="t" anchorCtr="0">
              <a:noAutofit/>
            </a:bodyPr>
            <a:lstStyle/>
            <a:p>
              <a:pPr lvl="0" algn="ctr" rtl="0">
                <a:lnSpc>
                  <a:spcPct val="90000"/>
                </a:lnSpc>
                <a:spcBef>
                  <a:spcPts val="0"/>
                </a:spcBef>
                <a:spcAft>
                  <a:spcPts val="0"/>
                </a:spcAft>
                <a:buClr>
                  <a:schemeClr val="dk1"/>
                </a:buClr>
                <a:buSzPts val="1100"/>
              </a:pPr>
              <a:r>
                <a:rPr lang="en-US" sz="800" dirty="0">
                  <a:solidFill>
                    <a:srgbClr val="6692CC"/>
                  </a:solidFill>
                </a:rPr>
                <a:t>Regional VP</a:t>
              </a:r>
            </a:p>
            <a:p>
              <a:pPr lvl="0" indent="0" algn="ctr" rtl="0">
                <a:lnSpc>
                  <a:spcPct val="90000"/>
                </a:lnSpc>
                <a:spcBef>
                  <a:spcPts val="0"/>
                </a:spcBef>
                <a:spcAft>
                  <a:spcPts val="0"/>
                </a:spcAft>
                <a:buClr>
                  <a:schemeClr val="dk1"/>
                </a:buClr>
                <a:buSzPts val="1100"/>
              </a:pPr>
              <a:endParaRPr sz="800" dirty="0">
                <a:solidFill>
                  <a:srgbClr val="6692CC"/>
                </a:solidFill>
                <a:highlight>
                  <a:srgbClr val="646464"/>
                </a:highlight>
              </a:endParaRPr>
            </a:p>
            <a:p>
              <a:pPr lvl="0" indent="0" algn="ctr" rtl="0">
                <a:lnSpc>
                  <a:spcPct val="90000"/>
                </a:lnSpc>
                <a:spcBef>
                  <a:spcPts val="0"/>
                </a:spcBef>
                <a:spcAft>
                  <a:spcPts val="0"/>
                </a:spcAft>
              </a:pPr>
              <a:endParaRPr sz="800" dirty="0">
                <a:solidFill>
                  <a:srgbClr val="6692CC"/>
                </a:solidFill>
              </a:endParaRPr>
            </a:p>
          </p:txBody>
        </p:sp>
        <p:sp>
          <p:nvSpPr>
            <p:cNvPr id="44" name="Google Shape;389;p50">
              <a:extLst>
                <a:ext uri="{FF2B5EF4-FFF2-40B4-BE49-F238E27FC236}">
                  <a16:creationId xmlns:a16="http://schemas.microsoft.com/office/drawing/2014/main" id="{2080C3A3-DE3A-4887-AE74-A02D6D356048}"/>
                </a:ext>
              </a:extLst>
            </p:cNvPr>
            <p:cNvSpPr txBox="1"/>
            <p:nvPr/>
          </p:nvSpPr>
          <p:spPr>
            <a:xfrm>
              <a:off x="1656219" y="3952977"/>
              <a:ext cx="842759" cy="223700"/>
            </a:xfrm>
            <a:prstGeom prst="rect">
              <a:avLst/>
            </a:prstGeom>
            <a:noFill/>
            <a:ln>
              <a:noFill/>
            </a:ln>
          </p:spPr>
          <p:txBody>
            <a:bodyPr spcFirstLastPara="1" wrap="square" lIns="91425" tIns="91425" rIns="91425" bIns="91425" anchor="t" anchorCtr="0">
              <a:noAutofit/>
            </a:bodyPr>
            <a:lstStyle/>
            <a:p>
              <a:pPr lvl="0" algn="ctr" rtl="0">
                <a:lnSpc>
                  <a:spcPct val="90000"/>
                </a:lnSpc>
                <a:spcBef>
                  <a:spcPts val="0"/>
                </a:spcBef>
                <a:spcAft>
                  <a:spcPts val="0"/>
                </a:spcAft>
                <a:buClr>
                  <a:schemeClr val="dk1"/>
                </a:buClr>
                <a:buSzPts val="1100"/>
              </a:pPr>
              <a:r>
                <a:rPr lang="en-US" sz="800" dirty="0">
                  <a:solidFill>
                    <a:srgbClr val="6692CC"/>
                  </a:solidFill>
                </a:rPr>
                <a:t>Leasing</a:t>
              </a:r>
            </a:p>
            <a:p>
              <a:pPr lvl="0" algn="ctr" rtl="0">
                <a:lnSpc>
                  <a:spcPct val="90000"/>
                </a:lnSpc>
                <a:spcBef>
                  <a:spcPts val="0"/>
                </a:spcBef>
                <a:spcAft>
                  <a:spcPts val="0"/>
                </a:spcAft>
                <a:buClr>
                  <a:schemeClr val="dk1"/>
                </a:buClr>
                <a:buSzPts val="1100"/>
              </a:pPr>
              <a:r>
                <a:rPr lang="en-US" sz="800" dirty="0">
                  <a:solidFill>
                    <a:srgbClr val="6692CC"/>
                  </a:solidFill>
                </a:rPr>
                <a:t>Manager</a:t>
              </a:r>
            </a:p>
            <a:p>
              <a:pPr lvl="0" indent="0" algn="ctr" rtl="0">
                <a:lnSpc>
                  <a:spcPct val="90000"/>
                </a:lnSpc>
                <a:spcBef>
                  <a:spcPts val="0"/>
                </a:spcBef>
                <a:spcAft>
                  <a:spcPts val="0"/>
                </a:spcAft>
                <a:buClr>
                  <a:schemeClr val="dk1"/>
                </a:buClr>
                <a:buSzPts val="1100"/>
              </a:pPr>
              <a:endParaRPr sz="800" dirty="0">
                <a:solidFill>
                  <a:srgbClr val="6692CC"/>
                </a:solidFill>
                <a:highlight>
                  <a:srgbClr val="646464"/>
                </a:highlight>
              </a:endParaRPr>
            </a:p>
            <a:p>
              <a:pPr lvl="0" indent="0" algn="ctr" rtl="0">
                <a:lnSpc>
                  <a:spcPct val="90000"/>
                </a:lnSpc>
                <a:spcBef>
                  <a:spcPts val="0"/>
                </a:spcBef>
                <a:spcAft>
                  <a:spcPts val="0"/>
                </a:spcAft>
              </a:pPr>
              <a:endParaRPr sz="800" dirty="0">
                <a:solidFill>
                  <a:srgbClr val="6692CC"/>
                </a:solidFill>
              </a:endParaRPr>
            </a:p>
          </p:txBody>
        </p:sp>
        <p:sp>
          <p:nvSpPr>
            <p:cNvPr id="45" name="Google Shape;389;p50">
              <a:extLst>
                <a:ext uri="{FF2B5EF4-FFF2-40B4-BE49-F238E27FC236}">
                  <a16:creationId xmlns:a16="http://schemas.microsoft.com/office/drawing/2014/main" id="{1E50EB12-D512-47E6-81A9-37BE26EB0751}"/>
                </a:ext>
              </a:extLst>
            </p:cNvPr>
            <p:cNvSpPr txBox="1"/>
            <p:nvPr/>
          </p:nvSpPr>
          <p:spPr>
            <a:xfrm>
              <a:off x="987542" y="3952977"/>
              <a:ext cx="842759" cy="223700"/>
            </a:xfrm>
            <a:prstGeom prst="rect">
              <a:avLst/>
            </a:prstGeom>
            <a:noFill/>
            <a:ln>
              <a:noFill/>
            </a:ln>
          </p:spPr>
          <p:txBody>
            <a:bodyPr spcFirstLastPara="1" wrap="square" lIns="91425" tIns="91425" rIns="91425" bIns="91425" anchor="t" anchorCtr="0">
              <a:noAutofit/>
            </a:bodyPr>
            <a:lstStyle/>
            <a:p>
              <a:pPr lvl="0" algn="ctr" rtl="0">
                <a:lnSpc>
                  <a:spcPct val="90000"/>
                </a:lnSpc>
                <a:spcBef>
                  <a:spcPts val="0"/>
                </a:spcBef>
                <a:spcAft>
                  <a:spcPts val="0"/>
                </a:spcAft>
                <a:buClr>
                  <a:schemeClr val="dk1"/>
                </a:buClr>
                <a:buSzPts val="1100"/>
              </a:pPr>
              <a:r>
                <a:rPr lang="en-US" sz="800" dirty="0">
                  <a:solidFill>
                    <a:srgbClr val="6692CC"/>
                  </a:solidFill>
                </a:rPr>
                <a:t>Regional Manager</a:t>
              </a:r>
            </a:p>
            <a:p>
              <a:pPr lvl="0" indent="0" algn="ctr" rtl="0">
                <a:lnSpc>
                  <a:spcPct val="90000"/>
                </a:lnSpc>
                <a:spcBef>
                  <a:spcPts val="0"/>
                </a:spcBef>
                <a:spcAft>
                  <a:spcPts val="0"/>
                </a:spcAft>
                <a:buClr>
                  <a:schemeClr val="dk1"/>
                </a:buClr>
                <a:buSzPts val="1100"/>
              </a:pPr>
              <a:endParaRPr sz="800" dirty="0">
                <a:solidFill>
                  <a:srgbClr val="6692CC"/>
                </a:solidFill>
                <a:highlight>
                  <a:srgbClr val="646464"/>
                </a:highlight>
              </a:endParaRPr>
            </a:p>
            <a:p>
              <a:pPr lvl="0" indent="0" algn="ctr" rtl="0">
                <a:lnSpc>
                  <a:spcPct val="90000"/>
                </a:lnSpc>
                <a:spcBef>
                  <a:spcPts val="0"/>
                </a:spcBef>
                <a:spcAft>
                  <a:spcPts val="0"/>
                </a:spcAft>
              </a:pPr>
              <a:endParaRPr sz="800" dirty="0">
                <a:solidFill>
                  <a:srgbClr val="6692CC"/>
                </a:solidFill>
              </a:endParaRPr>
            </a:p>
          </p:txBody>
        </p:sp>
        <p:sp>
          <p:nvSpPr>
            <p:cNvPr id="46" name="Google Shape;389;p50">
              <a:extLst>
                <a:ext uri="{FF2B5EF4-FFF2-40B4-BE49-F238E27FC236}">
                  <a16:creationId xmlns:a16="http://schemas.microsoft.com/office/drawing/2014/main" id="{33194F98-E3EC-4B4C-9119-D75296E964A5}"/>
                </a:ext>
              </a:extLst>
            </p:cNvPr>
            <p:cNvSpPr txBox="1"/>
            <p:nvPr/>
          </p:nvSpPr>
          <p:spPr>
            <a:xfrm>
              <a:off x="2390218" y="3952977"/>
              <a:ext cx="732898" cy="260366"/>
            </a:xfrm>
            <a:prstGeom prst="rect">
              <a:avLst/>
            </a:prstGeom>
            <a:noFill/>
            <a:ln>
              <a:noFill/>
            </a:ln>
          </p:spPr>
          <p:txBody>
            <a:bodyPr spcFirstLastPara="1" wrap="square" lIns="91425" tIns="91425" rIns="91425" bIns="91425" anchor="t" anchorCtr="0">
              <a:noAutofit/>
            </a:bodyPr>
            <a:lstStyle/>
            <a:p>
              <a:pPr lvl="0" algn="ctr" rtl="0">
                <a:lnSpc>
                  <a:spcPct val="90000"/>
                </a:lnSpc>
                <a:spcBef>
                  <a:spcPts val="0"/>
                </a:spcBef>
                <a:spcAft>
                  <a:spcPts val="0"/>
                </a:spcAft>
                <a:buClr>
                  <a:schemeClr val="dk1"/>
                </a:buClr>
                <a:buSzPts val="1100"/>
              </a:pPr>
              <a:r>
                <a:rPr lang="en-US" sz="800" dirty="0">
                  <a:solidFill>
                    <a:srgbClr val="6692CC"/>
                  </a:solidFill>
                </a:rPr>
                <a:t>Leasing Agent</a:t>
              </a:r>
            </a:p>
            <a:p>
              <a:pPr lvl="0" indent="0" algn="ctr" rtl="0">
                <a:lnSpc>
                  <a:spcPct val="90000"/>
                </a:lnSpc>
                <a:spcBef>
                  <a:spcPts val="0"/>
                </a:spcBef>
                <a:spcAft>
                  <a:spcPts val="0"/>
                </a:spcAft>
                <a:buClr>
                  <a:schemeClr val="dk1"/>
                </a:buClr>
                <a:buSzPts val="1100"/>
              </a:pPr>
              <a:endParaRPr sz="800" dirty="0">
                <a:solidFill>
                  <a:srgbClr val="6692CC"/>
                </a:solidFill>
                <a:highlight>
                  <a:srgbClr val="646464"/>
                </a:highlight>
              </a:endParaRPr>
            </a:p>
            <a:p>
              <a:pPr lvl="0" indent="0" algn="ctr" rtl="0">
                <a:lnSpc>
                  <a:spcPct val="90000"/>
                </a:lnSpc>
                <a:spcBef>
                  <a:spcPts val="0"/>
                </a:spcBef>
                <a:spcAft>
                  <a:spcPts val="0"/>
                </a:spcAft>
              </a:pPr>
              <a:endParaRPr sz="800" dirty="0">
                <a:solidFill>
                  <a:srgbClr val="6692CC"/>
                </a:solidFill>
              </a:endParaRPr>
            </a:p>
          </p:txBody>
        </p:sp>
        <p:sp>
          <p:nvSpPr>
            <p:cNvPr id="47" name="Google Shape;389;p50">
              <a:extLst>
                <a:ext uri="{FF2B5EF4-FFF2-40B4-BE49-F238E27FC236}">
                  <a16:creationId xmlns:a16="http://schemas.microsoft.com/office/drawing/2014/main" id="{B72A260F-0233-4082-9B41-3E26020C8568}"/>
                </a:ext>
              </a:extLst>
            </p:cNvPr>
            <p:cNvSpPr txBox="1"/>
            <p:nvPr/>
          </p:nvSpPr>
          <p:spPr>
            <a:xfrm>
              <a:off x="349139" y="2927412"/>
              <a:ext cx="711512" cy="307104"/>
            </a:xfrm>
            <a:prstGeom prst="rect">
              <a:avLst/>
            </a:prstGeom>
            <a:noFill/>
            <a:ln>
              <a:noFill/>
            </a:ln>
          </p:spPr>
          <p:txBody>
            <a:bodyPr spcFirstLastPara="1" wrap="square" lIns="91425" tIns="91425" rIns="91425" bIns="91425" anchor="t" anchorCtr="0">
              <a:noAutofit/>
            </a:bodyPr>
            <a:lstStyle/>
            <a:p>
              <a:pPr lvl="0" algn="ctr" rtl="0">
                <a:lnSpc>
                  <a:spcPct val="90000"/>
                </a:lnSpc>
                <a:spcBef>
                  <a:spcPts val="0"/>
                </a:spcBef>
                <a:spcAft>
                  <a:spcPts val="0"/>
                </a:spcAft>
                <a:buClr>
                  <a:schemeClr val="dk1"/>
                </a:buClr>
                <a:buSzPts val="1100"/>
              </a:pPr>
              <a:r>
                <a:rPr lang="en-US" sz="1600" b="1" dirty="0">
                  <a:solidFill>
                    <a:schemeClr val="bg1"/>
                  </a:solidFill>
                </a:rPr>
                <a:t>57%</a:t>
              </a:r>
            </a:p>
            <a:p>
              <a:pPr lvl="0" indent="0" algn="ctr" rtl="0">
                <a:lnSpc>
                  <a:spcPct val="90000"/>
                </a:lnSpc>
                <a:spcBef>
                  <a:spcPts val="0"/>
                </a:spcBef>
                <a:spcAft>
                  <a:spcPts val="0"/>
                </a:spcAft>
                <a:buClr>
                  <a:schemeClr val="dk1"/>
                </a:buClr>
                <a:buSzPts val="1100"/>
              </a:pPr>
              <a:endParaRPr sz="1600" b="1" dirty="0">
                <a:solidFill>
                  <a:schemeClr val="bg1"/>
                </a:solidFill>
                <a:highlight>
                  <a:srgbClr val="646464"/>
                </a:highlight>
              </a:endParaRPr>
            </a:p>
            <a:p>
              <a:pPr lvl="0" indent="0" algn="ctr" rtl="0">
                <a:lnSpc>
                  <a:spcPct val="90000"/>
                </a:lnSpc>
                <a:spcBef>
                  <a:spcPts val="0"/>
                </a:spcBef>
                <a:spcAft>
                  <a:spcPts val="0"/>
                </a:spcAft>
              </a:pPr>
              <a:endParaRPr sz="1600" b="1" dirty="0">
                <a:solidFill>
                  <a:schemeClr val="bg1"/>
                </a:solidFill>
              </a:endParaRPr>
            </a:p>
          </p:txBody>
        </p:sp>
        <p:sp>
          <p:nvSpPr>
            <p:cNvPr id="48" name="Google Shape;389;p50">
              <a:extLst>
                <a:ext uri="{FF2B5EF4-FFF2-40B4-BE49-F238E27FC236}">
                  <a16:creationId xmlns:a16="http://schemas.microsoft.com/office/drawing/2014/main" id="{BCB4BDE0-5A63-40B5-817E-7480B3381844}"/>
                </a:ext>
              </a:extLst>
            </p:cNvPr>
            <p:cNvSpPr txBox="1"/>
            <p:nvPr/>
          </p:nvSpPr>
          <p:spPr>
            <a:xfrm>
              <a:off x="1038685" y="3540989"/>
              <a:ext cx="711512" cy="307104"/>
            </a:xfrm>
            <a:prstGeom prst="rect">
              <a:avLst/>
            </a:prstGeom>
            <a:noFill/>
            <a:ln>
              <a:noFill/>
            </a:ln>
          </p:spPr>
          <p:txBody>
            <a:bodyPr spcFirstLastPara="1" wrap="square" lIns="91425" tIns="91425" rIns="91425" bIns="91425" anchor="t" anchorCtr="0">
              <a:noAutofit/>
            </a:bodyPr>
            <a:lstStyle/>
            <a:p>
              <a:pPr lvl="0" algn="ctr" rtl="0">
                <a:lnSpc>
                  <a:spcPct val="90000"/>
                </a:lnSpc>
                <a:spcBef>
                  <a:spcPts val="0"/>
                </a:spcBef>
                <a:spcAft>
                  <a:spcPts val="0"/>
                </a:spcAft>
                <a:buClr>
                  <a:schemeClr val="dk1"/>
                </a:buClr>
                <a:buSzPts val="1100"/>
              </a:pPr>
              <a:r>
                <a:rPr lang="en-US" sz="1600" b="1" dirty="0">
                  <a:solidFill>
                    <a:schemeClr val="bg1"/>
                  </a:solidFill>
                </a:rPr>
                <a:t>12%</a:t>
              </a:r>
            </a:p>
            <a:p>
              <a:pPr lvl="0" indent="0" algn="ctr" rtl="0">
                <a:lnSpc>
                  <a:spcPct val="90000"/>
                </a:lnSpc>
                <a:spcBef>
                  <a:spcPts val="0"/>
                </a:spcBef>
                <a:spcAft>
                  <a:spcPts val="0"/>
                </a:spcAft>
                <a:buClr>
                  <a:schemeClr val="dk1"/>
                </a:buClr>
                <a:buSzPts val="1100"/>
              </a:pPr>
              <a:endParaRPr sz="1600" b="1" dirty="0">
                <a:solidFill>
                  <a:schemeClr val="bg1"/>
                </a:solidFill>
                <a:highlight>
                  <a:srgbClr val="646464"/>
                </a:highlight>
              </a:endParaRPr>
            </a:p>
            <a:p>
              <a:pPr lvl="0" indent="0" algn="ctr" rtl="0">
                <a:lnSpc>
                  <a:spcPct val="90000"/>
                </a:lnSpc>
                <a:spcBef>
                  <a:spcPts val="0"/>
                </a:spcBef>
                <a:spcAft>
                  <a:spcPts val="0"/>
                </a:spcAft>
              </a:pPr>
              <a:endParaRPr sz="1600" b="1" dirty="0">
                <a:solidFill>
                  <a:schemeClr val="bg1"/>
                </a:solidFill>
              </a:endParaRPr>
            </a:p>
          </p:txBody>
        </p:sp>
        <p:sp>
          <p:nvSpPr>
            <p:cNvPr id="49" name="Google Shape;389;p50">
              <a:extLst>
                <a:ext uri="{FF2B5EF4-FFF2-40B4-BE49-F238E27FC236}">
                  <a16:creationId xmlns:a16="http://schemas.microsoft.com/office/drawing/2014/main" id="{A5D38A83-EA00-47C7-BA67-16822B84043C}"/>
                </a:ext>
              </a:extLst>
            </p:cNvPr>
            <p:cNvSpPr txBox="1"/>
            <p:nvPr/>
          </p:nvSpPr>
          <p:spPr>
            <a:xfrm>
              <a:off x="1720110" y="3537819"/>
              <a:ext cx="711512" cy="307104"/>
            </a:xfrm>
            <a:prstGeom prst="rect">
              <a:avLst/>
            </a:prstGeom>
            <a:noFill/>
            <a:ln>
              <a:noFill/>
            </a:ln>
          </p:spPr>
          <p:txBody>
            <a:bodyPr spcFirstLastPara="1" wrap="square" lIns="91425" tIns="91425" rIns="91425" bIns="91425" anchor="t" anchorCtr="0">
              <a:noAutofit/>
            </a:bodyPr>
            <a:lstStyle/>
            <a:p>
              <a:pPr lvl="0" algn="ctr" rtl="0">
                <a:lnSpc>
                  <a:spcPct val="90000"/>
                </a:lnSpc>
                <a:spcBef>
                  <a:spcPts val="0"/>
                </a:spcBef>
                <a:spcAft>
                  <a:spcPts val="0"/>
                </a:spcAft>
                <a:buClr>
                  <a:schemeClr val="dk1"/>
                </a:buClr>
                <a:buSzPts val="1100"/>
              </a:pPr>
              <a:r>
                <a:rPr lang="en-US" sz="1600" b="1" dirty="0">
                  <a:solidFill>
                    <a:schemeClr val="bg1"/>
                  </a:solidFill>
                </a:rPr>
                <a:t>12%</a:t>
              </a:r>
            </a:p>
            <a:p>
              <a:pPr lvl="0" indent="0" algn="ctr" rtl="0">
                <a:lnSpc>
                  <a:spcPct val="90000"/>
                </a:lnSpc>
                <a:spcBef>
                  <a:spcPts val="0"/>
                </a:spcBef>
                <a:spcAft>
                  <a:spcPts val="0"/>
                </a:spcAft>
                <a:buClr>
                  <a:schemeClr val="dk1"/>
                </a:buClr>
                <a:buSzPts val="1100"/>
              </a:pPr>
              <a:endParaRPr sz="1600" b="1" dirty="0">
                <a:solidFill>
                  <a:schemeClr val="bg1"/>
                </a:solidFill>
                <a:highlight>
                  <a:srgbClr val="646464"/>
                </a:highlight>
              </a:endParaRPr>
            </a:p>
            <a:p>
              <a:pPr lvl="0" indent="0" algn="ctr" rtl="0">
                <a:lnSpc>
                  <a:spcPct val="90000"/>
                </a:lnSpc>
                <a:spcBef>
                  <a:spcPts val="0"/>
                </a:spcBef>
                <a:spcAft>
                  <a:spcPts val="0"/>
                </a:spcAft>
              </a:pPr>
              <a:endParaRPr sz="1600" b="1" dirty="0">
                <a:solidFill>
                  <a:schemeClr val="bg1"/>
                </a:solidFill>
              </a:endParaRPr>
            </a:p>
          </p:txBody>
        </p:sp>
        <p:sp>
          <p:nvSpPr>
            <p:cNvPr id="50" name="Google Shape;389;p50">
              <a:extLst>
                <a:ext uri="{FF2B5EF4-FFF2-40B4-BE49-F238E27FC236}">
                  <a16:creationId xmlns:a16="http://schemas.microsoft.com/office/drawing/2014/main" id="{58D26C3A-86E3-4DFC-818B-064D52EBC2B0}"/>
                </a:ext>
              </a:extLst>
            </p:cNvPr>
            <p:cNvSpPr txBox="1"/>
            <p:nvPr/>
          </p:nvSpPr>
          <p:spPr>
            <a:xfrm>
              <a:off x="2403377" y="3617457"/>
              <a:ext cx="711512" cy="307104"/>
            </a:xfrm>
            <a:prstGeom prst="rect">
              <a:avLst/>
            </a:prstGeom>
            <a:noFill/>
            <a:ln>
              <a:noFill/>
            </a:ln>
          </p:spPr>
          <p:txBody>
            <a:bodyPr spcFirstLastPara="1" wrap="square" lIns="91425" tIns="91425" rIns="91425" bIns="91425" anchor="t" anchorCtr="0">
              <a:noAutofit/>
            </a:bodyPr>
            <a:lstStyle/>
            <a:p>
              <a:pPr lvl="0" algn="ctr" rtl="0">
                <a:lnSpc>
                  <a:spcPct val="90000"/>
                </a:lnSpc>
                <a:spcBef>
                  <a:spcPts val="0"/>
                </a:spcBef>
                <a:spcAft>
                  <a:spcPts val="0"/>
                </a:spcAft>
                <a:buClr>
                  <a:schemeClr val="dk1"/>
                </a:buClr>
                <a:buSzPts val="1100"/>
              </a:pPr>
              <a:r>
                <a:rPr lang="en-US" sz="1600" b="1" dirty="0">
                  <a:solidFill>
                    <a:schemeClr val="bg1"/>
                  </a:solidFill>
                </a:rPr>
                <a:t>10%</a:t>
              </a:r>
            </a:p>
            <a:p>
              <a:pPr lvl="0" indent="0" algn="ctr" rtl="0">
                <a:lnSpc>
                  <a:spcPct val="90000"/>
                </a:lnSpc>
                <a:spcBef>
                  <a:spcPts val="0"/>
                </a:spcBef>
                <a:spcAft>
                  <a:spcPts val="0"/>
                </a:spcAft>
                <a:buClr>
                  <a:schemeClr val="dk1"/>
                </a:buClr>
                <a:buSzPts val="1100"/>
              </a:pPr>
              <a:endParaRPr sz="1600" b="1" dirty="0">
                <a:solidFill>
                  <a:schemeClr val="bg1"/>
                </a:solidFill>
                <a:highlight>
                  <a:srgbClr val="646464"/>
                </a:highlight>
              </a:endParaRPr>
            </a:p>
            <a:p>
              <a:pPr lvl="0" indent="0" algn="ctr" rtl="0">
                <a:lnSpc>
                  <a:spcPct val="90000"/>
                </a:lnSpc>
                <a:spcBef>
                  <a:spcPts val="0"/>
                </a:spcBef>
                <a:spcAft>
                  <a:spcPts val="0"/>
                </a:spcAft>
              </a:pPr>
              <a:endParaRPr sz="1600" b="1" dirty="0">
                <a:solidFill>
                  <a:schemeClr val="bg1"/>
                </a:solidFill>
              </a:endParaRPr>
            </a:p>
          </p:txBody>
        </p:sp>
        <p:sp>
          <p:nvSpPr>
            <p:cNvPr id="51" name="Google Shape;389;p50">
              <a:extLst>
                <a:ext uri="{FF2B5EF4-FFF2-40B4-BE49-F238E27FC236}">
                  <a16:creationId xmlns:a16="http://schemas.microsoft.com/office/drawing/2014/main" id="{E79AA010-1DB6-41DB-9A24-057357860290}"/>
                </a:ext>
              </a:extLst>
            </p:cNvPr>
            <p:cNvSpPr txBox="1"/>
            <p:nvPr/>
          </p:nvSpPr>
          <p:spPr>
            <a:xfrm>
              <a:off x="3086508" y="3675636"/>
              <a:ext cx="711512" cy="307104"/>
            </a:xfrm>
            <a:prstGeom prst="rect">
              <a:avLst/>
            </a:prstGeom>
            <a:noFill/>
            <a:ln>
              <a:noFill/>
            </a:ln>
          </p:spPr>
          <p:txBody>
            <a:bodyPr spcFirstLastPara="1" wrap="square" lIns="91425" tIns="91425" rIns="91425" bIns="91425" anchor="t" anchorCtr="0">
              <a:noAutofit/>
            </a:bodyPr>
            <a:lstStyle/>
            <a:p>
              <a:pPr lvl="0" algn="ctr" rtl="0">
                <a:lnSpc>
                  <a:spcPct val="90000"/>
                </a:lnSpc>
                <a:spcBef>
                  <a:spcPts val="0"/>
                </a:spcBef>
                <a:spcAft>
                  <a:spcPts val="0"/>
                </a:spcAft>
                <a:buClr>
                  <a:schemeClr val="dk1"/>
                </a:buClr>
                <a:buSzPts val="1100"/>
              </a:pPr>
              <a:r>
                <a:rPr lang="en-US" sz="1600" b="1" dirty="0">
                  <a:solidFill>
                    <a:schemeClr val="bg1"/>
                  </a:solidFill>
                </a:rPr>
                <a:t>6%</a:t>
              </a:r>
            </a:p>
            <a:p>
              <a:pPr lvl="0" indent="0" algn="ctr" rtl="0">
                <a:lnSpc>
                  <a:spcPct val="90000"/>
                </a:lnSpc>
                <a:spcBef>
                  <a:spcPts val="0"/>
                </a:spcBef>
                <a:spcAft>
                  <a:spcPts val="0"/>
                </a:spcAft>
                <a:buClr>
                  <a:schemeClr val="dk1"/>
                </a:buClr>
                <a:buSzPts val="1100"/>
              </a:pPr>
              <a:endParaRPr sz="1600" b="1" dirty="0">
                <a:solidFill>
                  <a:schemeClr val="bg1"/>
                </a:solidFill>
                <a:highlight>
                  <a:srgbClr val="646464"/>
                </a:highlight>
              </a:endParaRPr>
            </a:p>
          </p:txBody>
        </p:sp>
        <p:pic>
          <p:nvPicPr>
            <p:cNvPr id="52" name="Graphic 51">
              <a:extLst>
                <a:ext uri="{FF2B5EF4-FFF2-40B4-BE49-F238E27FC236}">
                  <a16:creationId xmlns:a16="http://schemas.microsoft.com/office/drawing/2014/main" id="{466920D1-1E10-440E-B7EE-C35FD6CC05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9346" y="2737138"/>
              <a:ext cx="215172" cy="191135"/>
            </a:xfrm>
            <a:prstGeom prst="rect">
              <a:avLst/>
            </a:prstGeom>
          </p:spPr>
        </p:pic>
        <p:pic>
          <p:nvPicPr>
            <p:cNvPr id="53" name="Graphic 52">
              <a:extLst>
                <a:ext uri="{FF2B5EF4-FFF2-40B4-BE49-F238E27FC236}">
                  <a16:creationId xmlns:a16="http://schemas.microsoft.com/office/drawing/2014/main" id="{240728F7-D1D1-4A12-81A2-B23175785C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31161" y="3477103"/>
              <a:ext cx="215171" cy="220221"/>
            </a:xfrm>
            <a:prstGeom prst="rect">
              <a:avLst/>
            </a:prstGeom>
          </p:spPr>
        </p:pic>
        <p:pic>
          <p:nvPicPr>
            <p:cNvPr id="54" name="Graphic 53">
              <a:extLst>
                <a:ext uri="{FF2B5EF4-FFF2-40B4-BE49-F238E27FC236}">
                  <a16:creationId xmlns:a16="http://schemas.microsoft.com/office/drawing/2014/main" id="{229CD08C-A0E0-48E2-A382-58822E6666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64159" y="3332230"/>
              <a:ext cx="239530" cy="191135"/>
            </a:xfrm>
            <a:prstGeom prst="rect">
              <a:avLst/>
            </a:prstGeom>
          </p:spPr>
        </p:pic>
        <p:pic>
          <p:nvPicPr>
            <p:cNvPr id="55" name="Graphic 54">
              <a:extLst>
                <a:ext uri="{FF2B5EF4-FFF2-40B4-BE49-F238E27FC236}">
                  <a16:creationId xmlns:a16="http://schemas.microsoft.com/office/drawing/2014/main" id="{C7D7AA2D-598C-4389-A5AD-55672FF0F6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71491" y="3317369"/>
              <a:ext cx="215171" cy="253462"/>
            </a:xfrm>
            <a:prstGeom prst="rect">
              <a:avLst/>
            </a:prstGeom>
          </p:spPr>
        </p:pic>
        <p:pic>
          <p:nvPicPr>
            <p:cNvPr id="56" name="Graphic 55">
              <a:extLst>
                <a:ext uri="{FF2B5EF4-FFF2-40B4-BE49-F238E27FC236}">
                  <a16:creationId xmlns:a16="http://schemas.microsoft.com/office/drawing/2014/main" id="{12124866-4D76-44B0-A84B-9313E89D745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41396" y="3442963"/>
              <a:ext cx="215172" cy="191135"/>
            </a:xfrm>
            <a:prstGeom prst="rect">
              <a:avLst/>
            </a:prstGeom>
          </p:spPr>
        </p:pic>
      </p:grpSp>
      <p:cxnSp>
        <p:nvCxnSpPr>
          <p:cNvPr id="57" name="Straight Connector 56">
            <a:extLst>
              <a:ext uri="{FF2B5EF4-FFF2-40B4-BE49-F238E27FC236}">
                <a16:creationId xmlns:a16="http://schemas.microsoft.com/office/drawing/2014/main" id="{2AE1F32D-CDE0-4614-8EDA-42EC198C4D6D}"/>
              </a:ext>
            </a:extLst>
          </p:cNvPr>
          <p:cNvCxnSpPr>
            <a:cxnSpLocks/>
          </p:cNvCxnSpPr>
          <p:nvPr/>
        </p:nvCxnSpPr>
        <p:spPr>
          <a:xfrm>
            <a:off x="4626599" y="1086164"/>
            <a:ext cx="0" cy="3761896"/>
          </a:xfrm>
          <a:prstGeom prst="line">
            <a:avLst/>
          </a:prstGeom>
        </p:spPr>
        <p:style>
          <a:lnRef idx="1">
            <a:schemeClr val="accent1"/>
          </a:lnRef>
          <a:fillRef idx="0">
            <a:schemeClr val="accent1"/>
          </a:fillRef>
          <a:effectRef idx="0">
            <a:schemeClr val="accent1"/>
          </a:effectRef>
          <a:fontRef idx="minor">
            <a:schemeClr val="tx1"/>
          </a:fontRef>
        </p:style>
      </p:cxnSp>
      <p:sp>
        <p:nvSpPr>
          <p:cNvPr id="61" name="Google Shape;389;p50">
            <a:extLst>
              <a:ext uri="{FF2B5EF4-FFF2-40B4-BE49-F238E27FC236}">
                <a16:creationId xmlns:a16="http://schemas.microsoft.com/office/drawing/2014/main" id="{B74A0074-6097-4F90-A420-84251F2CB52B}"/>
              </a:ext>
            </a:extLst>
          </p:cNvPr>
          <p:cNvSpPr txBox="1"/>
          <p:nvPr/>
        </p:nvSpPr>
        <p:spPr>
          <a:xfrm>
            <a:off x="5724921" y="2075536"/>
            <a:ext cx="1315269" cy="317186"/>
          </a:xfrm>
          <a:prstGeom prst="rect">
            <a:avLst/>
          </a:prstGeom>
          <a:noFill/>
          <a:ln>
            <a:noFill/>
          </a:ln>
        </p:spPr>
        <p:txBody>
          <a:bodyPr spcFirstLastPara="1" wrap="square" lIns="91425" tIns="91425" rIns="91425" bIns="91425" anchor="t" anchorCtr="0">
            <a:noAutofit/>
          </a:bodyPr>
          <a:lstStyle/>
          <a:p>
            <a:pPr lvl="0" algn="l" rtl="0">
              <a:lnSpc>
                <a:spcPct val="90000"/>
              </a:lnSpc>
              <a:spcBef>
                <a:spcPts val="0"/>
              </a:spcBef>
              <a:spcAft>
                <a:spcPts val="0"/>
              </a:spcAft>
              <a:buClr>
                <a:schemeClr val="dk1"/>
              </a:buClr>
              <a:buSzPts val="1100"/>
            </a:pPr>
            <a:r>
              <a:rPr lang="en-US" dirty="0">
                <a:solidFill>
                  <a:srgbClr val="6691CB"/>
                </a:solidFill>
              </a:rPr>
              <a:t>Renters’ Age</a:t>
            </a:r>
            <a:endParaRPr sz="1300" dirty="0">
              <a:solidFill>
                <a:srgbClr val="6691CB"/>
              </a:solidFill>
              <a:highlight>
                <a:srgbClr val="646464"/>
              </a:highlight>
            </a:endParaRPr>
          </a:p>
          <a:p>
            <a:pPr marL="0" lvl="0" indent="0" algn="l" rtl="0">
              <a:lnSpc>
                <a:spcPct val="90000"/>
              </a:lnSpc>
              <a:spcBef>
                <a:spcPts val="0"/>
              </a:spcBef>
              <a:spcAft>
                <a:spcPts val="0"/>
              </a:spcAft>
            </a:pPr>
            <a:endParaRPr dirty="0">
              <a:solidFill>
                <a:srgbClr val="6691CB"/>
              </a:solidFill>
            </a:endParaRPr>
          </a:p>
        </p:txBody>
      </p:sp>
      <p:grpSp>
        <p:nvGrpSpPr>
          <p:cNvPr id="78" name="Group 77">
            <a:extLst>
              <a:ext uri="{FF2B5EF4-FFF2-40B4-BE49-F238E27FC236}">
                <a16:creationId xmlns:a16="http://schemas.microsoft.com/office/drawing/2014/main" id="{646AA4C3-BEAC-4B1E-8490-8BD5BB8FF731}"/>
              </a:ext>
            </a:extLst>
          </p:cNvPr>
          <p:cNvGrpSpPr/>
          <p:nvPr/>
        </p:nvGrpSpPr>
        <p:grpSpPr>
          <a:xfrm>
            <a:off x="4825903" y="2364902"/>
            <a:ext cx="3309083" cy="1633485"/>
            <a:chOff x="4825903" y="2364902"/>
            <a:chExt cx="3309083" cy="1633485"/>
          </a:xfrm>
        </p:grpSpPr>
        <p:sp>
          <p:nvSpPr>
            <p:cNvPr id="62" name="Rectangle 61">
              <a:extLst>
                <a:ext uri="{FF2B5EF4-FFF2-40B4-BE49-F238E27FC236}">
                  <a16:creationId xmlns:a16="http://schemas.microsoft.com/office/drawing/2014/main" id="{1C59327C-55EB-4ED4-8DB1-130F516F9BE1}"/>
                </a:ext>
              </a:extLst>
            </p:cNvPr>
            <p:cNvSpPr/>
            <p:nvPr/>
          </p:nvSpPr>
          <p:spPr>
            <a:xfrm>
              <a:off x="5813739" y="2469594"/>
              <a:ext cx="2234863" cy="317186"/>
            </a:xfrm>
            <a:prstGeom prst="rect">
              <a:avLst/>
            </a:prstGeom>
            <a:solidFill>
              <a:srgbClr val="66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Google Shape;389;p50">
              <a:extLst>
                <a:ext uri="{FF2B5EF4-FFF2-40B4-BE49-F238E27FC236}">
                  <a16:creationId xmlns:a16="http://schemas.microsoft.com/office/drawing/2014/main" id="{7C74573C-A46D-4105-95A9-FF2F4F3A98FF}"/>
                </a:ext>
              </a:extLst>
            </p:cNvPr>
            <p:cNvSpPr txBox="1"/>
            <p:nvPr/>
          </p:nvSpPr>
          <p:spPr>
            <a:xfrm>
              <a:off x="5004323" y="2364902"/>
              <a:ext cx="851242" cy="380513"/>
            </a:xfrm>
            <a:prstGeom prst="rect">
              <a:avLst/>
            </a:prstGeom>
            <a:noFill/>
            <a:ln>
              <a:noFill/>
            </a:ln>
          </p:spPr>
          <p:txBody>
            <a:bodyPr spcFirstLastPara="1" wrap="square" lIns="91425" tIns="91425" rIns="91425" bIns="91425" anchor="t" anchorCtr="0">
              <a:noAutofit/>
            </a:bodyPr>
            <a:lstStyle/>
            <a:p>
              <a:pPr lvl="0" algn="r" rtl="0">
                <a:lnSpc>
                  <a:spcPct val="90000"/>
                </a:lnSpc>
                <a:spcBef>
                  <a:spcPts val="0"/>
                </a:spcBef>
                <a:spcAft>
                  <a:spcPts val="0"/>
                </a:spcAft>
                <a:buClr>
                  <a:schemeClr val="dk1"/>
                </a:buClr>
                <a:buSzPts val="1100"/>
              </a:pPr>
              <a:r>
                <a:rPr lang="en-US" sz="1000" b="1" dirty="0">
                  <a:solidFill>
                    <a:srgbClr val="6691CB"/>
                  </a:solidFill>
                </a:rPr>
                <a:t>Millennials (20-40)</a:t>
              </a:r>
            </a:p>
            <a:p>
              <a:pPr lvl="0" indent="0" algn="r" rtl="0">
                <a:lnSpc>
                  <a:spcPct val="90000"/>
                </a:lnSpc>
                <a:spcBef>
                  <a:spcPts val="0"/>
                </a:spcBef>
                <a:spcAft>
                  <a:spcPts val="0"/>
                </a:spcAft>
                <a:buClr>
                  <a:schemeClr val="dk1"/>
                </a:buClr>
                <a:buSzPts val="1100"/>
              </a:pPr>
              <a:endParaRPr sz="1000" b="1" dirty="0">
                <a:solidFill>
                  <a:srgbClr val="6691CB"/>
                </a:solidFill>
                <a:highlight>
                  <a:srgbClr val="646464"/>
                </a:highlight>
              </a:endParaRPr>
            </a:p>
            <a:p>
              <a:pPr lvl="0" indent="0" algn="r" rtl="0">
                <a:lnSpc>
                  <a:spcPct val="90000"/>
                </a:lnSpc>
                <a:spcBef>
                  <a:spcPts val="0"/>
                </a:spcBef>
                <a:spcAft>
                  <a:spcPts val="0"/>
                </a:spcAft>
              </a:pPr>
              <a:endParaRPr sz="1000" b="1" dirty="0">
                <a:solidFill>
                  <a:srgbClr val="6691CB"/>
                </a:solidFill>
              </a:endParaRPr>
            </a:p>
          </p:txBody>
        </p:sp>
        <p:sp>
          <p:nvSpPr>
            <p:cNvPr id="64" name="Google Shape;389;p50">
              <a:extLst>
                <a:ext uri="{FF2B5EF4-FFF2-40B4-BE49-F238E27FC236}">
                  <a16:creationId xmlns:a16="http://schemas.microsoft.com/office/drawing/2014/main" id="{738984BF-41C7-43F8-A76C-626118C6F1CF}"/>
                </a:ext>
              </a:extLst>
            </p:cNvPr>
            <p:cNvSpPr txBox="1"/>
            <p:nvPr/>
          </p:nvSpPr>
          <p:spPr>
            <a:xfrm>
              <a:off x="7428932" y="2445390"/>
              <a:ext cx="630256" cy="307104"/>
            </a:xfrm>
            <a:prstGeom prst="rect">
              <a:avLst/>
            </a:prstGeom>
            <a:noFill/>
            <a:ln>
              <a:noFill/>
            </a:ln>
          </p:spPr>
          <p:txBody>
            <a:bodyPr spcFirstLastPara="1" wrap="square" lIns="91425" tIns="91425" rIns="91425" bIns="91425" anchor="t" anchorCtr="0">
              <a:noAutofit/>
            </a:bodyPr>
            <a:lstStyle/>
            <a:p>
              <a:pPr lvl="0" algn="l" rtl="0">
                <a:lnSpc>
                  <a:spcPct val="90000"/>
                </a:lnSpc>
                <a:spcBef>
                  <a:spcPts val="0"/>
                </a:spcBef>
                <a:spcAft>
                  <a:spcPts val="0"/>
                </a:spcAft>
                <a:buClr>
                  <a:schemeClr val="dk1"/>
                </a:buClr>
                <a:buSzPts val="1100"/>
              </a:pPr>
              <a:r>
                <a:rPr lang="en-US" sz="1600" b="1" dirty="0">
                  <a:solidFill>
                    <a:schemeClr val="bg1"/>
                  </a:solidFill>
                </a:rPr>
                <a:t>35%</a:t>
              </a:r>
            </a:p>
            <a:p>
              <a:pPr lvl="0" indent="0" algn="l" rtl="0">
                <a:lnSpc>
                  <a:spcPct val="90000"/>
                </a:lnSpc>
                <a:spcBef>
                  <a:spcPts val="0"/>
                </a:spcBef>
                <a:spcAft>
                  <a:spcPts val="0"/>
                </a:spcAft>
                <a:buClr>
                  <a:schemeClr val="dk1"/>
                </a:buClr>
                <a:buSzPts val="1100"/>
              </a:pPr>
              <a:endParaRPr sz="1600" b="1" dirty="0">
                <a:solidFill>
                  <a:schemeClr val="bg1"/>
                </a:solidFill>
                <a:highlight>
                  <a:srgbClr val="646464"/>
                </a:highlight>
              </a:endParaRPr>
            </a:p>
            <a:p>
              <a:pPr lvl="0" indent="0" algn="l" rtl="0">
                <a:lnSpc>
                  <a:spcPct val="90000"/>
                </a:lnSpc>
                <a:spcBef>
                  <a:spcPts val="0"/>
                </a:spcBef>
                <a:spcAft>
                  <a:spcPts val="0"/>
                </a:spcAft>
              </a:pPr>
              <a:endParaRPr sz="1600" b="1" dirty="0">
                <a:solidFill>
                  <a:schemeClr val="bg1"/>
                </a:solidFill>
              </a:endParaRPr>
            </a:p>
          </p:txBody>
        </p:sp>
        <p:sp>
          <p:nvSpPr>
            <p:cNvPr id="65" name="Rectangle 64">
              <a:extLst>
                <a:ext uri="{FF2B5EF4-FFF2-40B4-BE49-F238E27FC236}">
                  <a16:creationId xmlns:a16="http://schemas.microsoft.com/office/drawing/2014/main" id="{4477579E-983E-44C3-81AA-EDF6B300490B}"/>
                </a:ext>
              </a:extLst>
            </p:cNvPr>
            <p:cNvSpPr/>
            <p:nvPr/>
          </p:nvSpPr>
          <p:spPr>
            <a:xfrm>
              <a:off x="5813739" y="2877805"/>
              <a:ext cx="1945189" cy="307104"/>
            </a:xfrm>
            <a:prstGeom prst="rect">
              <a:avLst/>
            </a:prstGeom>
            <a:solidFill>
              <a:srgbClr val="66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Google Shape;389;p50">
              <a:extLst>
                <a:ext uri="{FF2B5EF4-FFF2-40B4-BE49-F238E27FC236}">
                  <a16:creationId xmlns:a16="http://schemas.microsoft.com/office/drawing/2014/main" id="{670E9EFF-0608-43AB-9A2A-6E5383B45F12}"/>
                </a:ext>
              </a:extLst>
            </p:cNvPr>
            <p:cNvSpPr txBox="1"/>
            <p:nvPr/>
          </p:nvSpPr>
          <p:spPr>
            <a:xfrm>
              <a:off x="5164330" y="2768462"/>
              <a:ext cx="691235" cy="364868"/>
            </a:xfrm>
            <a:prstGeom prst="rect">
              <a:avLst/>
            </a:prstGeom>
            <a:noFill/>
            <a:ln>
              <a:noFill/>
            </a:ln>
          </p:spPr>
          <p:txBody>
            <a:bodyPr spcFirstLastPara="1" wrap="square" lIns="91425" tIns="91425" rIns="91425" bIns="91425" anchor="t" anchorCtr="0">
              <a:noAutofit/>
            </a:bodyPr>
            <a:lstStyle/>
            <a:p>
              <a:pPr lvl="0" algn="r" rtl="0">
                <a:lnSpc>
                  <a:spcPct val="90000"/>
                </a:lnSpc>
                <a:spcBef>
                  <a:spcPts val="0"/>
                </a:spcBef>
                <a:spcAft>
                  <a:spcPts val="0"/>
                </a:spcAft>
                <a:buClr>
                  <a:schemeClr val="dk1"/>
                </a:buClr>
                <a:buSzPts val="1100"/>
              </a:pPr>
              <a:r>
                <a:rPr lang="en-US" sz="1000" b="1" dirty="0">
                  <a:solidFill>
                    <a:srgbClr val="6691CB"/>
                  </a:solidFill>
                </a:rPr>
                <a:t>Gen X (41-55)</a:t>
              </a:r>
            </a:p>
            <a:p>
              <a:pPr lvl="0" indent="0" algn="r" rtl="0">
                <a:lnSpc>
                  <a:spcPct val="90000"/>
                </a:lnSpc>
                <a:spcBef>
                  <a:spcPts val="0"/>
                </a:spcBef>
                <a:spcAft>
                  <a:spcPts val="0"/>
                </a:spcAft>
                <a:buClr>
                  <a:schemeClr val="dk1"/>
                </a:buClr>
                <a:buSzPts val="1100"/>
              </a:pPr>
              <a:endParaRPr sz="1000" b="1" dirty="0">
                <a:solidFill>
                  <a:srgbClr val="6691CB"/>
                </a:solidFill>
                <a:highlight>
                  <a:srgbClr val="646464"/>
                </a:highlight>
              </a:endParaRPr>
            </a:p>
            <a:p>
              <a:pPr lvl="0" indent="0" algn="r" rtl="0">
                <a:lnSpc>
                  <a:spcPct val="90000"/>
                </a:lnSpc>
                <a:spcBef>
                  <a:spcPts val="0"/>
                </a:spcBef>
                <a:spcAft>
                  <a:spcPts val="0"/>
                </a:spcAft>
              </a:pPr>
              <a:endParaRPr sz="1000" b="1" dirty="0">
                <a:solidFill>
                  <a:srgbClr val="6691CB"/>
                </a:solidFill>
              </a:endParaRPr>
            </a:p>
          </p:txBody>
        </p:sp>
        <p:sp>
          <p:nvSpPr>
            <p:cNvPr id="67" name="Google Shape;389;p50">
              <a:extLst>
                <a:ext uri="{FF2B5EF4-FFF2-40B4-BE49-F238E27FC236}">
                  <a16:creationId xmlns:a16="http://schemas.microsoft.com/office/drawing/2014/main" id="{6A31ADAD-E5CF-4458-9425-39E9D5F4F415}"/>
                </a:ext>
              </a:extLst>
            </p:cNvPr>
            <p:cNvSpPr txBox="1"/>
            <p:nvPr/>
          </p:nvSpPr>
          <p:spPr>
            <a:xfrm>
              <a:off x="7143540" y="2846217"/>
              <a:ext cx="630256" cy="307104"/>
            </a:xfrm>
            <a:prstGeom prst="rect">
              <a:avLst/>
            </a:prstGeom>
            <a:noFill/>
            <a:ln>
              <a:noFill/>
            </a:ln>
          </p:spPr>
          <p:txBody>
            <a:bodyPr spcFirstLastPara="1" wrap="square" lIns="91425" tIns="91425" rIns="91425" bIns="91425" anchor="t" anchorCtr="0">
              <a:noAutofit/>
            </a:bodyPr>
            <a:lstStyle/>
            <a:p>
              <a:pPr lvl="0" algn="l" rtl="0">
                <a:lnSpc>
                  <a:spcPct val="90000"/>
                </a:lnSpc>
                <a:spcBef>
                  <a:spcPts val="0"/>
                </a:spcBef>
                <a:spcAft>
                  <a:spcPts val="0"/>
                </a:spcAft>
                <a:buClr>
                  <a:schemeClr val="dk1"/>
                </a:buClr>
                <a:buSzPts val="1100"/>
              </a:pPr>
              <a:r>
                <a:rPr lang="en-US" sz="1600" b="1" dirty="0">
                  <a:solidFill>
                    <a:schemeClr val="bg1"/>
                  </a:solidFill>
                </a:rPr>
                <a:t>27%</a:t>
              </a:r>
            </a:p>
            <a:p>
              <a:pPr lvl="0" indent="0" algn="l" rtl="0">
                <a:lnSpc>
                  <a:spcPct val="90000"/>
                </a:lnSpc>
                <a:spcBef>
                  <a:spcPts val="0"/>
                </a:spcBef>
                <a:spcAft>
                  <a:spcPts val="0"/>
                </a:spcAft>
                <a:buClr>
                  <a:schemeClr val="dk1"/>
                </a:buClr>
                <a:buSzPts val="1100"/>
              </a:pPr>
              <a:endParaRPr sz="1600" b="1" dirty="0">
                <a:solidFill>
                  <a:schemeClr val="bg1"/>
                </a:solidFill>
                <a:highlight>
                  <a:srgbClr val="646464"/>
                </a:highlight>
              </a:endParaRPr>
            </a:p>
            <a:p>
              <a:pPr lvl="0" indent="0" algn="l" rtl="0">
                <a:lnSpc>
                  <a:spcPct val="90000"/>
                </a:lnSpc>
                <a:spcBef>
                  <a:spcPts val="0"/>
                </a:spcBef>
                <a:spcAft>
                  <a:spcPts val="0"/>
                </a:spcAft>
              </a:pPr>
              <a:endParaRPr sz="1600" b="1" dirty="0">
                <a:solidFill>
                  <a:schemeClr val="bg1"/>
                </a:solidFill>
              </a:endParaRPr>
            </a:p>
          </p:txBody>
        </p:sp>
        <p:sp>
          <p:nvSpPr>
            <p:cNvPr id="68" name="Rectangle 67">
              <a:extLst>
                <a:ext uri="{FF2B5EF4-FFF2-40B4-BE49-F238E27FC236}">
                  <a16:creationId xmlns:a16="http://schemas.microsoft.com/office/drawing/2014/main" id="{CC02EC9B-A6B8-4B18-B88B-8E5A614015FC}"/>
                </a:ext>
              </a:extLst>
            </p:cNvPr>
            <p:cNvSpPr/>
            <p:nvPr/>
          </p:nvSpPr>
          <p:spPr>
            <a:xfrm>
              <a:off x="5813739" y="3282568"/>
              <a:ext cx="2313813" cy="321359"/>
            </a:xfrm>
            <a:prstGeom prst="rect">
              <a:avLst/>
            </a:prstGeom>
            <a:solidFill>
              <a:srgbClr val="66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Google Shape;389;p50">
              <a:extLst>
                <a:ext uri="{FF2B5EF4-FFF2-40B4-BE49-F238E27FC236}">
                  <a16:creationId xmlns:a16="http://schemas.microsoft.com/office/drawing/2014/main" id="{0E6F660F-8D85-4BBD-AAC8-0D306C180989}"/>
                </a:ext>
              </a:extLst>
            </p:cNvPr>
            <p:cNvSpPr txBox="1"/>
            <p:nvPr/>
          </p:nvSpPr>
          <p:spPr>
            <a:xfrm>
              <a:off x="4825903" y="3177878"/>
              <a:ext cx="1029662" cy="317813"/>
            </a:xfrm>
            <a:prstGeom prst="rect">
              <a:avLst/>
            </a:prstGeom>
            <a:noFill/>
            <a:ln>
              <a:noFill/>
            </a:ln>
          </p:spPr>
          <p:txBody>
            <a:bodyPr spcFirstLastPara="1" wrap="square" lIns="91425" tIns="91425" rIns="91425" bIns="91425" anchor="t" anchorCtr="0">
              <a:noAutofit/>
            </a:bodyPr>
            <a:lstStyle/>
            <a:p>
              <a:pPr lvl="0" algn="r" rtl="0">
                <a:lnSpc>
                  <a:spcPct val="90000"/>
                </a:lnSpc>
                <a:spcBef>
                  <a:spcPts val="0"/>
                </a:spcBef>
                <a:spcAft>
                  <a:spcPts val="0"/>
                </a:spcAft>
                <a:buClr>
                  <a:schemeClr val="dk1"/>
                </a:buClr>
                <a:buSzPts val="1100"/>
              </a:pPr>
              <a:r>
                <a:rPr lang="en-US" sz="1000" b="1" dirty="0">
                  <a:solidFill>
                    <a:srgbClr val="6691CB"/>
                  </a:solidFill>
                </a:rPr>
                <a:t>Baby Boomer (56-74)</a:t>
              </a:r>
            </a:p>
            <a:p>
              <a:pPr lvl="0" indent="0" algn="r" rtl="0">
                <a:lnSpc>
                  <a:spcPct val="90000"/>
                </a:lnSpc>
                <a:spcBef>
                  <a:spcPts val="0"/>
                </a:spcBef>
                <a:spcAft>
                  <a:spcPts val="0"/>
                </a:spcAft>
                <a:buClr>
                  <a:schemeClr val="dk1"/>
                </a:buClr>
                <a:buSzPts val="1100"/>
              </a:pPr>
              <a:endParaRPr sz="1000" b="1" dirty="0">
                <a:solidFill>
                  <a:srgbClr val="6691CB"/>
                </a:solidFill>
                <a:highlight>
                  <a:srgbClr val="646464"/>
                </a:highlight>
              </a:endParaRPr>
            </a:p>
            <a:p>
              <a:pPr lvl="0" indent="0" algn="r" rtl="0">
                <a:lnSpc>
                  <a:spcPct val="90000"/>
                </a:lnSpc>
                <a:spcBef>
                  <a:spcPts val="0"/>
                </a:spcBef>
                <a:spcAft>
                  <a:spcPts val="0"/>
                </a:spcAft>
              </a:pPr>
              <a:endParaRPr sz="1000" b="1" dirty="0">
                <a:solidFill>
                  <a:srgbClr val="6691CB"/>
                </a:solidFill>
              </a:endParaRPr>
            </a:p>
          </p:txBody>
        </p:sp>
        <p:sp>
          <p:nvSpPr>
            <p:cNvPr id="70" name="Google Shape;389;p50">
              <a:extLst>
                <a:ext uri="{FF2B5EF4-FFF2-40B4-BE49-F238E27FC236}">
                  <a16:creationId xmlns:a16="http://schemas.microsoft.com/office/drawing/2014/main" id="{2FAB60EA-546F-47C7-9F66-A954F3920B5F}"/>
                </a:ext>
              </a:extLst>
            </p:cNvPr>
            <p:cNvSpPr txBox="1"/>
            <p:nvPr/>
          </p:nvSpPr>
          <p:spPr>
            <a:xfrm>
              <a:off x="7504730" y="3257024"/>
              <a:ext cx="630256" cy="307104"/>
            </a:xfrm>
            <a:prstGeom prst="rect">
              <a:avLst/>
            </a:prstGeom>
            <a:noFill/>
            <a:ln>
              <a:noFill/>
            </a:ln>
          </p:spPr>
          <p:txBody>
            <a:bodyPr spcFirstLastPara="1" wrap="square" lIns="91425" tIns="91425" rIns="91425" bIns="91425" anchor="t" anchorCtr="0">
              <a:noAutofit/>
            </a:bodyPr>
            <a:lstStyle/>
            <a:p>
              <a:pPr lvl="0" algn="l" rtl="0">
                <a:lnSpc>
                  <a:spcPct val="90000"/>
                </a:lnSpc>
                <a:spcBef>
                  <a:spcPts val="0"/>
                </a:spcBef>
                <a:spcAft>
                  <a:spcPts val="0"/>
                </a:spcAft>
                <a:buClr>
                  <a:schemeClr val="dk1"/>
                </a:buClr>
                <a:buSzPts val="1100"/>
              </a:pPr>
              <a:r>
                <a:rPr lang="en-US" sz="1600" b="1" dirty="0">
                  <a:solidFill>
                    <a:schemeClr val="bg1"/>
                  </a:solidFill>
                </a:rPr>
                <a:t>36%</a:t>
              </a:r>
            </a:p>
            <a:p>
              <a:pPr lvl="0" indent="0" algn="l" rtl="0">
                <a:lnSpc>
                  <a:spcPct val="90000"/>
                </a:lnSpc>
                <a:spcBef>
                  <a:spcPts val="0"/>
                </a:spcBef>
                <a:spcAft>
                  <a:spcPts val="0"/>
                </a:spcAft>
                <a:buClr>
                  <a:schemeClr val="dk1"/>
                </a:buClr>
                <a:buSzPts val="1100"/>
              </a:pPr>
              <a:endParaRPr sz="1600" b="1" dirty="0">
                <a:solidFill>
                  <a:schemeClr val="bg1"/>
                </a:solidFill>
                <a:highlight>
                  <a:srgbClr val="646464"/>
                </a:highlight>
              </a:endParaRPr>
            </a:p>
            <a:p>
              <a:pPr lvl="0" indent="0" algn="l" rtl="0">
                <a:lnSpc>
                  <a:spcPct val="90000"/>
                </a:lnSpc>
                <a:spcBef>
                  <a:spcPts val="0"/>
                </a:spcBef>
                <a:spcAft>
                  <a:spcPts val="0"/>
                </a:spcAft>
              </a:pPr>
              <a:endParaRPr sz="1600" b="1" dirty="0">
                <a:solidFill>
                  <a:schemeClr val="bg1"/>
                </a:solidFill>
              </a:endParaRPr>
            </a:p>
          </p:txBody>
        </p:sp>
        <p:sp>
          <p:nvSpPr>
            <p:cNvPr id="71" name="Rectangle 70">
              <a:extLst>
                <a:ext uri="{FF2B5EF4-FFF2-40B4-BE49-F238E27FC236}">
                  <a16:creationId xmlns:a16="http://schemas.microsoft.com/office/drawing/2014/main" id="{43DE5542-F07A-4036-9408-82F925823B5D}"/>
                </a:ext>
              </a:extLst>
            </p:cNvPr>
            <p:cNvSpPr/>
            <p:nvPr/>
          </p:nvSpPr>
          <p:spPr>
            <a:xfrm>
              <a:off x="5813739" y="3699503"/>
              <a:ext cx="551537" cy="298884"/>
            </a:xfrm>
            <a:prstGeom prst="rect">
              <a:avLst/>
            </a:prstGeom>
            <a:solidFill>
              <a:srgbClr val="669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Google Shape;389;p50">
              <a:extLst>
                <a:ext uri="{FF2B5EF4-FFF2-40B4-BE49-F238E27FC236}">
                  <a16:creationId xmlns:a16="http://schemas.microsoft.com/office/drawing/2014/main" id="{103DF44B-DDEF-4E4C-A701-664A726986CB}"/>
                </a:ext>
              </a:extLst>
            </p:cNvPr>
            <p:cNvSpPr txBox="1"/>
            <p:nvPr/>
          </p:nvSpPr>
          <p:spPr>
            <a:xfrm>
              <a:off x="5304028" y="3600785"/>
              <a:ext cx="551537" cy="307104"/>
            </a:xfrm>
            <a:prstGeom prst="rect">
              <a:avLst/>
            </a:prstGeom>
            <a:noFill/>
            <a:ln>
              <a:noFill/>
            </a:ln>
          </p:spPr>
          <p:txBody>
            <a:bodyPr spcFirstLastPara="1" wrap="square" lIns="91425" tIns="91425" rIns="91425" bIns="91425" anchor="t" anchorCtr="0">
              <a:noAutofit/>
            </a:bodyPr>
            <a:lstStyle/>
            <a:p>
              <a:pPr lvl="0" algn="r" rtl="0">
                <a:lnSpc>
                  <a:spcPct val="90000"/>
                </a:lnSpc>
                <a:spcBef>
                  <a:spcPts val="0"/>
                </a:spcBef>
                <a:spcAft>
                  <a:spcPts val="0"/>
                </a:spcAft>
                <a:buClr>
                  <a:schemeClr val="dk1"/>
                </a:buClr>
                <a:buSzPts val="1100"/>
              </a:pPr>
              <a:r>
                <a:rPr lang="en-US" sz="1000" b="1" dirty="0">
                  <a:solidFill>
                    <a:srgbClr val="6691CB"/>
                  </a:solidFill>
                </a:rPr>
                <a:t>(75+)</a:t>
              </a:r>
            </a:p>
            <a:p>
              <a:pPr lvl="0" indent="0" algn="r" rtl="0">
                <a:lnSpc>
                  <a:spcPct val="90000"/>
                </a:lnSpc>
                <a:spcBef>
                  <a:spcPts val="0"/>
                </a:spcBef>
                <a:spcAft>
                  <a:spcPts val="0"/>
                </a:spcAft>
                <a:buClr>
                  <a:schemeClr val="dk1"/>
                </a:buClr>
                <a:buSzPts val="1100"/>
              </a:pPr>
              <a:endParaRPr sz="1000" b="1" dirty="0">
                <a:solidFill>
                  <a:srgbClr val="6691CB"/>
                </a:solidFill>
                <a:highlight>
                  <a:srgbClr val="646464"/>
                </a:highlight>
              </a:endParaRPr>
            </a:p>
            <a:p>
              <a:pPr lvl="0" indent="0" algn="r" rtl="0">
                <a:lnSpc>
                  <a:spcPct val="90000"/>
                </a:lnSpc>
                <a:spcBef>
                  <a:spcPts val="0"/>
                </a:spcBef>
                <a:spcAft>
                  <a:spcPts val="0"/>
                </a:spcAft>
              </a:pPr>
              <a:endParaRPr sz="1000" b="1" dirty="0">
                <a:solidFill>
                  <a:srgbClr val="6691CB"/>
                </a:solidFill>
              </a:endParaRPr>
            </a:p>
          </p:txBody>
        </p:sp>
        <p:sp>
          <p:nvSpPr>
            <p:cNvPr id="73" name="Google Shape;389;p50">
              <a:extLst>
                <a:ext uri="{FF2B5EF4-FFF2-40B4-BE49-F238E27FC236}">
                  <a16:creationId xmlns:a16="http://schemas.microsoft.com/office/drawing/2014/main" id="{9DC78D31-DEA2-453F-96C9-95BDD2600838}"/>
                </a:ext>
              </a:extLst>
            </p:cNvPr>
            <p:cNvSpPr txBox="1"/>
            <p:nvPr/>
          </p:nvSpPr>
          <p:spPr>
            <a:xfrm>
              <a:off x="5850838" y="3663957"/>
              <a:ext cx="630256" cy="307104"/>
            </a:xfrm>
            <a:prstGeom prst="rect">
              <a:avLst/>
            </a:prstGeom>
            <a:noFill/>
            <a:ln>
              <a:noFill/>
            </a:ln>
          </p:spPr>
          <p:txBody>
            <a:bodyPr spcFirstLastPara="1" wrap="square" lIns="91425" tIns="91425" rIns="91425" bIns="91425" anchor="t" anchorCtr="0">
              <a:noAutofit/>
            </a:bodyPr>
            <a:lstStyle/>
            <a:p>
              <a:pPr lvl="0" algn="l" rtl="0">
                <a:lnSpc>
                  <a:spcPct val="90000"/>
                </a:lnSpc>
                <a:spcBef>
                  <a:spcPts val="0"/>
                </a:spcBef>
                <a:spcAft>
                  <a:spcPts val="0"/>
                </a:spcAft>
                <a:buClr>
                  <a:schemeClr val="dk1"/>
                </a:buClr>
                <a:buSzPts val="1100"/>
              </a:pPr>
              <a:r>
                <a:rPr lang="en-US" sz="1600" b="1" dirty="0">
                  <a:solidFill>
                    <a:schemeClr val="bg1"/>
                  </a:solidFill>
                </a:rPr>
                <a:t>2%</a:t>
              </a:r>
            </a:p>
          </p:txBody>
        </p:sp>
      </p:grpSp>
      <p:grpSp>
        <p:nvGrpSpPr>
          <p:cNvPr id="74" name="Group 73">
            <a:extLst>
              <a:ext uri="{FF2B5EF4-FFF2-40B4-BE49-F238E27FC236}">
                <a16:creationId xmlns:a16="http://schemas.microsoft.com/office/drawing/2014/main" id="{19151EAE-3126-48B2-BC26-433C1026D12C}"/>
              </a:ext>
            </a:extLst>
          </p:cNvPr>
          <p:cNvGrpSpPr/>
          <p:nvPr/>
        </p:nvGrpSpPr>
        <p:grpSpPr>
          <a:xfrm>
            <a:off x="4813329" y="1107534"/>
            <a:ext cx="1778127" cy="911127"/>
            <a:chOff x="2762932" y="1916747"/>
            <a:chExt cx="1778127" cy="911127"/>
          </a:xfrm>
        </p:grpSpPr>
        <p:sp>
          <p:nvSpPr>
            <p:cNvPr id="75" name="Google Shape;389;p50">
              <a:extLst>
                <a:ext uri="{FF2B5EF4-FFF2-40B4-BE49-F238E27FC236}">
                  <a16:creationId xmlns:a16="http://schemas.microsoft.com/office/drawing/2014/main" id="{D1FA3AAC-A951-47FB-90AA-4FCA2BE7F066}"/>
                </a:ext>
              </a:extLst>
            </p:cNvPr>
            <p:cNvSpPr txBox="1"/>
            <p:nvPr/>
          </p:nvSpPr>
          <p:spPr>
            <a:xfrm>
              <a:off x="2782940" y="1916747"/>
              <a:ext cx="992529" cy="371455"/>
            </a:xfrm>
            <a:prstGeom prst="rect">
              <a:avLst/>
            </a:prstGeom>
            <a:noFill/>
            <a:ln>
              <a:noFill/>
            </a:ln>
          </p:spPr>
          <p:txBody>
            <a:bodyPr spcFirstLastPara="1" wrap="square" lIns="91425" tIns="91425" rIns="91425" bIns="91425" anchor="t" anchorCtr="0">
              <a:noAutofit/>
            </a:bodyPr>
            <a:lstStyle/>
            <a:p>
              <a:pPr lvl="0" algn="ctr" rtl="0">
                <a:lnSpc>
                  <a:spcPct val="60000"/>
                </a:lnSpc>
                <a:spcBef>
                  <a:spcPts val="0"/>
                </a:spcBef>
                <a:spcAft>
                  <a:spcPts val="0"/>
                </a:spcAft>
                <a:buClr>
                  <a:schemeClr val="dk1"/>
                </a:buClr>
                <a:buSzPts val="1100"/>
              </a:pPr>
              <a:r>
                <a:rPr lang="en-US" sz="4000" spc="-150" dirty="0">
                  <a:solidFill>
                    <a:srgbClr val="6691CB"/>
                  </a:solidFill>
                </a:rPr>
                <a:t>120</a:t>
              </a:r>
              <a:endParaRPr sz="1800" dirty="0">
                <a:solidFill>
                  <a:srgbClr val="6691CB"/>
                </a:solidFill>
              </a:endParaRPr>
            </a:p>
          </p:txBody>
        </p:sp>
        <p:sp>
          <p:nvSpPr>
            <p:cNvPr id="76" name="Google Shape;389;p50">
              <a:extLst>
                <a:ext uri="{FF2B5EF4-FFF2-40B4-BE49-F238E27FC236}">
                  <a16:creationId xmlns:a16="http://schemas.microsoft.com/office/drawing/2014/main" id="{71866AC7-E4FA-4225-8484-F5E661790D79}"/>
                </a:ext>
              </a:extLst>
            </p:cNvPr>
            <p:cNvSpPr txBox="1"/>
            <p:nvPr/>
          </p:nvSpPr>
          <p:spPr>
            <a:xfrm>
              <a:off x="2762932" y="2215538"/>
              <a:ext cx="1073671" cy="612336"/>
            </a:xfrm>
            <a:prstGeom prst="rect">
              <a:avLst/>
            </a:prstGeom>
            <a:noFill/>
            <a:ln>
              <a:noFill/>
            </a:ln>
          </p:spPr>
          <p:txBody>
            <a:bodyPr spcFirstLastPara="1" wrap="square" lIns="91425" tIns="91425" rIns="91425" bIns="91425" anchor="t" anchorCtr="0">
              <a:noAutofit/>
            </a:bodyPr>
            <a:lstStyle/>
            <a:p>
              <a:pPr lvl="0" algn="ctr" rtl="0">
                <a:spcBef>
                  <a:spcPts val="0"/>
                </a:spcBef>
                <a:spcAft>
                  <a:spcPts val="0"/>
                </a:spcAft>
                <a:buClr>
                  <a:schemeClr val="dk1"/>
                </a:buClr>
                <a:buSzPts val="1100"/>
              </a:pPr>
              <a:r>
                <a:rPr lang="en-US" sz="1600" b="1" dirty="0">
                  <a:solidFill>
                    <a:srgbClr val="6691CB"/>
                  </a:solidFill>
                </a:rPr>
                <a:t>Property renters</a:t>
              </a:r>
              <a:endParaRPr sz="1600" dirty="0">
                <a:solidFill>
                  <a:srgbClr val="6691CB"/>
                </a:solidFill>
                <a:highlight>
                  <a:srgbClr val="646464"/>
                </a:highlight>
              </a:endParaRPr>
            </a:p>
            <a:p>
              <a:pPr lvl="0" indent="0" algn="ctr" rtl="0">
                <a:spcBef>
                  <a:spcPts val="0"/>
                </a:spcBef>
                <a:spcAft>
                  <a:spcPts val="0"/>
                </a:spcAft>
              </a:pPr>
              <a:endParaRPr sz="1600" dirty="0">
                <a:solidFill>
                  <a:srgbClr val="6691CB"/>
                </a:solidFill>
              </a:endParaRPr>
            </a:p>
          </p:txBody>
        </p:sp>
        <p:pic>
          <p:nvPicPr>
            <p:cNvPr id="77" name="Graphic 76">
              <a:extLst>
                <a:ext uri="{FF2B5EF4-FFF2-40B4-BE49-F238E27FC236}">
                  <a16:creationId xmlns:a16="http://schemas.microsoft.com/office/drawing/2014/main" id="{84582DBF-EB27-4ACE-BB18-A8FC6FC8DEA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759375" y="1917203"/>
              <a:ext cx="781684" cy="843492"/>
            </a:xfrm>
            <a:prstGeom prst="rect">
              <a:avLst/>
            </a:prstGeom>
          </p:spPr>
        </p:pic>
      </p:grpSp>
    </p:spTree>
    <p:extLst>
      <p:ext uri="{BB962C8B-B14F-4D97-AF65-F5344CB8AC3E}">
        <p14:creationId xmlns:p14="http://schemas.microsoft.com/office/powerpoint/2010/main" val="2932906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3936BADF-BBAE-4822-AF06-1AA3CAAFF8E5}"/>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310167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F055065D-9448-4CAB-9C83-A94C24CD20E6}"/>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2014357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911AD6BB-2A36-4FC5-A2BE-BDC9F3EF2E2D}"/>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3075163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FB87291D-ED32-4430-A511-34EB68A22BCC}"/>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2206078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727C8DA4-0EFD-4C48-976A-00BB9EEDC318}"/>
              </a:ext>
            </a:extLst>
          </p:cNvPr>
          <p:cNvPicPr>
            <a:picLocks noChangeAspect="1"/>
          </p:cNvPicPr>
          <p:nvPr/>
        </p:nvPicPr>
        <p:blipFill>
          <a:blip r:embed="rId3"/>
          <a:stretch>
            <a:fillRect/>
          </a:stretch>
        </p:blipFill>
        <p:spPr>
          <a:xfrm>
            <a:off x="1674957" y="0"/>
            <a:ext cx="6444112" cy="4672208"/>
          </a:xfrm>
          <a:prstGeom prst="rect">
            <a:avLst/>
          </a:prstGeom>
        </p:spPr>
      </p:pic>
    </p:spTree>
    <p:extLst>
      <p:ext uri="{BB962C8B-B14F-4D97-AF65-F5344CB8AC3E}">
        <p14:creationId xmlns:p14="http://schemas.microsoft.com/office/powerpoint/2010/main" val="2881898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0825D690-7D2B-4C7F-A233-68D0FA82A006}"/>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3684442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AD6787F1-D657-4CCA-8131-5F5055032638}"/>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2154087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627290F7-BF00-4C9B-B6C4-9903B4E234DF}"/>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1829520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0EF4DBA4-4ADF-42A3-938F-E6AA6B3DD16A}"/>
              </a:ext>
            </a:extLst>
          </p:cNvPr>
          <p:cNvPicPr>
            <a:picLocks noChangeAspect="1"/>
          </p:cNvPicPr>
          <p:nvPr/>
        </p:nvPicPr>
        <p:blipFill>
          <a:blip r:embed="rId3"/>
          <a:stretch>
            <a:fillRect/>
          </a:stretch>
        </p:blipFill>
        <p:spPr>
          <a:xfrm>
            <a:off x="1458670" y="127221"/>
            <a:ext cx="6226659" cy="4514547"/>
          </a:xfrm>
          <a:prstGeom prst="rect">
            <a:avLst/>
          </a:prstGeom>
        </p:spPr>
      </p:pic>
    </p:spTree>
    <p:extLst>
      <p:ext uri="{BB962C8B-B14F-4D97-AF65-F5344CB8AC3E}">
        <p14:creationId xmlns:p14="http://schemas.microsoft.com/office/powerpoint/2010/main" val="1170501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604FC778-D802-4685-BB51-F2E43EEB7C0F}"/>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320644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8" name="Text Placeholder 3">
            <a:extLst>
              <a:ext uri="{FF2B5EF4-FFF2-40B4-BE49-F238E27FC236}">
                <a16:creationId xmlns:a16="http://schemas.microsoft.com/office/drawing/2014/main" id="{8E8973BD-CE55-4CF9-BC3B-E4EDF979E8BE}"/>
              </a:ext>
            </a:extLst>
          </p:cNvPr>
          <p:cNvSpPr>
            <a:spLocks noGrp="1"/>
          </p:cNvSpPr>
          <p:nvPr>
            <p:ph type="body" idx="1"/>
          </p:nvPr>
        </p:nvSpPr>
        <p:spPr>
          <a:xfrm>
            <a:off x="309818" y="2231882"/>
            <a:ext cx="8520600" cy="679735"/>
          </a:xfrm>
        </p:spPr>
        <p:txBody>
          <a:bodyPr/>
          <a:lstStyle/>
          <a:p>
            <a:pPr marL="114300" lvl="0" indent="0" algn="ctr">
              <a:buNone/>
            </a:pPr>
            <a:r>
              <a:rPr lang="en-US" sz="3600" dirty="0">
                <a:solidFill>
                  <a:srgbClr val="567EC1"/>
                </a:solidFill>
              </a:rPr>
              <a:t>The Problem</a:t>
            </a:r>
            <a:endParaRPr lang="en-US" sz="3600" dirty="0"/>
          </a:p>
        </p:txBody>
      </p:sp>
    </p:spTree>
    <p:extLst>
      <p:ext uri="{BB962C8B-B14F-4D97-AF65-F5344CB8AC3E}">
        <p14:creationId xmlns:p14="http://schemas.microsoft.com/office/powerpoint/2010/main" val="2936486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AF556A58-3E07-43EF-A96F-E469143AE749}"/>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945386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9C06D239-E7EC-4589-BF70-ECEEE0D11A13}"/>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4045089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D204EAB1-0B90-4CAD-BE46-C64CCDFDB29F}"/>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1920857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3A250946-B294-45B5-98D3-09FD33B7E170}"/>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3735223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FF6A4020-5B67-4932-AB64-7C0F4F3821E3}"/>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2083138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E476E213-2205-4264-B6B8-82A422CEEED8}"/>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1311074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F2FCB-2D30-4542-89CC-7CA36ACAF2B1}"/>
              </a:ext>
            </a:extLst>
          </p:cNvPr>
          <p:cNvSpPr>
            <a:spLocks noGrp="1"/>
          </p:cNvSpPr>
          <p:nvPr>
            <p:ph type="title"/>
          </p:nvPr>
        </p:nvSpPr>
        <p:spPr/>
        <p:txBody>
          <a:bodyPr/>
          <a:lstStyle/>
          <a:p>
            <a:r>
              <a:rPr lang="en-US" dirty="0"/>
              <a:t>Property Managers</a:t>
            </a:r>
          </a:p>
        </p:txBody>
      </p:sp>
    </p:spTree>
    <p:extLst>
      <p:ext uri="{BB962C8B-B14F-4D97-AF65-F5344CB8AC3E}">
        <p14:creationId xmlns:p14="http://schemas.microsoft.com/office/powerpoint/2010/main" val="2747711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4" name="Picture 3">
            <a:extLst>
              <a:ext uri="{FF2B5EF4-FFF2-40B4-BE49-F238E27FC236}">
                <a16:creationId xmlns:a16="http://schemas.microsoft.com/office/drawing/2014/main" id="{B7F6AE90-0C9D-456A-A9BE-C05F98CCD878}"/>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1796258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4" name="Picture 3">
            <a:extLst>
              <a:ext uri="{FF2B5EF4-FFF2-40B4-BE49-F238E27FC236}">
                <a16:creationId xmlns:a16="http://schemas.microsoft.com/office/drawing/2014/main" id="{552DE85E-DFD7-4F3A-8B40-B24DACC41161}"/>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1079116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4" name="Picture 3">
            <a:extLst>
              <a:ext uri="{FF2B5EF4-FFF2-40B4-BE49-F238E27FC236}">
                <a16:creationId xmlns:a16="http://schemas.microsoft.com/office/drawing/2014/main" id="{D6748E19-51F7-4E6C-A95E-73A4CB2BFA6B}"/>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128293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0" name="Google Shape;350;p4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567EC1"/>
                </a:solidFill>
              </a:rPr>
              <a:t>Application Fraud is Rising</a:t>
            </a:r>
            <a:endParaRPr dirty="0">
              <a:solidFill>
                <a:srgbClr val="567EC1"/>
              </a:solidFill>
            </a:endParaRPr>
          </a:p>
        </p:txBody>
      </p:sp>
      <p:pic>
        <p:nvPicPr>
          <p:cNvPr id="2" name="Graphic 1">
            <a:extLst>
              <a:ext uri="{FF2B5EF4-FFF2-40B4-BE49-F238E27FC236}">
                <a16:creationId xmlns:a16="http://schemas.microsoft.com/office/drawing/2014/main" id="{3DD9E3A7-33F4-4DC5-BEFC-05B65EE2CA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229" y="1054301"/>
            <a:ext cx="7851954" cy="403573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4" name="Picture 3">
            <a:extLst>
              <a:ext uri="{FF2B5EF4-FFF2-40B4-BE49-F238E27FC236}">
                <a16:creationId xmlns:a16="http://schemas.microsoft.com/office/drawing/2014/main" id="{A978F682-0AC3-4130-B781-99CDA72D1D6A}"/>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4210424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5B1045EB-AD6D-4EEE-AACD-943636A4B877}"/>
              </a:ext>
            </a:extLst>
          </p:cNvPr>
          <p:cNvPicPr>
            <a:picLocks noChangeAspect="1"/>
          </p:cNvPicPr>
          <p:nvPr/>
        </p:nvPicPr>
        <p:blipFill>
          <a:blip r:embed="rId3"/>
          <a:stretch>
            <a:fillRect/>
          </a:stretch>
        </p:blipFill>
        <p:spPr>
          <a:xfrm>
            <a:off x="1434614" y="85241"/>
            <a:ext cx="6274771" cy="4549430"/>
          </a:xfrm>
          <a:prstGeom prst="rect">
            <a:avLst/>
          </a:prstGeom>
        </p:spPr>
      </p:pic>
    </p:spTree>
    <p:extLst>
      <p:ext uri="{BB962C8B-B14F-4D97-AF65-F5344CB8AC3E}">
        <p14:creationId xmlns:p14="http://schemas.microsoft.com/office/powerpoint/2010/main" val="473641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4" name="Picture 3">
            <a:extLst>
              <a:ext uri="{FF2B5EF4-FFF2-40B4-BE49-F238E27FC236}">
                <a16:creationId xmlns:a16="http://schemas.microsoft.com/office/drawing/2014/main" id="{D16F5E51-43FB-4397-BCC1-6F0AD13B2389}"/>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3568290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4" name="Picture 3">
            <a:extLst>
              <a:ext uri="{FF2B5EF4-FFF2-40B4-BE49-F238E27FC236}">
                <a16:creationId xmlns:a16="http://schemas.microsoft.com/office/drawing/2014/main" id="{D65BEE34-E598-49BA-B7CF-267261DF4EC2}"/>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289922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4" name="Picture 3">
            <a:extLst>
              <a:ext uri="{FF2B5EF4-FFF2-40B4-BE49-F238E27FC236}">
                <a16:creationId xmlns:a16="http://schemas.microsoft.com/office/drawing/2014/main" id="{DE6DCE70-F75A-45DE-BD6D-A2B588096DD9}"/>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2454750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4" name="Picture 3">
            <a:extLst>
              <a:ext uri="{FF2B5EF4-FFF2-40B4-BE49-F238E27FC236}">
                <a16:creationId xmlns:a16="http://schemas.microsoft.com/office/drawing/2014/main" id="{7E86B01A-C820-4524-90F9-3F2759AA2D35}"/>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3616315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CD70FF1F-A29C-44B5-B18E-93DBDB44D8F5}"/>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2507172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CF2CDDC5-78D8-49ED-AF1F-F187F6F7357A}"/>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1099238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5AB3B994-9303-491F-9A8C-A00C7CBEB9CA}"/>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1159608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596A3CB9-036D-47DE-9DAE-5E6B977628EE}"/>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86020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0" name="Google Shape;350;p4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567EC1"/>
                </a:solidFill>
              </a:rPr>
              <a:t>COVID-19 Causes Problems with Rent Payments</a:t>
            </a:r>
            <a:endParaRPr dirty="0">
              <a:solidFill>
                <a:srgbClr val="567EC1"/>
              </a:solidFill>
            </a:endParaRPr>
          </a:p>
        </p:txBody>
      </p:sp>
      <p:pic>
        <p:nvPicPr>
          <p:cNvPr id="4" name="Picture 3">
            <a:extLst>
              <a:ext uri="{FF2B5EF4-FFF2-40B4-BE49-F238E27FC236}">
                <a16:creationId xmlns:a16="http://schemas.microsoft.com/office/drawing/2014/main" id="{103AA7F8-96B7-4A0F-A934-D98B152284B7}"/>
              </a:ext>
            </a:extLst>
          </p:cNvPr>
          <p:cNvPicPr>
            <a:picLocks noChangeAspect="1"/>
          </p:cNvPicPr>
          <p:nvPr/>
        </p:nvPicPr>
        <p:blipFill rotWithShape="1">
          <a:blip r:embed="rId3"/>
          <a:srcRect l="23374" t="-291" r="18579" b="291"/>
          <a:stretch/>
        </p:blipFill>
        <p:spPr>
          <a:xfrm>
            <a:off x="1949178" y="894072"/>
            <a:ext cx="5245643" cy="4134829"/>
          </a:xfrm>
          <a:prstGeom prst="rect">
            <a:avLst/>
          </a:prstGeom>
        </p:spPr>
      </p:pic>
    </p:spTree>
    <p:extLst>
      <p:ext uri="{BB962C8B-B14F-4D97-AF65-F5344CB8AC3E}">
        <p14:creationId xmlns:p14="http://schemas.microsoft.com/office/powerpoint/2010/main" val="2416281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191E1A70-C4BF-433C-8244-3660E739541E}"/>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1616835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CBD56C8F-9742-4B9A-AFBD-0E6ACF106CC6}"/>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2784869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1DB808C6-6104-4A9A-A506-246ADE2AA0F8}"/>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2549391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9EB4ADA7-22A6-4C1B-9D9F-418B6FE38508}"/>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1598223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7B77D3A2-5F82-453E-A1CE-C6CEC94E31D3}"/>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1761810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FD526610-84B9-43AC-9371-26AF7AF2CC90}"/>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962093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FA764E1E-8BBE-4A98-ACE2-C3E02AD38087}"/>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2137803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A3C36440-FF2C-4118-94A3-1093F8F8AD89}"/>
              </a:ext>
            </a:extLst>
          </p:cNvPr>
          <p:cNvPicPr>
            <a:picLocks noChangeAspect="1"/>
          </p:cNvPicPr>
          <p:nvPr/>
        </p:nvPicPr>
        <p:blipFill>
          <a:blip r:embed="rId3"/>
          <a:stretch>
            <a:fillRect/>
          </a:stretch>
        </p:blipFill>
        <p:spPr>
          <a:xfrm>
            <a:off x="1024931" y="0"/>
            <a:ext cx="7094138" cy="5143500"/>
          </a:xfrm>
          <a:prstGeom prst="rect">
            <a:avLst/>
          </a:prstGeom>
        </p:spPr>
      </p:pic>
    </p:spTree>
    <p:extLst>
      <p:ext uri="{BB962C8B-B14F-4D97-AF65-F5344CB8AC3E}">
        <p14:creationId xmlns:p14="http://schemas.microsoft.com/office/powerpoint/2010/main" val="3492704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F8B5B98B-FF04-4E9A-9B78-923EF163E200}"/>
              </a:ext>
            </a:extLst>
          </p:cNvPr>
          <p:cNvPicPr>
            <a:picLocks noChangeAspect="1"/>
          </p:cNvPicPr>
          <p:nvPr/>
        </p:nvPicPr>
        <p:blipFill>
          <a:blip r:embed="rId3"/>
          <a:stretch>
            <a:fillRect/>
          </a:stretch>
        </p:blipFill>
        <p:spPr>
          <a:xfrm>
            <a:off x="1828799" y="0"/>
            <a:ext cx="6290269" cy="4560667"/>
          </a:xfrm>
          <a:prstGeom prst="rect">
            <a:avLst/>
          </a:prstGeom>
        </p:spPr>
      </p:pic>
    </p:spTree>
    <p:extLst>
      <p:ext uri="{BB962C8B-B14F-4D97-AF65-F5344CB8AC3E}">
        <p14:creationId xmlns:p14="http://schemas.microsoft.com/office/powerpoint/2010/main" val="1951368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4C36CA0C-C0DB-48A8-9771-966F00EC8854}"/>
              </a:ext>
            </a:extLst>
          </p:cNvPr>
          <p:cNvPicPr>
            <a:picLocks noChangeAspect="1"/>
          </p:cNvPicPr>
          <p:nvPr/>
        </p:nvPicPr>
        <p:blipFill>
          <a:blip r:embed="rId3"/>
          <a:stretch>
            <a:fillRect/>
          </a:stretch>
        </p:blipFill>
        <p:spPr>
          <a:xfrm>
            <a:off x="1859797" y="0"/>
            <a:ext cx="6259272" cy="4538193"/>
          </a:xfrm>
          <a:prstGeom prst="rect">
            <a:avLst/>
          </a:prstGeom>
        </p:spPr>
      </p:pic>
    </p:spTree>
    <p:extLst>
      <p:ext uri="{BB962C8B-B14F-4D97-AF65-F5344CB8AC3E}">
        <p14:creationId xmlns:p14="http://schemas.microsoft.com/office/powerpoint/2010/main" val="371186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0" name="Google Shape;350;p4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567EC1"/>
                </a:solidFill>
              </a:rPr>
              <a:t>Evictions in a COVID-19 World</a:t>
            </a:r>
            <a:endParaRPr dirty="0">
              <a:solidFill>
                <a:srgbClr val="567EC1"/>
              </a:solidFill>
            </a:endParaRPr>
          </a:p>
        </p:txBody>
      </p:sp>
      <p:pic>
        <p:nvPicPr>
          <p:cNvPr id="6" name="Picture 5">
            <a:extLst>
              <a:ext uri="{FF2B5EF4-FFF2-40B4-BE49-F238E27FC236}">
                <a16:creationId xmlns:a16="http://schemas.microsoft.com/office/drawing/2014/main" id="{44CA39E0-E164-4206-9E66-67735DFDC782}"/>
              </a:ext>
            </a:extLst>
          </p:cNvPr>
          <p:cNvPicPr>
            <a:picLocks noChangeAspect="1"/>
          </p:cNvPicPr>
          <p:nvPr/>
        </p:nvPicPr>
        <p:blipFill rotWithShape="1">
          <a:blip r:embed="rId3"/>
          <a:srcRect l="9254" r="6325"/>
          <a:stretch/>
        </p:blipFill>
        <p:spPr>
          <a:xfrm>
            <a:off x="903286" y="963548"/>
            <a:ext cx="7369340" cy="3996078"/>
          </a:xfrm>
          <a:prstGeom prst="rect">
            <a:avLst/>
          </a:prstGeom>
        </p:spPr>
      </p:pic>
    </p:spTree>
    <p:extLst>
      <p:ext uri="{BB962C8B-B14F-4D97-AF65-F5344CB8AC3E}">
        <p14:creationId xmlns:p14="http://schemas.microsoft.com/office/powerpoint/2010/main" val="4113064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A6B3F3BD-5AFB-4675-9E9E-BDEF475505C7}"/>
              </a:ext>
            </a:extLst>
          </p:cNvPr>
          <p:cNvPicPr>
            <a:picLocks noChangeAspect="1"/>
          </p:cNvPicPr>
          <p:nvPr/>
        </p:nvPicPr>
        <p:blipFill>
          <a:blip r:embed="rId3"/>
          <a:stretch>
            <a:fillRect/>
          </a:stretch>
        </p:blipFill>
        <p:spPr>
          <a:xfrm>
            <a:off x="1929539" y="0"/>
            <a:ext cx="6189530" cy="4487627"/>
          </a:xfrm>
          <a:prstGeom prst="rect">
            <a:avLst/>
          </a:prstGeom>
        </p:spPr>
      </p:pic>
    </p:spTree>
    <p:extLst>
      <p:ext uri="{BB962C8B-B14F-4D97-AF65-F5344CB8AC3E}">
        <p14:creationId xmlns:p14="http://schemas.microsoft.com/office/powerpoint/2010/main" val="24630981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8A4C93FF-F82D-43A7-A938-8307CFC68E45}"/>
              </a:ext>
            </a:extLst>
          </p:cNvPr>
          <p:cNvPicPr>
            <a:picLocks noChangeAspect="1"/>
          </p:cNvPicPr>
          <p:nvPr/>
        </p:nvPicPr>
        <p:blipFill>
          <a:blip r:embed="rId3"/>
          <a:stretch>
            <a:fillRect/>
          </a:stretch>
        </p:blipFill>
        <p:spPr>
          <a:xfrm>
            <a:off x="1821051" y="0"/>
            <a:ext cx="6298018" cy="4566285"/>
          </a:xfrm>
          <a:prstGeom prst="rect">
            <a:avLst/>
          </a:prstGeom>
        </p:spPr>
      </p:pic>
    </p:spTree>
    <p:extLst>
      <p:ext uri="{BB962C8B-B14F-4D97-AF65-F5344CB8AC3E}">
        <p14:creationId xmlns:p14="http://schemas.microsoft.com/office/powerpoint/2010/main" val="5035724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8A1F1CC7-EF3E-44EB-80E7-BD51BE7C7ED5}"/>
              </a:ext>
            </a:extLst>
          </p:cNvPr>
          <p:cNvPicPr>
            <a:picLocks noChangeAspect="1"/>
          </p:cNvPicPr>
          <p:nvPr/>
        </p:nvPicPr>
        <p:blipFill>
          <a:blip r:embed="rId3"/>
          <a:stretch>
            <a:fillRect/>
          </a:stretch>
        </p:blipFill>
        <p:spPr>
          <a:xfrm>
            <a:off x="2007031" y="0"/>
            <a:ext cx="6112038" cy="4431443"/>
          </a:xfrm>
          <a:prstGeom prst="rect">
            <a:avLst/>
          </a:prstGeom>
        </p:spPr>
      </p:pic>
    </p:spTree>
    <p:extLst>
      <p:ext uri="{BB962C8B-B14F-4D97-AF65-F5344CB8AC3E}">
        <p14:creationId xmlns:p14="http://schemas.microsoft.com/office/powerpoint/2010/main" val="13127090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5502C6CF-DCBA-4A06-8F17-C9AA91914D32}"/>
              </a:ext>
            </a:extLst>
          </p:cNvPr>
          <p:cNvPicPr>
            <a:picLocks noChangeAspect="1"/>
          </p:cNvPicPr>
          <p:nvPr/>
        </p:nvPicPr>
        <p:blipFill>
          <a:blip r:embed="rId3"/>
          <a:stretch>
            <a:fillRect/>
          </a:stretch>
        </p:blipFill>
        <p:spPr>
          <a:xfrm>
            <a:off x="1976033" y="0"/>
            <a:ext cx="6143035" cy="4453917"/>
          </a:xfrm>
          <a:prstGeom prst="rect">
            <a:avLst/>
          </a:prstGeom>
        </p:spPr>
      </p:pic>
    </p:spTree>
    <p:extLst>
      <p:ext uri="{BB962C8B-B14F-4D97-AF65-F5344CB8AC3E}">
        <p14:creationId xmlns:p14="http://schemas.microsoft.com/office/powerpoint/2010/main" val="1042523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DFD15E63-8CB3-4D49-9A8B-2FCF4EB77F8A}"/>
              </a:ext>
            </a:extLst>
          </p:cNvPr>
          <p:cNvPicPr>
            <a:picLocks noChangeAspect="1"/>
          </p:cNvPicPr>
          <p:nvPr/>
        </p:nvPicPr>
        <p:blipFill>
          <a:blip r:embed="rId3"/>
          <a:stretch>
            <a:fillRect/>
          </a:stretch>
        </p:blipFill>
        <p:spPr>
          <a:xfrm>
            <a:off x="1828799" y="0"/>
            <a:ext cx="6290269" cy="4560667"/>
          </a:xfrm>
          <a:prstGeom prst="rect">
            <a:avLst/>
          </a:prstGeom>
        </p:spPr>
      </p:pic>
    </p:spTree>
    <p:extLst>
      <p:ext uri="{BB962C8B-B14F-4D97-AF65-F5344CB8AC3E}">
        <p14:creationId xmlns:p14="http://schemas.microsoft.com/office/powerpoint/2010/main" val="15406295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Picture 2">
            <a:extLst>
              <a:ext uri="{FF2B5EF4-FFF2-40B4-BE49-F238E27FC236}">
                <a16:creationId xmlns:a16="http://schemas.microsoft.com/office/drawing/2014/main" id="{37EC88D2-3164-4CCF-A8C0-5F4697DB7845}"/>
              </a:ext>
            </a:extLst>
          </p:cNvPr>
          <p:cNvPicPr>
            <a:picLocks noChangeAspect="1"/>
          </p:cNvPicPr>
          <p:nvPr/>
        </p:nvPicPr>
        <p:blipFill>
          <a:blip r:embed="rId3"/>
          <a:stretch>
            <a:fillRect/>
          </a:stretch>
        </p:blipFill>
        <p:spPr>
          <a:xfrm>
            <a:off x="1554479" y="0"/>
            <a:ext cx="6198829" cy="4494369"/>
          </a:xfrm>
          <a:prstGeom prst="rect">
            <a:avLst/>
          </a:prstGeom>
        </p:spPr>
      </p:pic>
    </p:spTree>
    <p:extLst>
      <p:ext uri="{BB962C8B-B14F-4D97-AF65-F5344CB8AC3E}">
        <p14:creationId xmlns:p14="http://schemas.microsoft.com/office/powerpoint/2010/main" val="1305964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4" name="Picture 3">
            <a:extLst>
              <a:ext uri="{FF2B5EF4-FFF2-40B4-BE49-F238E27FC236}">
                <a16:creationId xmlns:a16="http://schemas.microsoft.com/office/drawing/2014/main" id="{455EDF02-C530-41C1-81CE-892524367BD1}"/>
              </a:ext>
            </a:extLst>
          </p:cNvPr>
          <p:cNvPicPr>
            <a:picLocks noChangeAspect="1"/>
          </p:cNvPicPr>
          <p:nvPr/>
        </p:nvPicPr>
        <p:blipFill>
          <a:blip r:embed="rId3"/>
          <a:stretch>
            <a:fillRect/>
          </a:stretch>
        </p:blipFill>
        <p:spPr>
          <a:xfrm>
            <a:off x="1395412" y="1042987"/>
            <a:ext cx="6353175" cy="3057525"/>
          </a:xfrm>
          <a:prstGeom prst="rect">
            <a:avLst/>
          </a:prstGeom>
        </p:spPr>
      </p:pic>
      <p:sp>
        <p:nvSpPr>
          <p:cNvPr id="7" name="TextBox 6">
            <a:extLst>
              <a:ext uri="{FF2B5EF4-FFF2-40B4-BE49-F238E27FC236}">
                <a16:creationId xmlns:a16="http://schemas.microsoft.com/office/drawing/2014/main" id="{81DD3CC2-BB50-40BF-B9F2-543AFCFF8BCE}"/>
              </a:ext>
            </a:extLst>
          </p:cNvPr>
          <p:cNvSpPr txBox="1"/>
          <p:nvPr/>
        </p:nvSpPr>
        <p:spPr>
          <a:xfrm>
            <a:off x="1706751" y="211527"/>
            <a:ext cx="5102816" cy="369332"/>
          </a:xfrm>
          <a:prstGeom prst="rect">
            <a:avLst/>
          </a:prstGeom>
          <a:noFill/>
        </p:spPr>
        <p:txBody>
          <a:bodyPr wrap="square">
            <a:spAutoFit/>
          </a:bodyPr>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dirty="0"/>
              <a:t>Q28. What is your title?</a:t>
            </a:r>
          </a:p>
        </p:txBody>
      </p:sp>
    </p:spTree>
    <p:extLst>
      <p:ext uri="{BB962C8B-B14F-4D97-AF65-F5344CB8AC3E}">
        <p14:creationId xmlns:p14="http://schemas.microsoft.com/office/powerpoint/2010/main" val="1011824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2E263E95-E98B-4F4F-92CE-F63A4BE16852}"/>
              </a:ext>
            </a:extLst>
          </p:cNvPr>
          <p:cNvPicPr>
            <a:picLocks noChangeAspect="1"/>
          </p:cNvPicPr>
          <p:nvPr/>
        </p:nvPicPr>
        <p:blipFill>
          <a:blip r:embed="rId3"/>
          <a:stretch>
            <a:fillRect/>
          </a:stretch>
        </p:blipFill>
        <p:spPr>
          <a:xfrm>
            <a:off x="1821051" y="0"/>
            <a:ext cx="6298018" cy="4566285"/>
          </a:xfrm>
          <a:prstGeom prst="rect">
            <a:avLst/>
          </a:prstGeom>
        </p:spPr>
      </p:pic>
    </p:spTree>
    <p:extLst>
      <p:ext uri="{BB962C8B-B14F-4D97-AF65-F5344CB8AC3E}">
        <p14:creationId xmlns:p14="http://schemas.microsoft.com/office/powerpoint/2010/main" val="6130619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2" name="Picture 1">
            <a:extLst>
              <a:ext uri="{FF2B5EF4-FFF2-40B4-BE49-F238E27FC236}">
                <a16:creationId xmlns:a16="http://schemas.microsoft.com/office/drawing/2014/main" id="{088A0B0A-B56B-4F41-855B-AAED48CAFB38}"/>
              </a:ext>
            </a:extLst>
          </p:cNvPr>
          <p:cNvPicPr>
            <a:picLocks noChangeAspect="1"/>
          </p:cNvPicPr>
          <p:nvPr/>
        </p:nvPicPr>
        <p:blipFill>
          <a:blip r:embed="rId3"/>
          <a:stretch>
            <a:fillRect/>
          </a:stretch>
        </p:blipFill>
        <p:spPr>
          <a:xfrm>
            <a:off x="1968285" y="0"/>
            <a:ext cx="6150784" cy="4459535"/>
          </a:xfrm>
          <a:prstGeom prst="rect">
            <a:avLst/>
          </a:prstGeom>
        </p:spPr>
      </p:pic>
    </p:spTree>
    <p:extLst>
      <p:ext uri="{BB962C8B-B14F-4D97-AF65-F5344CB8AC3E}">
        <p14:creationId xmlns:p14="http://schemas.microsoft.com/office/powerpoint/2010/main" val="251336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0" name="Google Shape;350;p4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567EC1"/>
                </a:solidFill>
              </a:rPr>
              <a:t>Typical COVID-19 Loss: $71,500 per Building</a:t>
            </a:r>
            <a:endParaRPr dirty="0">
              <a:solidFill>
                <a:srgbClr val="567EC1"/>
              </a:solidFill>
            </a:endParaRPr>
          </a:p>
        </p:txBody>
      </p:sp>
      <p:pic>
        <p:nvPicPr>
          <p:cNvPr id="4" name="Picture 3">
            <a:extLst>
              <a:ext uri="{FF2B5EF4-FFF2-40B4-BE49-F238E27FC236}">
                <a16:creationId xmlns:a16="http://schemas.microsoft.com/office/drawing/2014/main" id="{5D3E1A80-420F-42B4-9AEC-C9F0E2DD19E9}"/>
              </a:ext>
            </a:extLst>
          </p:cNvPr>
          <p:cNvPicPr>
            <a:picLocks noChangeAspect="1"/>
          </p:cNvPicPr>
          <p:nvPr/>
        </p:nvPicPr>
        <p:blipFill rotWithShape="1">
          <a:blip r:embed="rId3"/>
          <a:srcRect l="23804" t="3279" r="24456"/>
          <a:stretch/>
        </p:blipFill>
        <p:spPr>
          <a:xfrm>
            <a:off x="2256182" y="1117115"/>
            <a:ext cx="4621696" cy="3955096"/>
          </a:xfrm>
          <a:prstGeom prst="rect">
            <a:avLst/>
          </a:prstGeom>
        </p:spPr>
      </p:pic>
    </p:spTree>
    <p:extLst>
      <p:ext uri="{BB962C8B-B14F-4D97-AF65-F5344CB8AC3E}">
        <p14:creationId xmlns:p14="http://schemas.microsoft.com/office/powerpoint/2010/main" val="12783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9516-1F1B-4358-A562-ACD96E063547}"/>
              </a:ext>
            </a:extLst>
          </p:cNvPr>
          <p:cNvSpPr>
            <a:spLocks noGrp="1"/>
          </p:cNvSpPr>
          <p:nvPr>
            <p:ph type="title"/>
          </p:nvPr>
        </p:nvSpPr>
        <p:spPr/>
        <p:txBody>
          <a:bodyPr/>
          <a:lstStyle/>
          <a:p>
            <a:r>
              <a:rPr lang="en-US" dirty="0">
                <a:solidFill>
                  <a:srgbClr val="567EC1"/>
                </a:solidFill>
              </a:rPr>
              <a:t>Recommendations</a:t>
            </a:r>
            <a:endParaRPr lang="en-US" dirty="0"/>
          </a:p>
        </p:txBody>
      </p:sp>
      <p:sp>
        <p:nvSpPr>
          <p:cNvPr id="3" name="Text Placeholder 2">
            <a:extLst>
              <a:ext uri="{FF2B5EF4-FFF2-40B4-BE49-F238E27FC236}">
                <a16:creationId xmlns:a16="http://schemas.microsoft.com/office/drawing/2014/main" id="{0B2B1C29-8849-4714-A9C0-D69B7CA856F2}"/>
              </a:ext>
            </a:extLst>
          </p:cNvPr>
          <p:cNvSpPr>
            <a:spLocks noGrp="1"/>
          </p:cNvSpPr>
          <p:nvPr>
            <p:ph type="body" idx="1"/>
          </p:nvPr>
        </p:nvSpPr>
        <p:spPr/>
        <p:txBody>
          <a:bodyPr/>
          <a:lstStyle/>
          <a:p>
            <a:r>
              <a:rPr lang="en-US" dirty="0"/>
              <a:t>TBD</a:t>
            </a:r>
          </a:p>
        </p:txBody>
      </p:sp>
    </p:spTree>
    <p:extLst>
      <p:ext uri="{BB962C8B-B14F-4D97-AF65-F5344CB8AC3E}">
        <p14:creationId xmlns:p14="http://schemas.microsoft.com/office/powerpoint/2010/main" val="158245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8" name="Text Placeholder 3">
            <a:extLst>
              <a:ext uri="{FF2B5EF4-FFF2-40B4-BE49-F238E27FC236}">
                <a16:creationId xmlns:a16="http://schemas.microsoft.com/office/drawing/2014/main" id="{8E8973BD-CE55-4CF9-BC3B-E4EDF979E8BE}"/>
              </a:ext>
            </a:extLst>
          </p:cNvPr>
          <p:cNvSpPr>
            <a:spLocks noGrp="1"/>
          </p:cNvSpPr>
          <p:nvPr>
            <p:ph type="body" idx="1"/>
          </p:nvPr>
        </p:nvSpPr>
        <p:spPr>
          <a:xfrm>
            <a:off x="309818" y="2231882"/>
            <a:ext cx="8520600" cy="679735"/>
          </a:xfrm>
        </p:spPr>
        <p:txBody>
          <a:bodyPr/>
          <a:lstStyle/>
          <a:p>
            <a:pPr marL="114300" lvl="0" indent="0" algn="ctr">
              <a:buNone/>
            </a:pPr>
            <a:r>
              <a:rPr lang="en-US" sz="3600" dirty="0">
                <a:solidFill>
                  <a:srgbClr val="567EC1"/>
                </a:solidFill>
              </a:rPr>
              <a:t>Appendix</a:t>
            </a:r>
            <a:endParaRPr lang="en-US" sz="3600" dirty="0"/>
          </a:p>
        </p:txBody>
      </p:sp>
    </p:spTree>
    <p:extLst>
      <p:ext uri="{BB962C8B-B14F-4D97-AF65-F5344CB8AC3E}">
        <p14:creationId xmlns:p14="http://schemas.microsoft.com/office/powerpoint/2010/main" val="321683048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15346</TotalTime>
  <Words>809</Words>
  <Application>Microsoft Office PowerPoint</Application>
  <PresentationFormat>On-screen Show (16:9)</PresentationFormat>
  <Paragraphs>148</Paragraphs>
  <Slides>68</Slides>
  <Notes>65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68</vt:i4>
      </vt:variant>
    </vt:vector>
  </HeadingPairs>
  <TitlesOfParts>
    <vt:vector size="71" baseType="lpstr">
      <vt:lpstr>Montserrat Light</vt:lpstr>
      <vt:lpstr>Arial</vt:lpstr>
      <vt:lpstr>Simple Light</vt:lpstr>
      <vt:lpstr>PowerPoint Presentation</vt:lpstr>
      <vt:lpstr>PowerPoint Presentation</vt:lpstr>
      <vt:lpstr>PowerPoint Presentation</vt:lpstr>
      <vt:lpstr>Application Fraud is Rising</vt:lpstr>
      <vt:lpstr>COVID-19 Causes Problems with Rent Payments</vt:lpstr>
      <vt:lpstr>Evictions in a COVID-19 World</vt:lpstr>
      <vt:lpstr>Typical COVID-19 Loss: $71,500 per Building</vt:lpstr>
      <vt:lpstr>Recommendations</vt:lpstr>
      <vt:lpstr>PowerPoint Presentation</vt:lpstr>
      <vt:lpstr>Renters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Property Managers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Janeen Bullock</cp:lastModifiedBy>
  <cp:revision>160</cp:revision>
  <dcterms:modified xsi:type="dcterms:W3CDTF">2020-09-14T15:39:48Z</dcterms:modified>
</cp:coreProperties>
</file>